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FBDA4-A18A-46B3-8A1A-324502A50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42842-6082-4A96-B963-D32B20A37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68A8E-DA66-4DE2-85D9-20B244B3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5116-F38F-4AFB-9207-8F6AF6BD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C70B5-48C9-47A3-AC58-DFD242CB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75144-B2F6-444A-B7D8-30AB2602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8D7BA7-8249-4982-91B2-1F0296C1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B6FB2-8CF8-4566-AB1C-FF5EF13E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5B8B1-4137-4455-ABFD-6AA66179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0788F-8175-4D3E-AAAD-FC364F9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45DFF-6A3B-42B9-9A77-0E5E2B0EB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C81A64-C6CC-4CA4-9FB0-99660F21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267CF-C3DD-4F56-BF94-A1023D16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30544-FF14-4BF8-A825-08D24C7F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713E8-BC7A-42CF-87B8-58B2AF7E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71FDD-BD0C-46F4-8532-EA174E9D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121BB-2706-4F42-80DD-9025FCAB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B4ECA-4239-46EF-96E1-7760C75A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5BBC3-31A3-4656-863E-980BF3F5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FD3F-6304-440A-9CCB-154BA4F8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1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6095B-C153-4633-9D05-8D2983B3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392FB-B7C9-4849-88A1-5DD39F8D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8AD73-8DDA-4B9C-A715-FEDB747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E01DD-ACA4-4D37-B7DB-3D87D1AB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D3CB6-F5C4-4322-AE14-544E284B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1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7232-99C3-44B9-AFCF-1EA21963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36855-7AAB-43B3-98DC-C2FEF17E0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C274FC-ADF4-4928-8735-10AFB0F5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C8183-2806-48F7-B9FD-0D589754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A7A8F-88DD-4488-8276-66F61660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A5785-2CF7-4F7C-B26A-715ABEEB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9FCFA-48EF-487F-A1AE-270E1967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EA893-BCCB-4F6D-86F3-063B78D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B3281E-9DE5-425E-B5DC-6D22F5E26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ADA6FB-D969-421B-8090-2F642D8F2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A1B6AD-C015-4430-9330-97A735B2F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68DCA-224B-45DA-AF73-0C8F6B62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323775-ECFA-44F8-AC21-E9AFE8B6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40ABAA-557C-4171-A6D3-C0F371D6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3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82DE5-AE87-4E6D-9B07-6A279313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B047C-212E-4CBC-B8E1-695DB1D7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4A8AD2-ED49-436C-B27F-5D9B0A61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55EE-3CAB-4207-82AD-DFECB54B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6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9929E-5DBF-4029-B35F-115B55F3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FD82F1-A777-470F-A81D-C5956D18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375D7-1C26-46E4-B7C9-9CEA991E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2EA29-476B-4930-BC49-CD710A9A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4A229-C1B2-4E52-B8E6-4857FEDDA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68194-121A-458E-B9E1-99B16C29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5DE58-2D59-430E-A10D-056453D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0F73E-8783-4780-BFA5-C7EC0749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547D-6702-4D83-91AF-231F1416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90677-E8EA-49C8-AECC-01397A91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D0EA7E-BC98-4366-A3C1-FC6F23C98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52F387-8E5B-49DB-B9BA-E33000A1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C4991-DE81-4335-B767-C4EDFD79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9A238-725E-4F55-9A26-AC0B908F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3A92B-5ACF-4CB3-B461-0244B482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E85979-201D-4866-A917-98469390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E944C-E4E8-4048-95DB-39479DFC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583BB-C51C-467B-B0CF-493E91451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5E121-C559-49A8-AE74-799BB21DF1CB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447CF-7F65-49B4-B545-6C608D979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FF355-FEE5-45A4-8C7C-060E491C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D07B-82BA-419A-A255-DC7021C44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7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D3CCC-C69A-4CE0-BCBF-3CBE8B450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트레이딩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79F8DE-63FB-4B79-88A9-3A0E1805A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2019.03.31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90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C75883-0263-4F59-8530-17F41406337E}"/>
              </a:ext>
            </a:extLst>
          </p:cNvPr>
          <p:cNvSpPr/>
          <p:nvPr/>
        </p:nvSpPr>
        <p:spPr>
          <a:xfrm>
            <a:off x="1034715" y="3429000"/>
            <a:ext cx="1810073" cy="287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964479-2A24-4867-9750-42A0D0B44C2F}"/>
              </a:ext>
            </a:extLst>
          </p:cNvPr>
          <p:cNvSpPr/>
          <p:nvPr/>
        </p:nvSpPr>
        <p:spPr>
          <a:xfrm>
            <a:off x="1130968" y="1233238"/>
            <a:ext cx="1088860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EFA0-0D7A-4A8A-95C7-47F7DF7E3BE2}"/>
              </a:ext>
            </a:extLst>
          </p:cNvPr>
          <p:cNvSpPr txBox="1"/>
          <p:nvPr/>
        </p:nvSpPr>
        <p:spPr>
          <a:xfrm>
            <a:off x="2844789" y="1180919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백테스트</a:t>
            </a:r>
            <a:r>
              <a:rPr lang="en-US" altLang="ko-KR" dirty="0"/>
              <a:t>, </a:t>
            </a:r>
            <a:r>
              <a:rPr lang="ko-KR" altLang="en-US" dirty="0"/>
              <a:t>서버현황</a:t>
            </a:r>
            <a:r>
              <a:rPr lang="en-US" altLang="ko-KR" dirty="0"/>
              <a:t>, </a:t>
            </a:r>
            <a:r>
              <a:rPr lang="ko-KR" altLang="en-US" dirty="0"/>
              <a:t>자산현황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B9FC5-0FE4-473F-8E5D-936ABF4D0A6F}"/>
              </a:ext>
            </a:extLst>
          </p:cNvPr>
          <p:cNvSpPr txBox="1"/>
          <p:nvPr/>
        </p:nvSpPr>
        <p:spPr>
          <a:xfrm>
            <a:off x="2844789" y="1503948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백테스트</a:t>
            </a:r>
            <a:r>
              <a:rPr lang="en-US" altLang="ko-KR" dirty="0"/>
              <a:t>: </a:t>
            </a:r>
            <a:r>
              <a:rPr lang="ko-KR" altLang="en-US" dirty="0"/>
              <a:t>매매 알고리즘 검증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20D733-701B-4336-A3F1-A701B29CA4BC}"/>
              </a:ext>
            </a:extLst>
          </p:cNvPr>
          <p:cNvSpPr/>
          <p:nvPr/>
        </p:nvSpPr>
        <p:spPr>
          <a:xfrm>
            <a:off x="1130967" y="3663615"/>
            <a:ext cx="1606215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fundamental engine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747590-B59B-49D6-B5A4-EEB1DE4C6D01}"/>
              </a:ext>
            </a:extLst>
          </p:cNvPr>
          <p:cNvSpPr/>
          <p:nvPr/>
        </p:nvSpPr>
        <p:spPr>
          <a:xfrm>
            <a:off x="1130968" y="4620126"/>
            <a:ext cx="1606215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technical engine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933F3-BE29-47F7-B4FC-7863D609B339}"/>
              </a:ext>
            </a:extLst>
          </p:cNvPr>
          <p:cNvSpPr txBox="1"/>
          <p:nvPr/>
        </p:nvSpPr>
        <p:spPr>
          <a:xfrm>
            <a:off x="2953754" y="3611296"/>
            <a:ext cx="724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 분석</a:t>
            </a:r>
            <a:r>
              <a:rPr lang="en-US" altLang="ko-KR" dirty="0"/>
              <a:t>, </a:t>
            </a:r>
            <a:r>
              <a:rPr lang="ko-KR" altLang="en-US" dirty="0"/>
              <a:t>기본적 가치에 중점을 둔 점수 산출</a:t>
            </a:r>
            <a:endParaRPr lang="en-US" altLang="ko-KR" dirty="0"/>
          </a:p>
          <a:p>
            <a:r>
              <a:rPr lang="ko-KR" altLang="en-US" dirty="0"/>
              <a:t>저평가</a:t>
            </a:r>
            <a:r>
              <a:rPr lang="en-US" altLang="ko-KR" dirty="0"/>
              <a:t>, </a:t>
            </a:r>
            <a:r>
              <a:rPr lang="ko-KR" altLang="en-US" dirty="0" err="1"/>
              <a:t>고평가</a:t>
            </a:r>
            <a:r>
              <a:rPr lang="en-US" altLang="ko-KR" dirty="0"/>
              <a:t>, </a:t>
            </a:r>
            <a:r>
              <a:rPr lang="ko-KR" altLang="en-US" dirty="0" err="1"/>
              <a:t>적정평가등을</a:t>
            </a:r>
            <a:r>
              <a:rPr lang="ko-KR" altLang="en-US" dirty="0"/>
              <a:t> 계산하며</a:t>
            </a:r>
            <a:r>
              <a:rPr lang="en-US" altLang="ko-KR" dirty="0"/>
              <a:t> </a:t>
            </a:r>
            <a:r>
              <a:rPr lang="ko-KR" altLang="en-US" dirty="0"/>
              <a:t>미래가치와 현재가치를 산출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DD837-12D9-4FEB-B9BF-B019A951F53E}"/>
              </a:ext>
            </a:extLst>
          </p:cNvPr>
          <p:cNvSpPr txBox="1"/>
          <p:nvPr/>
        </p:nvSpPr>
        <p:spPr>
          <a:xfrm>
            <a:off x="2953754" y="4503184"/>
            <a:ext cx="4881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기술적 분석</a:t>
            </a:r>
            <a:r>
              <a:rPr lang="en-US" altLang="ko-KR" dirty="0"/>
              <a:t>, </a:t>
            </a:r>
            <a:r>
              <a:rPr lang="ko-KR" altLang="en-US" dirty="0"/>
              <a:t>트레이딩 기법에 따른 점수 산출</a:t>
            </a:r>
            <a:endParaRPr lang="en-US" altLang="ko-KR" dirty="0"/>
          </a:p>
          <a:p>
            <a:r>
              <a:rPr lang="ko-KR" altLang="en-US" dirty="0"/>
              <a:t>매수</a:t>
            </a:r>
            <a:r>
              <a:rPr lang="en-US" altLang="ko-KR" dirty="0"/>
              <a:t>, </a:t>
            </a:r>
            <a:r>
              <a:rPr lang="ko-KR" altLang="en-US" dirty="0"/>
              <a:t>매도 시점 판단</a:t>
            </a:r>
            <a:endParaRPr lang="en-US" altLang="ko-KR" dirty="0"/>
          </a:p>
          <a:p>
            <a:r>
              <a:rPr lang="ko-KR" altLang="en-US" dirty="0"/>
              <a:t>관심에 영향을 많이 받음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DF42F6-2C01-4192-B408-8C8338530BC9}"/>
              </a:ext>
            </a:extLst>
          </p:cNvPr>
          <p:cNvSpPr/>
          <p:nvPr/>
        </p:nvSpPr>
        <p:spPr>
          <a:xfrm>
            <a:off x="1130967" y="5642810"/>
            <a:ext cx="1606215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decide engine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E969A-B55A-435F-A214-7CA902AE9B17}"/>
              </a:ext>
            </a:extLst>
          </p:cNvPr>
          <p:cNvSpPr txBox="1"/>
          <p:nvPr/>
        </p:nvSpPr>
        <p:spPr>
          <a:xfrm>
            <a:off x="2953753" y="5552300"/>
            <a:ext cx="797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 분석 점수</a:t>
            </a:r>
            <a:r>
              <a:rPr lang="en-US" altLang="ko-KR" dirty="0"/>
              <a:t>, </a:t>
            </a:r>
            <a:r>
              <a:rPr lang="ko-KR" altLang="en-US" dirty="0"/>
              <a:t>기술적 분석 점수를 활용하여 자산 대비 비율을 관리하여</a:t>
            </a:r>
            <a:endParaRPr lang="en-US" altLang="ko-KR" dirty="0"/>
          </a:p>
          <a:p>
            <a:r>
              <a:rPr lang="ko-KR" altLang="en-US" dirty="0"/>
              <a:t>매수매도 판단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77FF0C-95E2-4697-92C0-96AE53172FFC}"/>
              </a:ext>
            </a:extLst>
          </p:cNvPr>
          <p:cNvSpPr/>
          <p:nvPr/>
        </p:nvSpPr>
        <p:spPr>
          <a:xfrm>
            <a:off x="1130967" y="2610853"/>
            <a:ext cx="1606215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collect engine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18150-0D06-46E8-B5D7-4BF16F4E2D7D}"/>
              </a:ext>
            </a:extLst>
          </p:cNvPr>
          <p:cNvSpPr txBox="1"/>
          <p:nvPr/>
        </p:nvSpPr>
        <p:spPr>
          <a:xfrm>
            <a:off x="2953754" y="2541534"/>
            <a:ext cx="630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코인</a:t>
            </a:r>
            <a:r>
              <a:rPr lang="en-US" altLang="ko-KR" dirty="0"/>
              <a:t>, </a:t>
            </a:r>
            <a:r>
              <a:rPr lang="ko-KR" altLang="en-US" dirty="0"/>
              <a:t>주식</a:t>
            </a:r>
            <a:r>
              <a:rPr lang="en-US" altLang="ko-KR" dirty="0"/>
              <a:t>, </a:t>
            </a:r>
            <a:r>
              <a:rPr lang="ko-KR" altLang="en-US" dirty="0"/>
              <a:t>선물 정보를 수집하여 분석엔진에 전송</a:t>
            </a:r>
            <a:r>
              <a:rPr lang="en-US" altLang="ko-KR" dirty="0"/>
              <a:t>(</a:t>
            </a:r>
            <a:r>
              <a:rPr lang="ko-KR" altLang="en-US" dirty="0"/>
              <a:t>실시간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백테스트를 위한 정보 저장</a:t>
            </a:r>
          </a:p>
        </p:txBody>
      </p:sp>
    </p:spTree>
    <p:extLst>
      <p:ext uri="{BB962C8B-B14F-4D97-AF65-F5344CB8AC3E}">
        <p14:creationId xmlns:p14="http://schemas.microsoft.com/office/powerpoint/2010/main" val="249982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09C715-99F1-47F5-B9C5-93DB64A8DD75}"/>
              </a:ext>
            </a:extLst>
          </p:cNvPr>
          <p:cNvSpPr/>
          <p:nvPr/>
        </p:nvSpPr>
        <p:spPr>
          <a:xfrm>
            <a:off x="824163" y="5600019"/>
            <a:ext cx="3314699" cy="88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4C607A-FA84-49EE-8881-84822333644B}"/>
              </a:ext>
            </a:extLst>
          </p:cNvPr>
          <p:cNvSpPr/>
          <p:nvPr/>
        </p:nvSpPr>
        <p:spPr>
          <a:xfrm>
            <a:off x="908384" y="2298031"/>
            <a:ext cx="2201778" cy="249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ㅂ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964479-2A24-4867-9750-42A0D0B44C2F}"/>
              </a:ext>
            </a:extLst>
          </p:cNvPr>
          <p:cNvSpPr/>
          <p:nvPr/>
        </p:nvSpPr>
        <p:spPr>
          <a:xfrm>
            <a:off x="3681663" y="1203159"/>
            <a:ext cx="1088860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20D733-701B-4336-A3F1-A701B29CA4BC}"/>
              </a:ext>
            </a:extLst>
          </p:cNvPr>
          <p:cNvSpPr/>
          <p:nvPr/>
        </p:nvSpPr>
        <p:spPr>
          <a:xfrm>
            <a:off x="1130965" y="3338764"/>
            <a:ext cx="1606215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fundamental engine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747590-B59B-49D6-B5A4-EEB1DE4C6D01}"/>
              </a:ext>
            </a:extLst>
          </p:cNvPr>
          <p:cNvSpPr/>
          <p:nvPr/>
        </p:nvSpPr>
        <p:spPr>
          <a:xfrm>
            <a:off x="1130966" y="4084721"/>
            <a:ext cx="1606215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technical engine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DF42F6-2C01-4192-B408-8C8338530BC9}"/>
              </a:ext>
            </a:extLst>
          </p:cNvPr>
          <p:cNvSpPr/>
          <p:nvPr/>
        </p:nvSpPr>
        <p:spPr>
          <a:xfrm>
            <a:off x="1130965" y="2701091"/>
            <a:ext cx="1606215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decide engine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1F902-9716-48A1-8E60-8D690D5E0DF3}"/>
              </a:ext>
            </a:extLst>
          </p:cNvPr>
          <p:cNvSpPr txBox="1"/>
          <p:nvPr/>
        </p:nvSpPr>
        <p:spPr>
          <a:xfrm>
            <a:off x="4914900" y="1283187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(</a:t>
            </a:r>
            <a:r>
              <a:rPr lang="ko-KR" altLang="en-US" dirty="0"/>
              <a:t>결정</a:t>
            </a:r>
            <a:r>
              <a:rPr lang="en-US" altLang="ko-KR" dirty="0"/>
              <a:t>), </a:t>
            </a:r>
            <a:r>
              <a:rPr lang="ko-KR" altLang="en-US" dirty="0" err="1"/>
              <a:t>앵귤러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D09A61-8E4F-46A4-96B8-2CD7EB0024AC}"/>
              </a:ext>
            </a:extLst>
          </p:cNvPr>
          <p:cNvSpPr/>
          <p:nvPr/>
        </p:nvSpPr>
        <p:spPr>
          <a:xfrm>
            <a:off x="908384" y="5632603"/>
            <a:ext cx="1503948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server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338F6C-EF78-40D2-AD59-D4B136F0E277}"/>
              </a:ext>
            </a:extLst>
          </p:cNvPr>
          <p:cNvSpPr txBox="1"/>
          <p:nvPr/>
        </p:nvSpPr>
        <p:spPr>
          <a:xfrm>
            <a:off x="3206417" y="3280292"/>
            <a:ext cx="481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Java(</a:t>
            </a:r>
            <a:r>
              <a:rPr lang="ko-KR" altLang="en-US" dirty="0"/>
              <a:t>직접구현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engine</a:t>
            </a:r>
            <a:r>
              <a:rPr lang="ko-KR" altLang="en-US" dirty="0"/>
              <a:t>에서의 </a:t>
            </a:r>
            <a:r>
              <a:rPr lang="en-US" altLang="ko-KR" dirty="0"/>
              <a:t>spring boot</a:t>
            </a:r>
            <a:r>
              <a:rPr lang="ko-KR" altLang="en-US" dirty="0"/>
              <a:t>을 활용한 </a:t>
            </a:r>
            <a:r>
              <a:rPr lang="en-US" altLang="ko-KR" dirty="0"/>
              <a:t>rest</a:t>
            </a:r>
            <a:r>
              <a:rPr lang="ko-KR" altLang="en-US" dirty="0"/>
              <a:t>지원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C4C94AD-10F1-47DA-8C96-19C9AC364976}"/>
              </a:ext>
            </a:extLst>
          </p:cNvPr>
          <p:cNvCxnSpPr/>
          <p:nvPr/>
        </p:nvCxnSpPr>
        <p:spPr>
          <a:xfrm flipH="1">
            <a:off x="2610851" y="1431756"/>
            <a:ext cx="998621" cy="8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8731E6-C74C-4CB0-8812-FFF57DEBA902}"/>
              </a:ext>
            </a:extLst>
          </p:cNvPr>
          <p:cNvCxnSpPr/>
          <p:nvPr/>
        </p:nvCxnSpPr>
        <p:spPr>
          <a:xfrm>
            <a:off x="1353553" y="4878807"/>
            <a:ext cx="0" cy="68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6787F8-F342-4F7C-8D03-E2FEEC0EE962}"/>
              </a:ext>
            </a:extLst>
          </p:cNvPr>
          <p:cNvSpPr/>
          <p:nvPr/>
        </p:nvSpPr>
        <p:spPr>
          <a:xfrm>
            <a:off x="2592805" y="5632602"/>
            <a:ext cx="1503948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 server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C5FB1C-E517-4120-94C4-4027B1B2F482}"/>
              </a:ext>
            </a:extLst>
          </p:cNvPr>
          <p:cNvCxnSpPr>
            <a:cxnSpLocks/>
          </p:cNvCxnSpPr>
          <p:nvPr/>
        </p:nvCxnSpPr>
        <p:spPr>
          <a:xfrm>
            <a:off x="2298032" y="4858253"/>
            <a:ext cx="613610" cy="6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2A7D47-D907-4E93-BF56-A830B2CCA30F}"/>
              </a:ext>
            </a:extLst>
          </p:cNvPr>
          <p:cNvSpPr/>
          <p:nvPr/>
        </p:nvSpPr>
        <p:spPr>
          <a:xfrm>
            <a:off x="8361948" y="22980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collect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7AD35-FE85-4C49-B74D-2B22813EA244}"/>
              </a:ext>
            </a:extLst>
          </p:cNvPr>
          <p:cNvSpPr txBox="1"/>
          <p:nvPr/>
        </p:nvSpPr>
        <p:spPr>
          <a:xfrm>
            <a:off x="1028700" y="23672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분석엔진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49EC82-FFC0-42C4-AA04-F2B2ACCAAAE3}"/>
              </a:ext>
            </a:extLst>
          </p:cNvPr>
          <p:cNvSpPr txBox="1"/>
          <p:nvPr/>
        </p:nvSpPr>
        <p:spPr>
          <a:xfrm>
            <a:off x="908384" y="6206371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오픈소스 활용영역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CDEF96-DC25-4E93-8ED9-9FB842EAC056}"/>
              </a:ext>
            </a:extLst>
          </p:cNvPr>
          <p:cNvSpPr txBox="1"/>
          <p:nvPr/>
        </p:nvSpPr>
        <p:spPr>
          <a:xfrm>
            <a:off x="9336506" y="2516425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활용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6E728D-F428-4D56-8410-872B1F556E66}"/>
              </a:ext>
            </a:extLst>
          </p:cNvPr>
          <p:cNvSpPr/>
          <p:nvPr/>
        </p:nvSpPr>
        <p:spPr>
          <a:xfrm>
            <a:off x="4412576" y="5619889"/>
            <a:ext cx="378092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Oracle, MongoDB, Hadoop, Redis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1897CE-D29B-4D4D-82C6-05D1450F440A}"/>
              </a:ext>
            </a:extLst>
          </p:cNvPr>
          <p:cNvCxnSpPr>
            <a:cxnSpLocks/>
          </p:cNvCxnSpPr>
          <p:nvPr/>
        </p:nvCxnSpPr>
        <p:spPr>
          <a:xfrm>
            <a:off x="4614109" y="1780674"/>
            <a:ext cx="0" cy="377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9A7304-BBA4-4CD6-AF93-58BE3E297034}"/>
              </a:ext>
            </a:extLst>
          </p:cNvPr>
          <p:cNvCxnSpPr/>
          <p:nvPr/>
        </p:nvCxnSpPr>
        <p:spPr>
          <a:xfrm flipH="1">
            <a:off x="7838574" y="3280292"/>
            <a:ext cx="830179" cy="223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8A08519-6F11-436C-B930-734DA2146795}"/>
              </a:ext>
            </a:extLst>
          </p:cNvPr>
          <p:cNvCxnSpPr/>
          <p:nvPr/>
        </p:nvCxnSpPr>
        <p:spPr>
          <a:xfrm>
            <a:off x="1221202" y="410392"/>
            <a:ext cx="727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9907539-FD75-4CBC-84E9-CB251011DF43}"/>
              </a:ext>
            </a:extLst>
          </p:cNvPr>
          <p:cNvSpPr txBox="1"/>
          <p:nvPr/>
        </p:nvSpPr>
        <p:spPr>
          <a:xfrm>
            <a:off x="1934072" y="22572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통신요청 경로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B6C7AE1-E9BB-4BE0-826C-36F4A4440539}"/>
              </a:ext>
            </a:extLst>
          </p:cNvPr>
          <p:cNvCxnSpPr/>
          <p:nvPr/>
        </p:nvCxnSpPr>
        <p:spPr>
          <a:xfrm flipH="1">
            <a:off x="3206417" y="2885757"/>
            <a:ext cx="5047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DB29443-4F70-4E39-9750-95F5E5FBD14A}"/>
              </a:ext>
            </a:extLst>
          </p:cNvPr>
          <p:cNvSpPr/>
          <p:nvPr/>
        </p:nvSpPr>
        <p:spPr>
          <a:xfrm>
            <a:off x="75199" y="1461837"/>
            <a:ext cx="1606215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api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54F0582-2AC0-485B-BADA-7BE949E61DF2}"/>
              </a:ext>
            </a:extLst>
          </p:cNvPr>
          <p:cNvCxnSpPr/>
          <p:nvPr/>
        </p:nvCxnSpPr>
        <p:spPr>
          <a:xfrm flipH="1" flipV="1">
            <a:off x="1221202" y="1991226"/>
            <a:ext cx="181959" cy="30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F21716-058B-4771-8287-C8C5ED67A4FD}"/>
              </a:ext>
            </a:extLst>
          </p:cNvPr>
          <p:cNvSpPr txBox="1"/>
          <p:nvPr/>
        </p:nvSpPr>
        <p:spPr>
          <a:xfrm>
            <a:off x="1747765" y="1570759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C, rest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346D62-3556-4F92-B737-2085687B50E8}"/>
              </a:ext>
            </a:extLst>
          </p:cNvPr>
          <p:cNvSpPr txBox="1"/>
          <p:nvPr/>
        </p:nvSpPr>
        <p:spPr>
          <a:xfrm>
            <a:off x="405696" y="5073135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DAD27A8-B7AB-4382-9616-2E0F5688734D}"/>
              </a:ext>
            </a:extLst>
          </p:cNvPr>
          <p:cNvCxnSpPr/>
          <p:nvPr/>
        </p:nvCxnSpPr>
        <p:spPr>
          <a:xfrm flipH="1" flipV="1">
            <a:off x="1681414" y="1991226"/>
            <a:ext cx="6572249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6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066B3E-617C-4739-8803-5CA595F9816C}"/>
              </a:ext>
            </a:extLst>
          </p:cNvPr>
          <p:cNvSpPr/>
          <p:nvPr/>
        </p:nvSpPr>
        <p:spPr>
          <a:xfrm>
            <a:off x="860257" y="1129142"/>
            <a:ext cx="914400" cy="98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F1C2A-AC64-4099-9C41-48498B0F56BB}"/>
              </a:ext>
            </a:extLst>
          </p:cNvPr>
          <p:cNvSpPr txBox="1"/>
          <p:nvPr/>
        </p:nvSpPr>
        <p:spPr>
          <a:xfrm>
            <a:off x="1876926" y="1217011"/>
            <a:ext cx="78826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비트맥스정보는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ko-KR" altLang="en-US" dirty="0"/>
              <a:t>다른 거래소는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활용한 수집</a:t>
            </a:r>
            <a:endParaRPr lang="en-US" altLang="ko-KR" dirty="0"/>
          </a:p>
          <a:p>
            <a:r>
              <a:rPr lang="ko-KR" altLang="en-US" dirty="0" err="1"/>
              <a:t>업비트</a:t>
            </a:r>
            <a:r>
              <a:rPr lang="en-US" altLang="ko-KR" dirty="0"/>
              <a:t>, </a:t>
            </a:r>
            <a:r>
              <a:rPr lang="ko-KR" altLang="en-US" dirty="0" err="1"/>
              <a:t>빗썸</a:t>
            </a:r>
            <a:r>
              <a:rPr lang="en-US" altLang="ko-KR" dirty="0"/>
              <a:t>(</a:t>
            </a:r>
            <a:r>
              <a:rPr lang="ko-KR" altLang="en-US" dirty="0" err="1"/>
              <a:t>알트코인</a:t>
            </a:r>
            <a:r>
              <a:rPr lang="ko-KR" altLang="en-US" dirty="0"/>
              <a:t> 까지 할 경우</a:t>
            </a:r>
            <a:r>
              <a:rPr lang="en-US" altLang="ko-KR" dirty="0"/>
              <a:t>),</a:t>
            </a:r>
            <a:r>
              <a:rPr lang="ko-KR" altLang="en-US" dirty="0" err="1"/>
              <a:t>비트파이넥스</a:t>
            </a:r>
            <a:r>
              <a:rPr lang="en-US" altLang="ko-KR" dirty="0"/>
              <a:t>, </a:t>
            </a:r>
            <a:r>
              <a:rPr lang="ko-KR" altLang="en-US" dirty="0" err="1"/>
              <a:t>바이낸스</a:t>
            </a:r>
            <a:r>
              <a:rPr lang="en-US" altLang="ko-KR"/>
              <a:t>, Bitflyer</a:t>
            </a:r>
            <a:r>
              <a:rPr lang="en-US" altLang="ko-KR" dirty="0"/>
              <a:t>(</a:t>
            </a:r>
            <a:r>
              <a:rPr lang="ko-KR" altLang="en-US" dirty="0"/>
              <a:t>일본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Okex</a:t>
            </a:r>
            <a:r>
              <a:rPr lang="en-US" altLang="ko-KR" dirty="0"/>
              <a:t>(</a:t>
            </a:r>
            <a:r>
              <a:rPr lang="ko-KR" altLang="en-US" dirty="0"/>
              <a:t>미국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거래소는 위 순서로 국내 가격에 영향을 주고 있음 </a:t>
            </a:r>
            <a:endParaRPr lang="en-US" altLang="ko-KR" dirty="0"/>
          </a:p>
          <a:p>
            <a:r>
              <a:rPr lang="ko-KR" altLang="en-US" dirty="0"/>
              <a:t>다른 거래소들도 </a:t>
            </a:r>
            <a:r>
              <a:rPr lang="en-US" altLang="ko-KR" dirty="0" err="1"/>
              <a:t>api</a:t>
            </a:r>
            <a:r>
              <a:rPr lang="ko-KR" altLang="en-US" dirty="0"/>
              <a:t>제공이 좋지 못하면 </a:t>
            </a:r>
            <a:r>
              <a:rPr lang="ko-KR" altLang="en-US" dirty="0" err="1"/>
              <a:t>크롤링</a:t>
            </a:r>
            <a:r>
              <a:rPr lang="ko-KR" altLang="en-US" dirty="0"/>
              <a:t> 활용</a:t>
            </a:r>
            <a:endParaRPr lang="en-US" altLang="ko-KR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EF198-9CE1-4451-AF05-5CF16FF8E4AF}"/>
              </a:ext>
            </a:extLst>
          </p:cNvPr>
          <p:cNvSpPr txBox="1"/>
          <p:nvPr/>
        </p:nvSpPr>
        <p:spPr>
          <a:xfrm>
            <a:off x="806116" y="3068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85B31-CE10-495A-94A8-2DE5807B4900}"/>
              </a:ext>
            </a:extLst>
          </p:cNvPr>
          <p:cNvSpPr txBox="1"/>
          <p:nvPr/>
        </p:nvSpPr>
        <p:spPr>
          <a:xfrm>
            <a:off x="1876926" y="3832058"/>
            <a:ext cx="8521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수집된 정보는 우선 내부 파일에 저장</a:t>
            </a:r>
            <a:r>
              <a:rPr lang="en-US" altLang="ko-KR" dirty="0"/>
              <a:t>, </a:t>
            </a:r>
            <a:r>
              <a:rPr lang="ko-KR" altLang="en-US" dirty="0"/>
              <a:t>저장된 파일을 읽어서 데이터 서버에 누적</a:t>
            </a:r>
            <a:endParaRPr lang="en-US" altLang="ko-KR" dirty="0"/>
          </a:p>
          <a:p>
            <a:r>
              <a:rPr lang="ko-KR" altLang="en-US" dirty="0"/>
              <a:t>수집 안정을 위해서 이원화로 구성하며 각각서버는 파일에 저장</a:t>
            </a:r>
            <a:endParaRPr lang="en-US" altLang="ko-KR" dirty="0"/>
          </a:p>
          <a:p>
            <a:r>
              <a:rPr lang="ko-KR" altLang="en-US" dirty="0"/>
              <a:t>각 저장된 파일을 결합하여 분석서버에 </a:t>
            </a:r>
            <a:r>
              <a:rPr lang="ko-KR" altLang="en-US" dirty="0" err="1"/>
              <a:t>백테스트용</a:t>
            </a:r>
            <a:r>
              <a:rPr lang="ko-KR" altLang="en-US" dirty="0"/>
              <a:t> 데이터 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557CCC-D9EE-44A5-8CAA-DFEB5F13474C}"/>
              </a:ext>
            </a:extLst>
          </p:cNvPr>
          <p:cNvSpPr/>
          <p:nvPr/>
        </p:nvSpPr>
        <p:spPr>
          <a:xfrm>
            <a:off x="860257" y="5177769"/>
            <a:ext cx="914400" cy="98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4CB84-66A8-4349-B341-85AB536AB674}"/>
              </a:ext>
            </a:extLst>
          </p:cNvPr>
          <p:cNvSpPr txBox="1"/>
          <p:nvPr/>
        </p:nvSpPr>
        <p:spPr>
          <a:xfrm>
            <a:off x="1876926" y="5131468"/>
            <a:ext cx="10057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거래정보는 키움 </a:t>
            </a:r>
            <a:r>
              <a:rPr lang="en-US" altLang="ko-KR" dirty="0" err="1"/>
              <a:t>api</a:t>
            </a:r>
            <a:r>
              <a:rPr lang="ko-KR" altLang="en-US" dirty="0"/>
              <a:t>로 </a:t>
            </a:r>
            <a:r>
              <a:rPr lang="ko-KR" altLang="en-US" dirty="0" err="1"/>
              <a:t>구현해야함</a:t>
            </a:r>
            <a:r>
              <a:rPr lang="en-US" altLang="ko-KR" dirty="0"/>
              <a:t>, </a:t>
            </a:r>
            <a:r>
              <a:rPr lang="ko-KR" altLang="en-US" dirty="0"/>
              <a:t>일별거래정보도 네이버의 정보 변경의 </a:t>
            </a:r>
            <a:r>
              <a:rPr lang="ko-KR" altLang="en-US" dirty="0" err="1"/>
              <a:t>불안함때문에</a:t>
            </a:r>
            <a:endParaRPr lang="en-US" altLang="ko-KR" dirty="0"/>
          </a:p>
          <a:p>
            <a:r>
              <a:rPr lang="en-US" altLang="ko-KR" dirty="0" err="1"/>
              <a:t>Api</a:t>
            </a:r>
            <a:r>
              <a:rPr lang="ko-KR" altLang="en-US" dirty="0"/>
              <a:t>방식으로 변경이 </a:t>
            </a:r>
            <a:r>
              <a:rPr lang="ko-KR" altLang="en-US" dirty="0" err="1"/>
              <a:t>필요해보임</a:t>
            </a:r>
            <a:r>
              <a:rPr lang="en-US" altLang="ko-KR" dirty="0"/>
              <a:t>. </a:t>
            </a:r>
            <a:r>
              <a:rPr lang="ko-KR" altLang="en-US" dirty="0"/>
              <a:t>웹상에서 제공하지않은 신용정보</a:t>
            </a:r>
            <a:r>
              <a:rPr lang="en-US" altLang="ko-KR" dirty="0"/>
              <a:t>(</a:t>
            </a:r>
            <a:r>
              <a:rPr lang="ko-KR" altLang="en-US" dirty="0"/>
              <a:t>개인이 빛 </a:t>
            </a:r>
            <a:r>
              <a:rPr lang="ko-KR" altLang="en-US" dirty="0" err="1"/>
              <a:t>진거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추가로 수집가능</a:t>
            </a:r>
            <a:r>
              <a:rPr lang="en-US" altLang="ko-KR" dirty="0"/>
              <a:t> </a:t>
            </a:r>
            <a:r>
              <a:rPr lang="ko-KR" altLang="en-US" dirty="0"/>
              <a:t>단 신용정보는 </a:t>
            </a:r>
            <a:r>
              <a:rPr lang="ko-KR" altLang="en-US" dirty="0" err="1"/>
              <a:t>키움증권사의</a:t>
            </a:r>
            <a:r>
              <a:rPr lang="ko-KR" altLang="en-US" dirty="0"/>
              <a:t> 정보이므로 전체증권사 신용정보는 아니지만</a:t>
            </a:r>
            <a:endParaRPr lang="en-US" altLang="ko-KR" dirty="0"/>
          </a:p>
          <a:p>
            <a:r>
              <a:rPr lang="ko-KR" altLang="en-US" dirty="0" err="1"/>
              <a:t>개인은</a:t>
            </a:r>
            <a:r>
              <a:rPr lang="ko-KR" altLang="en-US" dirty="0"/>
              <a:t> </a:t>
            </a:r>
            <a:r>
              <a:rPr lang="ko-KR" altLang="en-US" dirty="0" err="1"/>
              <a:t>키움증권</a:t>
            </a:r>
            <a:r>
              <a:rPr lang="ko-KR" altLang="en-US" dirty="0"/>
              <a:t> 이용률이 높아서 신뢰성 있음  </a:t>
            </a:r>
            <a:endParaRPr lang="en-US" altLang="ko-KR" dirty="0"/>
          </a:p>
          <a:p>
            <a:r>
              <a:rPr lang="ko-KR" altLang="en-US" dirty="0"/>
              <a:t>지금은 </a:t>
            </a:r>
            <a:r>
              <a:rPr lang="ko-KR" altLang="en-US" dirty="0" err="1"/>
              <a:t>크롤링</a:t>
            </a:r>
            <a:r>
              <a:rPr lang="ko-KR" altLang="en-US" dirty="0"/>
              <a:t> 방식으로 신규종목 및 상장폐지종목</a:t>
            </a:r>
            <a:r>
              <a:rPr lang="en-US" altLang="ko-KR" dirty="0"/>
              <a:t>, </a:t>
            </a:r>
            <a:r>
              <a:rPr lang="ko-KR" altLang="en-US" dirty="0"/>
              <a:t>일별거래정보를 수집</a:t>
            </a:r>
            <a:endParaRPr lang="en-US" altLang="ko-KR" dirty="0"/>
          </a:p>
          <a:p>
            <a:r>
              <a:rPr lang="ko-KR" altLang="en-US" dirty="0"/>
              <a:t>일반정보에 </a:t>
            </a:r>
            <a:r>
              <a:rPr lang="ko-KR" altLang="en-US" dirty="0" err="1"/>
              <a:t>대차잔고정보</a:t>
            </a:r>
            <a:r>
              <a:rPr lang="ko-KR" altLang="en-US" dirty="0"/>
              <a:t> 추가수집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en-US" altLang="ko-KR" dirty="0"/>
              <a:t>), </a:t>
            </a:r>
            <a:r>
              <a:rPr lang="ko-KR" altLang="en-US" dirty="0"/>
              <a:t>공매도 정보 수집기는 구현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8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BBA153-7D0D-473A-ADA3-DBFC0699D92A}"/>
              </a:ext>
            </a:extLst>
          </p:cNvPr>
          <p:cNvSpPr/>
          <p:nvPr/>
        </p:nvSpPr>
        <p:spPr>
          <a:xfrm>
            <a:off x="565484" y="818149"/>
            <a:ext cx="1088860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허영회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DF086-F5AE-43B4-A2BD-4EA9AD92FC2C}"/>
              </a:ext>
            </a:extLst>
          </p:cNvPr>
          <p:cNvSpPr txBox="1"/>
          <p:nvPr/>
        </p:nvSpPr>
        <p:spPr>
          <a:xfrm>
            <a:off x="1798721" y="818149"/>
            <a:ext cx="573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주식 </a:t>
            </a:r>
            <a:r>
              <a:rPr lang="en-US" altLang="ko-KR" dirty="0" err="1"/>
              <a:t>api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태훈이가 구현할 수 있게 가이드</a:t>
            </a:r>
            <a:endParaRPr lang="en-US" altLang="ko-KR" dirty="0"/>
          </a:p>
          <a:p>
            <a:r>
              <a:rPr lang="ko-KR" altLang="en-US" dirty="0"/>
              <a:t>데이터 분석의 오픈소스 활용영역 연구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5F972-8925-4DDC-82D7-012595C1A0B7}"/>
              </a:ext>
            </a:extLst>
          </p:cNvPr>
          <p:cNvSpPr/>
          <p:nvPr/>
        </p:nvSpPr>
        <p:spPr>
          <a:xfrm>
            <a:off x="565484" y="2057401"/>
            <a:ext cx="1088860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김용수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E2484-938B-4D5A-BF56-12542BCC4643}"/>
              </a:ext>
            </a:extLst>
          </p:cNvPr>
          <p:cNvSpPr txBox="1"/>
          <p:nvPr/>
        </p:nvSpPr>
        <p:spPr>
          <a:xfrm>
            <a:off x="565484" y="35976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지금 당장의 역할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6482A-3ACA-424F-A08F-28EA7082EE33}"/>
              </a:ext>
            </a:extLst>
          </p:cNvPr>
          <p:cNvSpPr txBox="1"/>
          <p:nvPr/>
        </p:nvSpPr>
        <p:spPr>
          <a:xfrm>
            <a:off x="1846847" y="2057401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구조 설계</a:t>
            </a:r>
            <a:r>
              <a:rPr lang="en-US" altLang="ko-KR" dirty="0"/>
              <a:t>, </a:t>
            </a:r>
            <a:r>
              <a:rPr lang="ko-KR" altLang="en-US" dirty="0"/>
              <a:t>기술적분석</a:t>
            </a:r>
            <a:r>
              <a:rPr lang="en-US" altLang="ko-KR" dirty="0"/>
              <a:t> </a:t>
            </a:r>
            <a:r>
              <a:rPr lang="ko-KR" altLang="en-US" dirty="0"/>
              <a:t>기본적분석 구현영역 개발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985A83-93EE-45A0-BE9B-B29E2F2BECFB}"/>
              </a:ext>
            </a:extLst>
          </p:cNvPr>
          <p:cNvSpPr/>
          <p:nvPr/>
        </p:nvSpPr>
        <p:spPr>
          <a:xfrm>
            <a:off x="565484" y="2899611"/>
            <a:ext cx="1088860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김태훈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8147A-AE59-412B-B401-1B9558D16656}"/>
              </a:ext>
            </a:extLst>
          </p:cNvPr>
          <p:cNvSpPr txBox="1"/>
          <p:nvPr/>
        </p:nvSpPr>
        <p:spPr>
          <a:xfrm>
            <a:off x="1846847" y="289961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서버관리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EA3DC7-4951-4961-ABA7-2FC5D7E496EB}"/>
              </a:ext>
            </a:extLst>
          </p:cNvPr>
          <p:cNvSpPr/>
          <p:nvPr/>
        </p:nvSpPr>
        <p:spPr>
          <a:xfrm>
            <a:off x="565484" y="3741821"/>
            <a:ext cx="1088860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안상욱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5106E-A2CE-4551-A79C-46704BB01A15}"/>
              </a:ext>
            </a:extLst>
          </p:cNvPr>
          <p:cNvSpPr txBox="1"/>
          <p:nvPr/>
        </p:nvSpPr>
        <p:spPr>
          <a:xfrm>
            <a:off x="1846847" y="3762238"/>
            <a:ext cx="299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 </a:t>
            </a:r>
            <a:r>
              <a:rPr lang="ko-KR" altLang="en-US" dirty="0"/>
              <a:t>구현</a:t>
            </a:r>
            <a:r>
              <a:rPr lang="en-US" altLang="ko-KR" dirty="0"/>
              <a:t>, front </a:t>
            </a:r>
            <a:r>
              <a:rPr lang="ko-KR" altLang="en-US" dirty="0"/>
              <a:t>영역 연구</a:t>
            </a:r>
            <a:endParaRPr lang="en-US" altLang="ko-KR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C6BC47D-B443-4E39-A730-1732E2D6528A}"/>
              </a:ext>
            </a:extLst>
          </p:cNvPr>
          <p:cNvCxnSpPr/>
          <p:nvPr/>
        </p:nvCxnSpPr>
        <p:spPr>
          <a:xfrm>
            <a:off x="342900" y="4722395"/>
            <a:ext cx="11153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A95859-72BD-4CB6-B431-08DE0140EB9D}"/>
              </a:ext>
            </a:extLst>
          </p:cNvPr>
          <p:cNvSpPr txBox="1"/>
          <p:nvPr/>
        </p:nvSpPr>
        <p:spPr>
          <a:xfrm>
            <a:off x="565484" y="4971504"/>
            <a:ext cx="1055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자산관리</a:t>
            </a:r>
            <a:r>
              <a:rPr lang="en-US" altLang="ko-KR" dirty="0"/>
              <a:t>, </a:t>
            </a:r>
            <a:r>
              <a:rPr lang="ko-KR" altLang="en-US" dirty="0"/>
              <a:t>매매결정 알고리즘까지 개발되어야 자동 매매 시작할 수 있음</a:t>
            </a:r>
            <a:endParaRPr lang="en-US" altLang="ko-KR" dirty="0"/>
          </a:p>
          <a:p>
            <a:r>
              <a:rPr lang="ko-KR" altLang="en-US" dirty="0"/>
              <a:t>위에 부분이 정리되면 기술적분석</a:t>
            </a:r>
            <a:r>
              <a:rPr lang="en-US" altLang="ko-KR" dirty="0"/>
              <a:t>, </a:t>
            </a:r>
            <a:r>
              <a:rPr lang="ko-KR" altLang="en-US" dirty="0"/>
              <a:t>기분적분석</a:t>
            </a:r>
            <a:r>
              <a:rPr lang="en-US" altLang="ko-KR" dirty="0"/>
              <a:t>, </a:t>
            </a:r>
            <a:r>
              <a:rPr lang="ko-KR" altLang="en-US" dirty="0"/>
              <a:t>자산관리</a:t>
            </a:r>
            <a:r>
              <a:rPr lang="en-US" altLang="ko-KR" dirty="0"/>
              <a:t>, </a:t>
            </a:r>
            <a:r>
              <a:rPr lang="ko-KR" altLang="en-US" dirty="0"/>
              <a:t>매매 결정 관련 쪽으로 다같이 개발 해야함</a:t>
            </a:r>
          </a:p>
        </p:txBody>
      </p:sp>
    </p:spTree>
    <p:extLst>
      <p:ext uri="{BB962C8B-B14F-4D97-AF65-F5344CB8AC3E}">
        <p14:creationId xmlns:p14="http://schemas.microsoft.com/office/powerpoint/2010/main" val="226559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345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시스템 트레이딩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트레이딩</dc:title>
  <dc:creator>macle</dc:creator>
  <cp:lastModifiedBy>macle</cp:lastModifiedBy>
  <cp:revision>12</cp:revision>
  <dcterms:created xsi:type="dcterms:W3CDTF">2019-03-30T17:42:36Z</dcterms:created>
  <dcterms:modified xsi:type="dcterms:W3CDTF">2019-04-06T10:21:53Z</dcterms:modified>
</cp:coreProperties>
</file>