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Mono SemiBold"/>
      <p:regular r:id="rId30"/>
      <p:bold r:id="rId31"/>
      <p:italic r:id="rId32"/>
      <p:boldItalic r:id="rId33"/>
    </p:embeddedFont>
    <p:embeddedFont>
      <p:font typeface="Roboto"/>
      <p:regular r:id="rId34"/>
      <p:bold r:id="rId35"/>
      <p:italic r:id="rId36"/>
      <p:boldItalic r:id="rId37"/>
    </p:embeddedFont>
    <p:embeddedFont>
      <p:font typeface="Abril Fatface"/>
      <p:regular r:id="rId38"/>
    </p:embeddedFont>
    <p:embeddedFont>
      <p:font typeface="Griffy"/>
      <p:regular r:id="rId39"/>
    </p:embeddedFont>
    <p:embeddedFont>
      <p:font typeface="Poppins"/>
      <p:regular r:id="rId40"/>
      <p:bold r:id="rId41"/>
      <p:italic r:id="rId42"/>
      <p:boldItalic r:id="rId43"/>
    </p:embeddedFont>
    <p:embeddedFont>
      <p:font typeface="Roboto Mono"/>
      <p:regular r:id="rId44"/>
      <p:bold r:id="rId45"/>
      <p:italic r:id="rId46"/>
      <p:boldItalic r:id="rId47"/>
    </p:embeddedFont>
    <p:embeddedFont>
      <p:font typeface="Gill Sans"/>
      <p:regular r:id="rId48"/>
      <p:bold r:id="rId49"/>
    </p:embeddedFont>
    <p:embeddedFont>
      <p:font typeface="Homemade Apple"/>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regular.fntdata"/><Relationship Id="rId42" Type="http://schemas.openxmlformats.org/officeDocument/2006/relationships/font" Target="fonts/Poppins-italic.fntdata"/><Relationship Id="rId41" Type="http://schemas.openxmlformats.org/officeDocument/2006/relationships/font" Target="fonts/Poppins-bold.fntdata"/><Relationship Id="rId44" Type="http://schemas.openxmlformats.org/officeDocument/2006/relationships/font" Target="fonts/RobotoMono-regular.fntdata"/><Relationship Id="rId43" Type="http://schemas.openxmlformats.org/officeDocument/2006/relationships/font" Target="fonts/Poppins-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illSans-regular.fntdata"/><Relationship Id="rId47" Type="http://schemas.openxmlformats.org/officeDocument/2006/relationships/font" Target="fonts/RobotoMono-boldItalic.fntdata"/><Relationship Id="rId49"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SemiBold-bold.fntdata"/><Relationship Id="rId30" Type="http://schemas.openxmlformats.org/officeDocument/2006/relationships/font" Target="fonts/RobotoMonoSemiBold-regular.fntdata"/><Relationship Id="rId33" Type="http://schemas.openxmlformats.org/officeDocument/2006/relationships/font" Target="fonts/RobotoMonoSemiBold-boldItalic.fntdata"/><Relationship Id="rId32" Type="http://schemas.openxmlformats.org/officeDocument/2006/relationships/font" Target="fonts/RobotoMonoSemiBold-italic.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Griffy-regular.fntdata"/><Relationship Id="rId38" Type="http://schemas.openxmlformats.org/officeDocument/2006/relationships/font" Target="fonts/AbrilFatfac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HomemadeAppl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c2db84f3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c2db84f3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2db84f36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c2db84f3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2db84f3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2db84f36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6bc91e05f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6bc91e05f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c2db84f36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c2db84f36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c2db84f3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c2db84f3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6bc91e05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6bc91e05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6bc91e05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6bc91e05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bc91e05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6bc91e05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6bc91e05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6bc91e05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bc91e05f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6bc91e05f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bc91e05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bc91e05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6bc91e05f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6bc91e05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6bc91e05f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6bc91e05f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2db84f3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2db84f3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2db84f3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2db84f3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2db84f3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c2db84f3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a4d1c76c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a4d1c76c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2db84f36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2db84f36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5.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2"/>
          <p:cNvSpPr txBox="1"/>
          <p:nvPr>
            <p:ph type="title"/>
          </p:nvPr>
        </p:nvSpPr>
        <p:spPr>
          <a:xfrm>
            <a:off x="2176875" y="1137800"/>
            <a:ext cx="6796800" cy="3227700"/>
          </a:xfrm>
          <a:prstGeom prst="rect">
            <a:avLst/>
          </a:prstGeom>
        </p:spPr>
        <p:txBody>
          <a:bodyPr anchorCtr="0" anchor="t" bIns="121900" lIns="121900" spcFirstLastPara="1" rIns="121900" wrap="square" tIns="12190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64" name="Google Shape;64;p2"/>
          <p:cNvSpPr txBox="1"/>
          <p:nvPr>
            <p:ph idx="1" type="subTitle"/>
          </p:nvPr>
        </p:nvSpPr>
        <p:spPr>
          <a:xfrm>
            <a:off x="5733525" y="4974200"/>
            <a:ext cx="4935600" cy="798000"/>
          </a:xfrm>
          <a:prstGeom prst="rect">
            <a:avLst/>
          </a:prstGeom>
        </p:spPr>
        <p:txBody>
          <a:bodyPr anchorCtr="0" anchor="t" bIns="121900" lIns="121900" spcFirstLastPara="1" rIns="121900" wrap="square" tIns="12190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84"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90" name="Google Shape;190;p11"/>
          <p:cNvSpPr txBox="1"/>
          <p:nvPr>
            <p:ph idx="1" type="subTitle"/>
          </p:nvPr>
        </p:nvSpPr>
        <p:spPr>
          <a:xfrm>
            <a:off x="1217558" y="1800269"/>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1" name="Google Shape;191;p11"/>
          <p:cNvSpPr txBox="1"/>
          <p:nvPr>
            <p:ph idx="2" type="subTitle"/>
          </p:nvPr>
        </p:nvSpPr>
        <p:spPr>
          <a:xfrm>
            <a:off x="1217558" y="310036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2" name="Google Shape;192;p11"/>
          <p:cNvSpPr txBox="1"/>
          <p:nvPr>
            <p:ph idx="3" type="subTitle"/>
          </p:nvPr>
        </p:nvSpPr>
        <p:spPr>
          <a:xfrm>
            <a:off x="1217558" y="440045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3" name="Google Shape;193;p1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4" name="Google Shape;194;p11"/>
          <p:cNvSpPr txBox="1"/>
          <p:nvPr>
            <p:ph idx="4" type="body"/>
          </p:nvPr>
        </p:nvSpPr>
        <p:spPr>
          <a:xfrm>
            <a:off x="1217550" y="2238218"/>
            <a:ext cx="97551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5" name="Google Shape;195;p11"/>
          <p:cNvSpPr txBox="1"/>
          <p:nvPr>
            <p:ph idx="5" type="body"/>
          </p:nvPr>
        </p:nvSpPr>
        <p:spPr>
          <a:xfrm>
            <a:off x="1217550" y="3526878"/>
            <a:ext cx="97551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6" name="Google Shape;196;p11"/>
          <p:cNvSpPr txBox="1"/>
          <p:nvPr>
            <p:ph idx="6" type="body"/>
          </p:nvPr>
        </p:nvSpPr>
        <p:spPr>
          <a:xfrm>
            <a:off x="1217550" y="4813738"/>
            <a:ext cx="97569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97"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22" name="Google Shape;222;p12"/>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3" name="Google Shape;223;p12"/>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2"/>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12"/>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3"/>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5" name="Google Shape;225;p12"/>
          <p:cNvSpPr txBox="1"/>
          <p:nvPr>
            <p:ph type="title"/>
          </p:nvPr>
        </p:nvSpPr>
        <p:spPr>
          <a:xfrm>
            <a:off x="1189050" y="3647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7" name="Google Shape;227;p12"/>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8" name="Google Shape;228;p12"/>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2"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9" name="Google Shape;249;p14"/>
          <p:cNvSpPr txBox="1"/>
          <p:nvPr>
            <p:ph hasCustomPrompt="1" type="title"/>
          </p:nvPr>
        </p:nvSpPr>
        <p:spPr>
          <a:xfrm>
            <a:off x="715025"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0" name="Google Shape;250;p14"/>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51" name="Google Shape;251;p14"/>
          <p:cNvSpPr txBox="1"/>
          <p:nvPr>
            <p:ph hasCustomPrompt="1" idx="3" type="title"/>
          </p:nvPr>
        </p:nvSpPr>
        <p:spPr>
          <a:xfrm>
            <a:off x="4598239" y="2465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2" name="Google Shape;252;p14"/>
          <p:cNvSpPr txBox="1"/>
          <p:nvPr>
            <p:ph hasCustomPrompt="1" idx="4" type="title"/>
          </p:nvPr>
        </p:nvSpPr>
        <p:spPr>
          <a:xfrm>
            <a:off x="8481454"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3" name="Google Shape;253;p14"/>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54" name="Google Shape;254;p14"/>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55" name="Google Shape;255;p14"/>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56"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62" name="Google Shape;262;p15"/>
          <p:cNvSpPr txBox="1"/>
          <p:nvPr>
            <p:ph idx="1" type="subTitle"/>
          </p:nvPr>
        </p:nvSpPr>
        <p:spPr>
          <a:xfrm>
            <a:off x="1068150" y="239220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3" name="Google Shape;263;p15"/>
          <p:cNvSpPr txBox="1"/>
          <p:nvPr>
            <p:ph idx="2" type="subTitle"/>
          </p:nvPr>
        </p:nvSpPr>
        <p:spPr>
          <a:xfrm>
            <a:off x="1068150"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4" name="Google Shape;264;p15"/>
          <p:cNvSpPr txBox="1"/>
          <p:nvPr>
            <p:ph idx="3" type="subTitle"/>
          </p:nvPr>
        </p:nvSpPr>
        <p:spPr>
          <a:xfrm>
            <a:off x="8181360" y="24015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5" name="Google Shape;265;p15"/>
          <p:cNvSpPr txBox="1"/>
          <p:nvPr>
            <p:ph idx="4" type="subTitle"/>
          </p:nvPr>
        </p:nvSpPr>
        <p:spPr>
          <a:xfrm>
            <a:off x="4643968" y="240955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6" name="Google Shape;266;p15"/>
          <p:cNvSpPr txBox="1"/>
          <p:nvPr>
            <p:ph idx="5" type="subTitle"/>
          </p:nvPr>
        </p:nvSpPr>
        <p:spPr>
          <a:xfrm>
            <a:off x="4643968"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7" name="Google Shape;267;p15"/>
          <p:cNvSpPr txBox="1"/>
          <p:nvPr>
            <p:ph idx="6" type="subTitle"/>
          </p:nvPr>
        </p:nvSpPr>
        <p:spPr>
          <a:xfrm>
            <a:off x="8181360" y="42303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8" name="Google Shape;268;p15"/>
          <p:cNvSpPr txBox="1"/>
          <p:nvPr>
            <p:ph type="title"/>
          </p:nvPr>
        </p:nvSpPr>
        <p:spPr>
          <a:xfrm>
            <a:off x="720400" y="3647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9" name="Google Shape;269;p15"/>
          <p:cNvSpPr txBox="1"/>
          <p:nvPr>
            <p:ph idx="7" type="body"/>
          </p:nvPr>
        </p:nvSpPr>
        <p:spPr>
          <a:xfrm>
            <a:off x="4643968" y="2818400"/>
            <a:ext cx="30180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0" name="Google Shape;270;p15"/>
          <p:cNvSpPr txBox="1"/>
          <p:nvPr>
            <p:ph idx="8" type="body"/>
          </p:nvPr>
        </p:nvSpPr>
        <p:spPr>
          <a:xfrm>
            <a:off x="818136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1" name="Google Shape;271;p15"/>
          <p:cNvSpPr txBox="1"/>
          <p:nvPr>
            <p:ph idx="9" type="body"/>
          </p:nvPr>
        </p:nvSpPr>
        <p:spPr>
          <a:xfrm>
            <a:off x="4643968"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2" name="Google Shape;272;p15"/>
          <p:cNvSpPr txBox="1"/>
          <p:nvPr>
            <p:ph idx="13" type="body"/>
          </p:nvPr>
        </p:nvSpPr>
        <p:spPr>
          <a:xfrm>
            <a:off x="106815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3" name="Google Shape;273;p15"/>
          <p:cNvSpPr txBox="1"/>
          <p:nvPr>
            <p:ph idx="14" type="body"/>
          </p:nvPr>
        </p:nvSpPr>
        <p:spPr>
          <a:xfrm>
            <a:off x="818136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4" name="Google Shape;274;p15"/>
          <p:cNvSpPr txBox="1"/>
          <p:nvPr>
            <p:ph idx="15" type="body"/>
          </p:nvPr>
        </p:nvSpPr>
        <p:spPr>
          <a:xfrm>
            <a:off x="106815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5"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fmla="val 1957"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88" name="Google Shape;288;p16"/>
          <p:cNvSpPr txBox="1"/>
          <p:nvPr>
            <p:ph idx="1" type="subTitle"/>
          </p:nvPr>
        </p:nvSpPr>
        <p:spPr>
          <a:xfrm>
            <a:off x="8454700" y="2110975"/>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89" name="Google Shape;289;p16"/>
          <p:cNvSpPr txBox="1"/>
          <p:nvPr>
            <p:ph idx="2" type="subTitle"/>
          </p:nvPr>
        </p:nvSpPr>
        <p:spPr>
          <a:xfrm>
            <a:off x="8454700" y="4331357"/>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0" name="Google Shape;290;p16"/>
          <p:cNvSpPr txBox="1"/>
          <p:nvPr>
            <p:ph type="title"/>
          </p:nvPr>
        </p:nvSpPr>
        <p:spPr>
          <a:xfrm>
            <a:off x="568000" y="593375"/>
            <a:ext cx="10352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1" name="Google Shape;291;p16"/>
          <p:cNvSpPr txBox="1"/>
          <p:nvPr>
            <p:ph idx="3" type="body"/>
          </p:nvPr>
        </p:nvSpPr>
        <p:spPr>
          <a:xfrm>
            <a:off x="8454700" y="2546975"/>
            <a:ext cx="32310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92" name="Google Shape;292;p16"/>
          <p:cNvSpPr txBox="1"/>
          <p:nvPr>
            <p:ph idx="4" type="body"/>
          </p:nvPr>
        </p:nvSpPr>
        <p:spPr>
          <a:xfrm>
            <a:off x="8454700" y="4735300"/>
            <a:ext cx="32310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3"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23" name="Google Shape;323;p17"/>
          <p:cNvSpPr txBox="1"/>
          <p:nvPr>
            <p:ph idx="1" type="subTitle"/>
          </p:nvPr>
        </p:nvSpPr>
        <p:spPr>
          <a:xfrm>
            <a:off x="316463"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4" name="Google Shape;324;p17"/>
          <p:cNvSpPr txBox="1"/>
          <p:nvPr>
            <p:ph idx="2" type="subTitle"/>
          </p:nvPr>
        </p:nvSpPr>
        <p:spPr>
          <a:xfrm>
            <a:off x="2706814"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5" name="Google Shape;325;p17"/>
          <p:cNvSpPr txBox="1"/>
          <p:nvPr>
            <p:ph idx="3" type="subTitle"/>
          </p:nvPr>
        </p:nvSpPr>
        <p:spPr>
          <a:xfrm>
            <a:off x="5097166"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3"/>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6" name="Google Shape;326;p17"/>
          <p:cNvSpPr txBox="1"/>
          <p:nvPr>
            <p:ph idx="4" type="subTitle"/>
          </p:nvPr>
        </p:nvSpPr>
        <p:spPr>
          <a:xfrm>
            <a:off x="7487518"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7" name="Google Shape;327;p17"/>
          <p:cNvSpPr txBox="1"/>
          <p:nvPr>
            <p:ph idx="5" type="subTitle"/>
          </p:nvPr>
        </p:nvSpPr>
        <p:spPr>
          <a:xfrm>
            <a:off x="9877869" y="2569713"/>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8" name="Google Shape;328;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9" name="Google Shape;329;p17"/>
          <p:cNvSpPr txBox="1"/>
          <p:nvPr>
            <p:ph idx="6" type="body"/>
          </p:nvPr>
        </p:nvSpPr>
        <p:spPr>
          <a:xfrm>
            <a:off x="316463" y="3184000"/>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0" name="Google Shape;330;p17"/>
          <p:cNvSpPr txBox="1"/>
          <p:nvPr>
            <p:ph idx="7" type="body"/>
          </p:nvPr>
        </p:nvSpPr>
        <p:spPr>
          <a:xfrm>
            <a:off x="27068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1" name="Google Shape;331;p17"/>
          <p:cNvSpPr txBox="1"/>
          <p:nvPr>
            <p:ph idx="8" type="body"/>
          </p:nvPr>
        </p:nvSpPr>
        <p:spPr>
          <a:xfrm>
            <a:off x="509716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2" name="Google Shape;332;p17"/>
          <p:cNvSpPr txBox="1"/>
          <p:nvPr>
            <p:ph idx="9" type="body"/>
          </p:nvPr>
        </p:nvSpPr>
        <p:spPr>
          <a:xfrm>
            <a:off x="74875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3" name="Google Shape;333;p17"/>
          <p:cNvSpPr txBox="1"/>
          <p:nvPr>
            <p:ph idx="13" type="body"/>
          </p:nvPr>
        </p:nvSpPr>
        <p:spPr>
          <a:xfrm>
            <a:off x="9877863" y="3187538"/>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4"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0" name="Google Shape;340;p18"/>
          <p:cNvSpPr txBox="1"/>
          <p:nvPr>
            <p:ph type="title"/>
          </p:nvPr>
        </p:nvSpPr>
        <p:spPr>
          <a:xfrm>
            <a:off x="876525" y="1617625"/>
            <a:ext cx="5581500" cy="1973700"/>
          </a:xfrm>
          <a:prstGeom prst="rect">
            <a:avLst/>
          </a:prstGeom>
        </p:spPr>
        <p:txBody>
          <a:bodyPr anchorCtr="0" anchor="t" bIns="121900" lIns="121900" spcFirstLastPara="1" rIns="121900" wrap="square" tIns="121900">
            <a:noAutofit/>
          </a:bodyPr>
          <a:lstStyle>
            <a:lvl1pPr indent="0" lvl="0" marL="0" marR="0" rtl="0" algn="r">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1" name="Google Shape;341;p18"/>
          <p:cNvSpPr txBox="1"/>
          <p:nvPr>
            <p:ph idx="1" type="body"/>
          </p:nvPr>
        </p:nvSpPr>
        <p:spPr>
          <a:xfrm>
            <a:off x="876525" y="3591350"/>
            <a:ext cx="5581500" cy="1702500"/>
          </a:xfrm>
          <a:prstGeom prst="rect">
            <a:avLst/>
          </a:prstGeom>
        </p:spPr>
        <p:txBody>
          <a:bodyPr anchorCtr="0" anchor="t" bIns="121900" lIns="121900" spcFirstLastPara="1" rIns="121900" wrap="square" tIns="121900">
            <a:noAutofit/>
          </a:bodyPr>
          <a:lstStyle>
            <a:lvl1pPr indent="-342900" lvl="0" marL="457200" algn="r">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2"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8" name="Google Shape;348;p19"/>
          <p:cNvSpPr txBox="1"/>
          <p:nvPr>
            <p:ph type="title"/>
          </p:nvPr>
        </p:nvSpPr>
        <p:spPr>
          <a:xfrm>
            <a:off x="5300000" y="1512400"/>
            <a:ext cx="3831300" cy="1839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9" name="Google Shape;349;p19"/>
          <p:cNvSpPr txBox="1"/>
          <p:nvPr>
            <p:ph idx="1" type="body"/>
          </p:nvPr>
        </p:nvSpPr>
        <p:spPr>
          <a:xfrm>
            <a:off x="5300088" y="3351250"/>
            <a:ext cx="5581500" cy="1702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62" name="Google Shape;362;p20"/>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3" name="Google Shape;363;p20"/>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lvl1pPr indent="0" lvl="0" marL="0" marR="0" rtl="0" algn="l">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4" name="Google Shape;364;p20"/>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lvl1pPr indent="-342900" lvl="0" marL="457200">
              <a:lnSpc>
                <a:spcPct val="100000"/>
              </a:lnSpc>
              <a:spcBef>
                <a:spcPts val="0"/>
              </a:spcBef>
              <a:spcAft>
                <a:spcPts val="0"/>
              </a:spcAft>
              <a:buSzPts val="1800"/>
              <a:buChar char="●"/>
              <a:defRPr/>
            </a:lvl1pPr>
            <a:lvl2pPr indent="-342900" lvl="1" marL="914400">
              <a:lnSpc>
                <a:spcPct val="100000"/>
              </a:lnSpc>
              <a:spcBef>
                <a:spcPts val="0"/>
              </a:spcBef>
              <a:spcAft>
                <a:spcPts val="0"/>
              </a:spcAft>
              <a:buSzPts val="1800"/>
              <a:buChar char="○"/>
              <a:defRPr/>
            </a:lvl2pPr>
            <a:lvl3pPr indent="-342900" lvl="2" marL="1371600">
              <a:lnSpc>
                <a:spcPct val="100000"/>
              </a:lnSpc>
              <a:spcBef>
                <a:spcPts val="0"/>
              </a:spcBef>
              <a:spcAft>
                <a:spcPts val="0"/>
              </a:spcAft>
              <a:buSzPts val="1800"/>
              <a:buChar char="■"/>
              <a:defRPr/>
            </a:lvl3pPr>
            <a:lvl4pPr indent="-342900" lvl="3" marL="1828800">
              <a:lnSpc>
                <a:spcPct val="100000"/>
              </a:lnSpc>
              <a:spcBef>
                <a:spcPts val="0"/>
              </a:spcBef>
              <a:spcAft>
                <a:spcPts val="0"/>
              </a:spcAft>
              <a:buSzPts val="1800"/>
              <a:buChar char="●"/>
              <a:defRPr/>
            </a:lvl4pPr>
            <a:lvl5pPr indent="-342900" lvl="4" marL="2286000">
              <a:lnSpc>
                <a:spcPct val="100000"/>
              </a:lnSpc>
              <a:spcBef>
                <a:spcPts val="0"/>
              </a:spcBef>
              <a:spcAft>
                <a:spcPts val="0"/>
              </a:spcAft>
              <a:buSzPts val="1800"/>
              <a:buChar char="○"/>
              <a:defRPr/>
            </a:lvl5pPr>
            <a:lvl6pPr indent="-342900" lvl="5" marL="2743200">
              <a:lnSpc>
                <a:spcPct val="100000"/>
              </a:lnSpc>
              <a:spcBef>
                <a:spcPts val="0"/>
              </a:spcBef>
              <a:spcAft>
                <a:spcPts val="0"/>
              </a:spcAft>
              <a:buSzPts val="1800"/>
              <a:buChar char="■"/>
              <a:defRPr/>
            </a:lvl6pPr>
            <a:lvl7pPr indent="-342900" lvl="6" marL="3200400">
              <a:lnSpc>
                <a:spcPct val="100000"/>
              </a:lnSpc>
              <a:spcBef>
                <a:spcPts val="0"/>
              </a:spcBef>
              <a:spcAft>
                <a:spcPts val="0"/>
              </a:spcAft>
              <a:buSzPts val="1800"/>
              <a:buChar char="●"/>
              <a:defRPr/>
            </a:lvl7pPr>
            <a:lvl8pPr indent="-342900" lvl="7" marL="3657600">
              <a:lnSpc>
                <a:spcPct val="100000"/>
              </a:lnSpc>
              <a:spcBef>
                <a:spcPts val="0"/>
              </a:spcBef>
              <a:spcAft>
                <a:spcPts val="0"/>
              </a:spcAft>
              <a:buSzPts val="1800"/>
              <a:buChar char="○"/>
              <a:defRPr/>
            </a:lvl8pPr>
            <a:lvl9pPr indent="-342900" lvl="8" marL="4114800">
              <a:lnSpc>
                <a:spcPct val="10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5" name="Shape 65"/>
        <p:cNvGrpSpPr/>
        <p:nvPr/>
      </p:nvGrpSpPr>
      <p:grpSpPr>
        <a:xfrm>
          <a:off x="0" y="0"/>
          <a:ext cx="0" cy="0"/>
          <a:chOff x="0" y="0"/>
          <a:chExt cx="0" cy="0"/>
        </a:xfrm>
      </p:grpSpPr>
      <p:sp>
        <p:nvSpPr>
          <p:cNvPr id="66" name="Google Shape;66;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7"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9" name="Google Shape;79;p4"/>
          <p:cNvSpPr txBox="1"/>
          <p:nvPr>
            <p:ph type="title"/>
          </p:nvPr>
        </p:nvSpPr>
        <p:spPr>
          <a:xfrm>
            <a:off x="1462450" y="1795650"/>
            <a:ext cx="5322600" cy="10593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0" name="Google Shape;80;p4"/>
          <p:cNvSpPr txBox="1"/>
          <p:nvPr>
            <p:ph idx="1" type="body"/>
          </p:nvPr>
        </p:nvSpPr>
        <p:spPr>
          <a:xfrm>
            <a:off x="1462425" y="2898225"/>
            <a:ext cx="5322600" cy="25377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18" name="Google Shape;118;p5"/>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9" name="Google Shape;119;p5"/>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0" name="Google Shape;120;p5"/>
          <p:cNvSpPr txBox="1"/>
          <p:nvPr>
            <p:ph idx="2" type="body"/>
          </p:nvPr>
        </p:nvSpPr>
        <p:spPr>
          <a:xfrm>
            <a:off x="4418613"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1" name="Google Shape;121;p5"/>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2" name="Google Shape;122;p5"/>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3" name="Google Shape;123;p5"/>
          <p:cNvSpPr txBox="1"/>
          <p:nvPr>
            <p:ph idx="5" type="title"/>
          </p:nvPr>
        </p:nvSpPr>
        <p:spPr>
          <a:xfrm>
            <a:off x="9427075" y="4180200"/>
            <a:ext cx="2166900" cy="6957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
          <p:cNvSpPr txBox="1"/>
          <p:nvPr>
            <p:ph idx="6" type="title"/>
          </p:nvPr>
        </p:nvSpPr>
        <p:spPr>
          <a:xfrm>
            <a:off x="4448700"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5"/>
          <p:cNvSpPr txBox="1"/>
          <p:nvPr>
            <p:ph idx="7" type="title"/>
          </p:nvPr>
        </p:nvSpPr>
        <p:spPr>
          <a:xfrm>
            <a:off x="49077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6" name="Google Shape;126;p5"/>
          <p:cNvSpPr txBox="1"/>
          <p:nvPr>
            <p:ph idx="8" type="title"/>
          </p:nvPr>
        </p:nvSpPr>
        <p:spPr>
          <a:xfrm>
            <a:off x="4448700"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7" name="Google Shape;127;p5"/>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8" name="Google Shape;128;p5"/>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9" name="Google Shape;129;p5"/>
          <p:cNvSpPr txBox="1"/>
          <p:nvPr>
            <p:ph idx="14" type="title"/>
          </p:nvPr>
        </p:nvSpPr>
        <p:spPr>
          <a:xfrm>
            <a:off x="840662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30" name="Google Shape;130;p5"/>
          <p:cNvSpPr txBox="1"/>
          <p:nvPr>
            <p:ph idx="15" type="title"/>
          </p:nvPr>
        </p:nvSpPr>
        <p:spPr>
          <a:xfrm>
            <a:off x="840662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6"/>
          <p:cNvSpPr txBox="1"/>
          <p:nvPr>
            <p:ph type="title"/>
          </p:nvPr>
        </p:nvSpPr>
        <p:spPr>
          <a:xfrm>
            <a:off x="3811700" y="2041663"/>
            <a:ext cx="6345900" cy="1575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8" name="Google Shape;138;p6"/>
          <p:cNvSpPr txBox="1"/>
          <p:nvPr>
            <p:ph idx="1" type="body"/>
          </p:nvPr>
        </p:nvSpPr>
        <p:spPr>
          <a:xfrm>
            <a:off x="2034300" y="4052838"/>
            <a:ext cx="8123400" cy="763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39"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0" name="Google Shape;150;p7"/>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1" name="Google Shape;151;p7"/>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
        <p:nvSpPr>
          <p:cNvPr id="152" name="Google Shape;152;p7"/>
          <p:cNvSpPr txBox="1"/>
          <p:nvPr>
            <p:ph idx="2" type="body"/>
          </p:nvPr>
        </p:nvSpPr>
        <p:spPr>
          <a:xfrm>
            <a:off x="6679275" y="2255000"/>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53"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9" name="Google Shape;159;p8"/>
          <p:cNvSpPr txBox="1"/>
          <p:nvPr>
            <p:ph idx="1" type="subTitle"/>
          </p:nvPr>
        </p:nvSpPr>
        <p:spPr>
          <a:xfrm>
            <a:off x="920475" y="1895300"/>
            <a:ext cx="77940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0" name="Google Shape;160;p8"/>
          <p:cNvSpPr txBox="1"/>
          <p:nvPr>
            <p:ph type="title"/>
          </p:nvPr>
        </p:nvSpPr>
        <p:spPr>
          <a:xfrm>
            <a:off x="920475" y="845500"/>
            <a:ext cx="7794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 name="Google Shape;161;p8"/>
          <p:cNvSpPr txBox="1"/>
          <p:nvPr>
            <p:ph idx="2" type="body"/>
          </p:nvPr>
        </p:nvSpPr>
        <p:spPr>
          <a:xfrm>
            <a:off x="920475" y="2555475"/>
            <a:ext cx="7794000" cy="3436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2"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75" name="Google Shape;175;p9"/>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9"/>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a:lvl2pPr>
            <a:lvl3pPr lvl="2" rtl="0" algn="r">
              <a:lnSpc>
                <a:spcPct val="100000"/>
              </a:lnSpc>
              <a:spcBef>
                <a:spcPts val="0"/>
              </a:spcBef>
              <a:spcAft>
                <a:spcPts val="0"/>
              </a:spcAft>
              <a:buSzPts val="1800"/>
              <a:buNone/>
              <a:defRPr/>
            </a:lvl3pPr>
            <a:lvl4pPr lvl="3" rtl="0" algn="r">
              <a:lnSpc>
                <a:spcPct val="100000"/>
              </a:lnSpc>
              <a:spcBef>
                <a:spcPts val="0"/>
              </a:spcBef>
              <a:spcAft>
                <a:spcPts val="0"/>
              </a:spcAft>
              <a:buSzPts val="1800"/>
              <a:buNone/>
              <a:defRPr/>
            </a:lvl4pPr>
            <a:lvl5pPr lvl="4" rtl="0" algn="r">
              <a:lnSpc>
                <a:spcPct val="100000"/>
              </a:lnSpc>
              <a:spcBef>
                <a:spcPts val="0"/>
              </a:spcBef>
              <a:spcAft>
                <a:spcPts val="0"/>
              </a:spcAft>
              <a:buSzPts val="1800"/>
              <a:buNone/>
              <a:defRPr/>
            </a:lvl5pPr>
            <a:lvl6pPr lvl="5" rtl="0" algn="r">
              <a:lnSpc>
                <a:spcPct val="100000"/>
              </a:lnSpc>
              <a:spcBef>
                <a:spcPts val="0"/>
              </a:spcBef>
              <a:spcAft>
                <a:spcPts val="0"/>
              </a:spcAft>
              <a:buSzPts val="1800"/>
              <a:buNone/>
              <a:defRPr/>
            </a:lvl6pPr>
            <a:lvl7pPr lvl="6" rtl="0" algn="r">
              <a:lnSpc>
                <a:spcPct val="100000"/>
              </a:lnSpc>
              <a:spcBef>
                <a:spcPts val="0"/>
              </a:spcBef>
              <a:spcAft>
                <a:spcPts val="0"/>
              </a:spcAft>
              <a:buSzPts val="1800"/>
              <a:buNone/>
              <a:defRPr/>
            </a:lvl7pPr>
            <a:lvl8pPr lvl="7" rtl="0" algn="r">
              <a:lnSpc>
                <a:spcPct val="100000"/>
              </a:lnSpc>
              <a:spcBef>
                <a:spcPts val="0"/>
              </a:spcBef>
              <a:spcAft>
                <a:spcPts val="0"/>
              </a:spcAft>
              <a:buSzPts val="1800"/>
              <a:buNone/>
              <a:defRPr/>
            </a:lvl8pPr>
            <a:lvl9pPr lvl="8" rtl="0" algn="r">
              <a:lnSpc>
                <a:spcPct val="100000"/>
              </a:lnSpc>
              <a:spcBef>
                <a:spcPts val="0"/>
              </a:spcBef>
              <a:spcAft>
                <a:spcPts val="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77"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3" name="Google Shape;183;p10"/>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42900" lvl="1" marL="914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indent="-342900" lvl="2" marL="1371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indent="-342900" lvl="3" marL="18288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indent="-342900" lvl="4" marL="22860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indent="-342900" lvl="5" marL="27432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indent="-342900" lvl="6" marL="3200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indent="-342900" lvl="7" marL="3657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indent="-342900" lvl="8" marL="41148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hyperlink" Target="mailto:ninadgajbhiye@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1741125" y="2108350"/>
            <a:ext cx="7312200" cy="290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000">
                <a:solidFill>
                  <a:schemeClr val="accent1"/>
                </a:solidFill>
              </a:rPr>
              <a:t>Supreme Court Judgement Prediction</a:t>
            </a:r>
            <a:endParaRPr sz="5000">
              <a:solidFill>
                <a:schemeClr val="accent1"/>
              </a:solidFill>
            </a:endParaRPr>
          </a:p>
          <a:p>
            <a:pPr indent="0" lvl="0" marL="0" rtl="0" algn="l">
              <a:spcBef>
                <a:spcPts val="0"/>
              </a:spcBef>
              <a:spcAft>
                <a:spcPts val="0"/>
              </a:spcAft>
              <a:buNone/>
            </a:pPr>
            <a:r>
              <a:t/>
            </a:r>
            <a:endParaRPr sz="5000"/>
          </a:p>
        </p:txBody>
      </p:sp>
      <p:sp>
        <p:nvSpPr>
          <p:cNvPr id="381" name="Google Shape;381;p22"/>
          <p:cNvSpPr txBox="1"/>
          <p:nvPr>
            <p:ph idx="1" type="subTitle"/>
          </p:nvPr>
        </p:nvSpPr>
        <p:spPr>
          <a:xfrm>
            <a:off x="1741125" y="3715475"/>
            <a:ext cx="4935600" cy="798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Presented by - Ninad Gajbhiye</a:t>
            </a:r>
            <a:endParaRPr>
              <a:solidFill>
                <a:schemeClr val="accent1"/>
              </a:solidFill>
            </a:endParaRPr>
          </a:p>
        </p:txBody>
      </p:sp>
      <p:pic>
        <p:nvPicPr>
          <p:cNvPr id="382" name="Google Shape;382;p22"/>
          <p:cNvPicPr preferRelativeResize="0"/>
          <p:nvPr/>
        </p:nvPicPr>
        <p:blipFill>
          <a:blip r:embed="rId3">
            <a:alphaModFix/>
          </a:blip>
          <a:stretch>
            <a:fillRect/>
          </a:stretch>
        </p:blipFill>
        <p:spPr>
          <a:xfrm>
            <a:off x="5622475" y="4280775"/>
            <a:ext cx="5741675" cy="2577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441" name="Google Shape;441;p31"/>
          <p:cNvSpPr txBox="1"/>
          <p:nvPr>
            <p:ph idx="2" type="body"/>
          </p:nvPr>
        </p:nvSpPr>
        <p:spPr>
          <a:xfrm>
            <a:off x="971800" y="4492800"/>
            <a:ext cx="9324000" cy="1027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500"/>
              <a:t>The dataset contains 3304 cases from the Supreme Court of the United States from 1955 to 2021. Each case has the case's identifiers as well as the facts of the case and the decision outcome. </a:t>
            </a:r>
            <a:endParaRPr sz="1500"/>
          </a:p>
          <a:p>
            <a:pPr indent="0" lvl="0" marL="0" rtl="0" algn="l">
              <a:spcBef>
                <a:spcPts val="2100"/>
              </a:spcBef>
              <a:spcAft>
                <a:spcPts val="2100"/>
              </a:spcAft>
              <a:buNone/>
            </a:pPr>
            <a:r>
              <a:t/>
            </a:r>
            <a:endParaRPr sz="1500"/>
          </a:p>
        </p:txBody>
      </p:sp>
      <p:pic>
        <p:nvPicPr>
          <p:cNvPr id="442" name="Google Shape;442;p31"/>
          <p:cNvPicPr preferRelativeResize="0"/>
          <p:nvPr/>
        </p:nvPicPr>
        <p:blipFill>
          <a:blip r:embed="rId3">
            <a:alphaModFix/>
          </a:blip>
          <a:stretch>
            <a:fillRect/>
          </a:stretch>
        </p:blipFill>
        <p:spPr>
          <a:xfrm>
            <a:off x="1921700" y="2365200"/>
            <a:ext cx="6567825" cy="212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2"/>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Data Preprocessing</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448" name="Google Shape;448;p32"/>
          <p:cNvSpPr/>
          <p:nvPr/>
        </p:nvSpPr>
        <p:spPr>
          <a:xfrm>
            <a:off x="1663550" y="2130577"/>
            <a:ext cx="1858156" cy="1486099"/>
          </a:xfrm>
          <a:prstGeom prst="rect">
            <a:avLst/>
          </a:prstGeom>
        </p:spPr>
        <p:txBody>
          <a:bodyPr>
            <a:prstTxWarp prst="textPlain"/>
          </a:bodyPr>
          <a:lstStyle/>
          <a:p>
            <a:pPr lvl="0" algn="ctr"/>
            <a:r>
              <a:rPr b="1" i="0">
                <a:ln>
                  <a:noFill/>
                </a:ln>
                <a:solidFill>
                  <a:schemeClr val="accent1"/>
                </a:solidFill>
                <a:latin typeface="Roboto Mono"/>
              </a:rPr>
              <a:t>05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3"/>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grpSp>
        <p:nvGrpSpPr>
          <p:cNvPr id="454" name="Google Shape;454;p33"/>
          <p:cNvGrpSpPr/>
          <p:nvPr/>
        </p:nvGrpSpPr>
        <p:grpSpPr>
          <a:xfrm>
            <a:off x="1997898" y="2558500"/>
            <a:ext cx="7258807" cy="2865192"/>
            <a:chOff x="1150658" y="1512"/>
            <a:chExt cx="8728724" cy="3675208"/>
          </a:xfrm>
        </p:grpSpPr>
        <p:sp>
          <p:nvSpPr>
            <p:cNvPr id="455" name="Google Shape;455;p33"/>
            <p:cNvSpPr/>
            <p:nvPr/>
          </p:nvSpPr>
          <p:spPr>
            <a:xfrm>
              <a:off x="1150658" y="1512"/>
              <a:ext cx="2297100" cy="1378200"/>
            </a:xfrm>
            <a:prstGeom prst="roundRect">
              <a:avLst>
                <a:gd fmla="val 10000" name="adj"/>
              </a:avLst>
            </a:prstGeom>
            <a:gradFill>
              <a:gsLst>
                <a:gs pos="0">
                  <a:srgbClr val="9BBF65"/>
                </a:gs>
                <a:gs pos="84000">
                  <a:srgbClr val="75983D"/>
                </a:gs>
                <a:gs pos="100000">
                  <a:srgbClr val="75983D"/>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txBox="1"/>
            <p:nvPr/>
          </p:nvSpPr>
          <p:spPr>
            <a:xfrm>
              <a:off x="1191024" y="41878"/>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1.Converting Lowercase</a:t>
              </a:r>
              <a:endParaRPr/>
            </a:p>
          </p:txBody>
        </p:sp>
        <p:sp>
          <p:nvSpPr>
            <p:cNvPr id="457" name="Google Shape;457;p33"/>
            <p:cNvSpPr/>
            <p:nvPr/>
          </p:nvSpPr>
          <p:spPr>
            <a:xfrm>
              <a:off x="3649803" y="405785"/>
              <a:ext cx="486900" cy="569700"/>
            </a:xfrm>
            <a:prstGeom prst="rightArrow">
              <a:avLst>
                <a:gd fmla="val 60000" name="adj1"/>
                <a:gd fmla="val 50000" name="adj2"/>
              </a:avLst>
            </a:prstGeom>
            <a:solidFill>
              <a:srgbClr val="8CB64A"/>
            </a:soli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txBox="1"/>
            <p:nvPr/>
          </p:nvSpPr>
          <p:spPr>
            <a:xfrm>
              <a:off x="3649803" y="519717"/>
              <a:ext cx="340800" cy="341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59" name="Google Shape;459;p33"/>
            <p:cNvSpPr/>
            <p:nvPr/>
          </p:nvSpPr>
          <p:spPr>
            <a:xfrm>
              <a:off x="4366470" y="1512"/>
              <a:ext cx="2297100" cy="1378200"/>
            </a:xfrm>
            <a:prstGeom prst="roundRect">
              <a:avLst>
                <a:gd fmla="val 10000" name="adj"/>
              </a:avLst>
            </a:prstGeom>
            <a:gradFill>
              <a:gsLst>
                <a:gs pos="0">
                  <a:srgbClr val="A6DFBE"/>
                </a:gs>
                <a:gs pos="84000">
                  <a:srgbClr val="64BF8B"/>
                </a:gs>
                <a:gs pos="100000">
                  <a:srgbClr val="64BF8B"/>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txBox="1"/>
            <p:nvPr/>
          </p:nvSpPr>
          <p:spPr>
            <a:xfrm>
              <a:off x="4406836" y="41878"/>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2.Remove URL links</a:t>
              </a:r>
              <a:endParaRPr/>
            </a:p>
          </p:txBody>
        </p:sp>
        <p:sp>
          <p:nvSpPr>
            <p:cNvPr id="461" name="Google Shape;461;p33"/>
            <p:cNvSpPr/>
            <p:nvPr/>
          </p:nvSpPr>
          <p:spPr>
            <a:xfrm>
              <a:off x="6865616" y="405785"/>
              <a:ext cx="486900" cy="569700"/>
            </a:xfrm>
            <a:prstGeom prst="rightArrow">
              <a:avLst>
                <a:gd fmla="val 60000" name="adj1"/>
                <a:gd fmla="val 50000" name="adj2"/>
              </a:avLst>
            </a:prstGeom>
            <a:solidFill>
              <a:srgbClr val="88D5A9"/>
            </a:soli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txBox="1"/>
            <p:nvPr/>
          </p:nvSpPr>
          <p:spPr>
            <a:xfrm>
              <a:off x="6865616" y="519717"/>
              <a:ext cx="340800" cy="341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63" name="Google Shape;463;p33"/>
            <p:cNvSpPr/>
            <p:nvPr/>
          </p:nvSpPr>
          <p:spPr>
            <a:xfrm>
              <a:off x="7582282" y="1512"/>
              <a:ext cx="2297100" cy="1378200"/>
            </a:xfrm>
            <a:prstGeom prst="roundRect">
              <a:avLst>
                <a:gd fmla="val 10000" name="adj"/>
              </a:avLst>
            </a:prstGeom>
            <a:gradFill>
              <a:gsLst>
                <a:gs pos="0">
                  <a:srgbClr val="AAB1B7"/>
                </a:gs>
                <a:gs pos="84000">
                  <a:srgbClr val="7A858E"/>
                </a:gs>
                <a:gs pos="100000">
                  <a:srgbClr val="7A858E"/>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txBox="1"/>
            <p:nvPr/>
          </p:nvSpPr>
          <p:spPr>
            <a:xfrm>
              <a:off x="7622648" y="41878"/>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3.Remove Punctuation</a:t>
              </a:r>
              <a:endParaRPr/>
            </a:p>
          </p:txBody>
        </p:sp>
        <p:sp>
          <p:nvSpPr>
            <p:cNvPr id="465" name="Google Shape;465;p33"/>
            <p:cNvSpPr/>
            <p:nvPr/>
          </p:nvSpPr>
          <p:spPr>
            <a:xfrm rot="5400000">
              <a:off x="8487316" y="1540454"/>
              <a:ext cx="486900" cy="569700"/>
            </a:xfrm>
            <a:prstGeom prst="rightArrow">
              <a:avLst>
                <a:gd fmla="val 60000" name="adj1"/>
                <a:gd fmla="val 50000" name="adj2"/>
              </a:avLst>
            </a:prstGeom>
            <a:solidFill>
              <a:srgbClr val="969FA7"/>
            </a:soli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txBox="1"/>
            <p:nvPr/>
          </p:nvSpPr>
          <p:spPr>
            <a:xfrm>
              <a:off x="8559890" y="1581854"/>
              <a:ext cx="341700" cy="340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67" name="Google Shape;467;p33"/>
            <p:cNvSpPr/>
            <p:nvPr/>
          </p:nvSpPr>
          <p:spPr>
            <a:xfrm>
              <a:off x="7582282" y="2298520"/>
              <a:ext cx="2297100" cy="1378200"/>
            </a:xfrm>
            <a:prstGeom prst="roundRect">
              <a:avLst>
                <a:gd fmla="val 10000" name="adj"/>
              </a:avLst>
            </a:prstGeom>
            <a:gradFill>
              <a:gsLst>
                <a:gs pos="0">
                  <a:srgbClr val="EBB667"/>
                </a:gs>
                <a:gs pos="84000">
                  <a:srgbClr val="D28F26"/>
                </a:gs>
                <a:gs pos="100000">
                  <a:srgbClr val="D28F26"/>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txBox="1"/>
            <p:nvPr/>
          </p:nvSpPr>
          <p:spPr>
            <a:xfrm>
              <a:off x="7622648" y="2338886"/>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4.Lemmatization</a:t>
              </a:r>
              <a:endParaRPr/>
            </a:p>
          </p:txBody>
        </p:sp>
        <p:sp>
          <p:nvSpPr>
            <p:cNvPr id="469" name="Google Shape;469;p33"/>
            <p:cNvSpPr/>
            <p:nvPr/>
          </p:nvSpPr>
          <p:spPr>
            <a:xfrm rot="10800000">
              <a:off x="6893245" y="2702752"/>
              <a:ext cx="486900" cy="569700"/>
            </a:xfrm>
            <a:prstGeom prst="rightArrow">
              <a:avLst>
                <a:gd fmla="val 60000" name="adj1"/>
                <a:gd fmla="val 50000" name="adj2"/>
              </a:avLst>
            </a:prstGeom>
            <a:solidFill>
              <a:srgbClr val="E7A742"/>
            </a:soli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txBox="1"/>
            <p:nvPr/>
          </p:nvSpPr>
          <p:spPr>
            <a:xfrm>
              <a:off x="7039269" y="2816726"/>
              <a:ext cx="340800" cy="341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71" name="Google Shape;471;p33"/>
            <p:cNvSpPr/>
            <p:nvPr/>
          </p:nvSpPr>
          <p:spPr>
            <a:xfrm>
              <a:off x="4366470" y="2298520"/>
              <a:ext cx="2297100" cy="1378200"/>
            </a:xfrm>
            <a:prstGeom prst="roundRect">
              <a:avLst>
                <a:gd fmla="val 10000" name="adj"/>
              </a:avLst>
            </a:prstGeom>
            <a:gradFill>
              <a:gsLst>
                <a:gs pos="0">
                  <a:srgbClr val="B46636"/>
                </a:gs>
                <a:gs pos="84000">
                  <a:srgbClr val="864716"/>
                </a:gs>
                <a:gs pos="100000">
                  <a:srgbClr val="864716"/>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txBox="1"/>
            <p:nvPr/>
          </p:nvSpPr>
          <p:spPr>
            <a:xfrm>
              <a:off x="4406836" y="2338886"/>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5.Extra Whitespace</a:t>
              </a:r>
              <a:endParaRPr/>
            </a:p>
          </p:txBody>
        </p:sp>
        <p:sp>
          <p:nvSpPr>
            <p:cNvPr id="473" name="Google Shape;473;p33"/>
            <p:cNvSpPr/>
            <p:nvPr/>
          </p:nvSpPr>
          <p:spPr>
            <a:xfrm rot="10800000">
              <a:off x="3677433" y="2702752"/>
              <a:ext cx="486900" cy="569700"/>
            </a:xfrm>
            <a:prstGeom prst="rightArrow">
              <a:avLst>
                <a:gd fmla="val 60000" name="adj1"/>
                <a:gd fmla="val 50000" name="adj2"/>
              </a:avLst>
            </a:prstGeom>
            <a:solidFill>
              <a:srgbClr val="A1561C"/>
            </a:soli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txBox="1"/>
            <p:nvPr/>
          </p:nvSpPr>
          <p:spPr>
            <a:xfrm>
              <a:off x="3823457" y="2816726"/>
              <a:ext cx="340800" cy="341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Gill Sans"/>
                <a:buNone/>
              </a:pPr>
              <a:r>
                <a:t/>
              </a:r>
              <a:endParaRPr b="0" i="0" sz="1900" u="none" cap="none" strike="noStrike">
                <a:solidFill>
                  <a:srgbClr val="FFFFFF"/>
                </a:solidFill>
                <a:latin typeface="Gill Sans"/>
                <a:ea typeface="Gill Sans"/>
                <a:cs typeface="Gill Sans"/>
                <a:sym typeface="Gill Sans"/>
              </a:endParaRPr>
            </a:p>
          </p:txBody>
        </p:sp>
        <p:sp>
          <p:nvSpPr>
            <p:cNvPr id="475" name="Google Shape;475;p33"/>
            <p:cNvSpPr/>
            <p:nvPr/>
          </p:nvSpPr>
          <p:spPr>
            <a:xfrm>
              <a:off x="1150658" y="2298520"/>
              <a:ext cx="2297100" cy="1378200"/>
            </a:xfrm>
            <a:prstGeom prst="roundRect">
              <a:avLst>
                <a:gd fmla="val 10000" name="adj"/>
              </a:avLst>
            </a:prstGeom>
            <a:gradFill>
              <a:gsLst>
                <a:gs pos="0">
                  <a:srgbClr val="9BBF65"/>
                </a:gs>
                <a:gs pos="84000">
                  <a:srgbClr val="75983D"/>
                </a:gs>
                <a:gs pos="100000">
                  <a:srgbClr val="75983D"/>
                </a:gs>
              </a:gsLst>
              <a:lin ang="5400012" scaled="0"/>
            </a:gradFill>
            <a:ln>
              <a:noFill/>
            </a:ln>
            <a:effectLst>
              <a:outerShdw blurRad="38100" rotWithShape="0" dir="5400000" dist="254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txBox="1"/>
            <p:nvPr/>
          </p:nvSpPr>
          <p:spPr>
            <a:xfrm>
              <a:off x="1191024" y="2338886"/>
              <a:ext cx="2216400" cy="129750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FFFFFF"/>
                </a:buClr>
                <a:buSzPts val="2400"/>
                <a:buFont typeface="Gill Sans"/>
                <a:buNone/>
              </a:pPr>
              <a:r>
                <a:rPr b="0" i="0" lang="en" sz="2400" u="none" cap="none" strike="noStrike">
                  <a:solidFill>
                    <a:srgbClr val="FFFFFF"/>
                  </a:solidFill>
                  <a:latin typeface="Gill Sans"/>
                  <a:ea typeface="Gill Sans"/>
                  <a:cs typeface="Gill Sans"/>
                  <a:sym typeface="Gill Sans"/>
                </a:rPr>
                <a:t>6.Common words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34"/>
          <p:cNvPicPr preferRelativeResize="0"/>
          <p:nvPr/>
        </p:nvPicPr>
        <p:blipFill>
          <a:blip r:embed="rId3">
            <a:alphaModFix/>
          </a:blip>
          <a:stretch>
            <a:fillRect/>
          </a:stretch>
        </p:blipFill>
        <p:spPr>
          <a:xfrm>
            <a:off x="1856125" y="977025"/>
            <a:ext cx="7682450" cy="4526725"/>
          </a:xfrm>
          <a:prstGeom prst="rect">
            <a:avLst/>
          </a:prstGeom>
          <a:noFill/>
          <a:ln>
            <a:noFill/>
          </a:ln>
        </p:spPr>
      </p:pic>
      <p:sp>
        <p:nvSpPr>
          <p:cNvPr id="482" name="Google Shape;482;p34"/>
          <p:cNvSpPr txBox="1"/>
          <p:nvPr/>
        </p:nvSpPr>
        <p:spPr>
          <a:xfrm>
            <a:off x="504175" y="5596000"/>
            <a:ext cx="106470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Roboto Mono"/>
                <a:ea typeface="Roboto Mono"/>
                <a:cs typeface="Roboto Mono"/>
                <a:sym typeface="Roboto Mono"/>
              </a:rPr>
              <a:t>The provided code is part of my project, where I've implemented a user-defined function to streamline text preprocessing tasks like removing punctuation, stopwords, and converting text to lowercase. Combining these steps into a single function enhances efficiency and facilitates reuse across the project.	</a:t>
            </a:r>
            <a:endParaRPr sz="1700">
              <a:solidFill>
                <a:schemeClr val="dk2"/>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5"/>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Visualization</a:t>
            </a:r>
            <a:endParaRPr sz="5800"/>
          </a:p>
          <a:p>
            <a:pPr indent="0" lvl="0" marL="0" rtl="0" algn="l">
              <a:spcBef>
                <a:spcPts val="0"/>
              </a:spcBef>
              <a:spcAft>
                <a:spcPts val="0"/>
              </a:spcAft>
              <a:buNone/>
            </a:pPr>
            <a:r>
              <a:t/>
            </a:r>
            <a:endParaRPr sz="5800"/>
          </a:p>
        </p:txBody>
      </p:sp>
      <p:sp>
        <p:nvSpPr>
          <p:cNvPr id="488" name="Google Shape;488;p35"/>
          <p:cNvSpPr/>
          <p:nvPr/>
        </p:nvSpPr>
        <p:spPr>
          <a:xfrm>
            <a:off x="1663550" y="2130577"/>
            <a:ext cx="1861646" cy="1486099"/>
          </a:xfrm>
          <a:prstGeom prst="rect">
            <a:avLst/>
          </a:prstGeom>
        </p:spPr>
        <p:txBody>
          <a:bodyPr>
            <a:prstTxWarp prst="textPlain"/>
          </a:bodyPr>
          <a:lstStyle/>
          <a:p>
            <a:pPr lvl="0" algn="ctr"/>
            <a:r>
              <a:rPr b="1" i="0">
                <a:ln>
                  <a:noFill/>
                </a:ln>
                <a:solidFill>
                  <a:schemeClr val="accent1"/>
                </a:solidFill>
                <a:latin typeface="Roboto Mono"/>
              </a:rPr>
              <a:t>06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6"/>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494" name="Google Shape;494;p36"/>
          <p:cNvSpPr txBox="1"/>
          <p:nvPr/>
        </p:nvSpPr>
        <p:spPr>
          <a:xfrm>
            <a:off x="858250" y="4609575"/>
            <a:ext cx="95511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Wordcloud is the pictorial representation of the most repeated words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The above </a:t>
            </a:r>
            <a:r>
              <a:rPr lang="en" sz="1800">
                <a:solidFill>
                  <a:schemeClr val="dk2"/>
                </a:solidFill>
                <a:latin typeface="Roboto Mono"/>
                <a:ea typeface="Roboto Mono"/>
                <a:cs typeface="Roboto Mono"/>
                <a:sym typeface="Roboto Mono"/>
              </a:rPr>
              <a:t>representation gives us idea about the most repeated words for facts column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pic>
        <p:nvPicPr>
          <p:cNvPr id="495" name="Google Shape;495;p36"/>
          <p:cNvPicPr preferRelativeResize="0"/>
          <p:nvPr/>
        </p:nvPicPr>
        <p:blipFill>
          <a:blip r:embed="rId3">
            <a:alphaModFix/>
          </a:blip>
          <a:stretch>
            <a:fillRect/>
          </a:stretch>
        </p:blipFill>
        <p:spPr>
          <a:xfrm>
            <a:off x="2460925" y="2480150"/>
            <a:ext cx="5204774" cy="2129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7"/>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501" name="Google Shape;501;p37"/>
          <p:cNvSpPr txBox="1"/>
          <p:nvPr/>
        </p:nvSpPr>
        <p:spPr>
          <a:xfrm>
            <a:off x="858250" y="4609575"/>
            <a:ext cx="95511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This </a:t>
            </a:r>
            <a:r>
              <a:rPr lang="en" sz="1800">
                <a:solidFill>
                  <a:schemeClr val="dk2"/>
                </a:solidFill>
                <a:latin typeface="Roboto Mono"/>
                <a:ea typeface="Roboto Mono"/>
                <a:cs typeface="Roboto Mono"/>
                <a:sym typeface="Roboto Mono"/>
              </a:rPr>
              <a:t>representation</a:t>
            </a:r>
            <a:r>
              <a:rPr lang="en" sz="1800">
                <a:solidFill>
                  <a:schemeClr val="dk2"/>
                </a:solidFill>
                <a:latin typeface="Roboto Mono"/>
                <a:ea typeface="Roboto Mono"/>
                <a:cs typeface="Roboto Mono"/>
                <a:sym typeface="Roboto Mono"/>
              </a:rPr>
              <a:t> gives you the idea about most of decision types happened in a court case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pic>
        <p:nvPicPr>
          <p:cNvPr id="502" name="Google Shape;502;p37"/>
          <p:cNvPicPr preferRelativeResize="0"/>
          <p:nvPr/>
        </p:nvPicPr>
        <p:blipFill>
          <a:blip r:embed="rId3">
            <a:alphaModFix/>
          </a:blip>
          <a:stretch>
            <a:fillRect/>
          </a:stretch>
        </p:blipFill>
        <p:spPr>
          <a:xfrm>
            <a:off x="3095050" y="2356574"/>
            <a:ext cx="4510299" cy="225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8"/>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508" name="Google Shape;508;p38"/>
          <p:cNvSpPr txBox="1"/>
          <p:nvPr/>
        </p:nvSpPr>
        <p:spPr>
          <a:xfrm>
            <a:off x="858250" y="4609575"/>
            <a:ext cx="95511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This representation gives you the idea about most word appeared in disposition column disposition is </a:t>
            </a:r>
            <a:r>
              <a:rPr lang="en" sz="1800">
                <a:solidFill>
                  <a:schemeClr val="dk2"/>
                </a:solidFill>
                <a:latin typeface="Roboto Mono"/>
                <a:ea typeface="Roboto Mono"/>
                <a:cs typeface="Roboto Mono"/>
                <a:sym typeface="Roboto Mono"/>
              </a:rPr>
              <a:t>basically</a:t>
            </a:r>
            <a:r>
              <a:rPr lang="en" sz="1800">
                <a:solidFill>
                  <a:schemeClr val="dk2"/>
                </a:solidFill>
                <a:latin typeface="Roboto Mono"/>
                <a:ea typeface="Roboto Mono"/>
                <a:cs typeface="Roboto Mono"/>
                <a:sym typeface="Roboto Mono"/>
              </a:rPr>
              <a:t> a person inherent qualities of mind and character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pic>
        <p:nvPicPr>
          <p:cNvPr id="509" name="Google Shape;509;p38"/>
          <p:cNvPicPr preferRelativeResize="0"/>
          <p:nvPr/>
        </p:nvPicPr>
        <p:blipFill>
          <a:blip r:embed="rId3">
            <a:alphaModFix/>
          </a:blip>
          <a:stretch>
            <a:fillRect/>
          </a:stretch>
        </p:blipFill>
        <p:spPr>
          <a:xfrm>
            <a:off x="3075788" y="2440475"/>
            <a:ext cx="5116024" cy="197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9"/>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515" name="Google Shape;515;p39"/>
          <p:cNvSpPr txBox="1"/>
          <p:nvPr/>
        </p:nvSpPr>
        <p:spPr>
          <a:xfrm>
            <a:off x="858250" y="4609575"/>
            <a:ext cx="95511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Gill Sans"/>
                <a:ea typeface="Gill Sans"/>
                <a:cs typeface="Gill Sans"/>
                <a:sym typeface="Gill Sans"/>
              </a:rPr>
              <a:t>Representation of Judgements Prediction who belong to first party winner with the help of confusion matrix</a:t>
            </a:r>
            <a:endParaRPr sz="24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pic>
        <p:nvPicPr>
          <p:cNvPr id="516" name="Google Shape;516;p39"/>
          <p:cNvPicPr preferRelativeResize="0"/>
          <p:nvPr/>
        </p:nvPicPr>
        <p:blipFill>
          <a:blip r:embed="rId3">
            <a:alphaModFix/>
          </a:blip>
          <a:stretch>
            <a:fillRect/>
          </a:stretch>
        </p:blipFill>
        <p:spPr>
          <a:xfrm>
            <a:off x="935275" y="2500175"/>
            <a:ext cx="3248025" cy="542925"/>
          </a:xfrm>
          <a:prstGeom prst="rect">
            <a:avLst/>
          </a:prstGeom>
          <a:noFill/>
          <a:ln>
            <a:noFill/>
          </a:ln>
        </p:spPr>
      </p:pic>
      <p:sp>
        <p:nvSpPr>
          <p:cNvPr id="517" name="Google Shape;517;p39"/>
          <p:cNvSpPr txBox="1"/>
          <p:nvPr/>
        </p:nvSpPr>
        <p:spPr>
          <a:xfrm>
            <a:off x="989550" y="3216050"/>
            <a:ext cx="3248100" cy="92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Mono"/>
              <a:buAutoNum type="alphaLcPeriod"/>
            </a:pPr>
            <a:r>
              <a:rPr lang="en">
                <a:solidFill>
                  <a:schemeClr val="dk2"/>
                </a:solidFill>
                <a:latin typeface="Roboto Mono"/>
                <a:ea typeface="Roboto Mono"/>
                <a:cs typeface="Roboto Mono"/>
                <a:sym typeface="Roboto Mono"/>
              </a:rPr>
              <a:t>This Image tells you that its performing good for class one which was my target </a:t>
            </a:r>
            <a:r>
              <a:rPr lang="en">
                <a:solidFill>
                  <a:schemeClr val="dk2"/>
                </a:solidFill>
                <a:latin typeface="Roboto Mono"/>
                <a:ea typeface="Roboto Mono"/>
                <a:cs typeface="Roboto Mono"/>
                <a:sym typeface="Roboto Mono"/>
              </a:rPr>
              <a:t>variable</a:t>
            </a:r>
            <a:endParaRPr>
              <a:solidFill>
                <a:schemeClr val="dk2"/>
              </a:solidFill>
              <a:latin typeface="Roboto Mono"/>
              <a:ea typeface="Roboto Mono"/>
              <a:cs typeface="Roboto Mono"/>
              <a:sym typeface="Roboto Mono"/>
            </a:endParaRPr>
          </a:p>
        </p:txBody>
      </p:sp>
      <p:pic>
        <p:nvPicPr>
          <p:cNvPr id="518" name="Google Shape;518;p39"/>
          <p:cNvPicPr preferRelativeResize="0"/>
          <p:nvPr/>
        </p:nvPicPr>
        <p:blipFill>
          <a:blip r:embed="rId4">
            <a:alphaModFix/>
          </a:blip>
          <a:stretch>
            <a:fillRect/>
          </a:stretch>
        </p:blipFill>
        <p:spPr>
          <a:xfrm>
            <a:off x="5376475" y="2500175"/>
            <a:ext cx="3209925" cy="495300"/>
          </a:xfrm>
          <a:prstGeom prst="rect">
            <a:avLst/>
          </a:prstGeom>
          <a:noFill/>
          <a:ln>
            <a:noFill/>
          </a:ln>
        </p:spPr>
      </p:pic>
      <p:sp>
        <p:nvSpPr>
          <p:cNvPr id="519" name="Google Shape;519;p39"/>
          <p:cNvSpPr txBox="1"/>
          <p:nvPr/>
        </p:nvSpPr>
        <p:spPr>
          <a:xfrm>
            <a:off x="5248400" y="3341325"/>
            <a:ext cx="33381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Mono"/>
                <a:ea typeface="Roboto Mono"/>
                <a:cs typeface="Roboto Mono"/>
                <a:sym typeface="Roboto Mono"/>
              </a:rPr>
              <a:t>b.  This image tells you the performance of the same data but by using LSTM </a:t>
            </a:r>
            <a:endParaRPr>
              <a:solidFill>
                <a:schemeClr val="dk2"/>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Advantages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525" name="Google Shape;525;p40"/>
          <p:cNvSpPr/>
          <p:nvPr/>
        </p:nvSpPr>
        <p:spPr>
          <a:xfrm>
            <a:off x="1663550" y="2130577"/>
            <a:ext cx="1856411" cy="1486099"/>
          </a:xfrm>
          <a:prstGeom prst="rect">
            <a:avLst/>
          </a:prstGeom>
        </p:spPr>
        <p:txBody>
          <a:bodyPr>
            <a:prstTxWarp prst="textPlain"/>
          </a:bodyPr>
          <a:lstStyle/>
          <a:p>
            <a:pPr lvl="0" algn="ctr"/>
            <a:r>
              <a:rPr b="1" i="0">
                <a:ln>
                  <a:noFill/>
                </a:ln>
                <a:solidFill>
                  <a:schemeClr val="accent1"/>
                </a:solidFill>
                <a:latin typeface="Roboto Mono"/>
              </a:rPr>
              <a:t>07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1164975" y="1466850"/>
            <a:ext cx="8044800" cy="1059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accent3"/>
                </a:solidFill>
              </a:rPr>
              <a:t>HELLO!</a:t>
            </a:r>
            <a:r>
              <a:rPr lang="en"/>
              <a:t> I’m Ninad</a:t>
            </a:r>
            <a:endParaRPr/>
          </a:p>
        </p:txBody>
      </p:sp>
      <p:sp>
        <p:nvSpPr>
          <p:cNvPr id="388" name="Google Shape;388;p23"/>
          <p:cNvSpPr txBox="1"/>
          <p:nvPr/>
        </p:nvSpPr>
        <p:spPr>
          <a:xfrm>
            <a:off x="1713075" y="3059550"/>
            <a:ext cx="749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Its a pleasure to present this topic So I’m going to discuss about Supreme court judgement Prediction using NLP and LSTM</a:t>
            </a:r>
            <a:endParaRPr sz="1800">
              <a:solidFill>
                <a:schemeClr val="dk2"/>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type="title"/>
          </p:nvPr>
        </p:nvSpPr>
        <p:spPr>
          <a:xfrm>
            <a:off x="1736800" y="989300"/>
            <a:ext cx="8741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Advantages of Sentiment Analysis </a:t>
            </a:r>
            <a:endParaRPr/>
          </a:p>
        </p:txBody>
      </p:sp>
      <p:sp>
        <p:nvSpPr>
          <p:cNvPr id="531" name="Google Shape;531;p41"/>
          <p:cNvSpPr txBox="1"/>
          <p:nvPr/>
        </p:nvSpPr>
        <p:spPr>
          <a:xfrm>
            <a:off x="879975" y="1933650"/>
            <a:ext cx="9206700" cy="3411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Roboto Mono"/>
              <a:buAutoNum type="alphaLcPeriod"/>
            </a:pPr>
            <a:r>
              <a:rPr lang="en" sz="1500">
                <a:solidFill>
                  <a:schemeClr val="dk2"/>
                </a:solidFill>
                <a:latin typeface="Roboto Mono"/>
                <a:ea typeface="Roboto Mono"/>
                <a:cs typeface="Roboto Mono"/>
                <a:sym typeface="Roboto Mono"/>
              </a:rPr>
              <a:t>Insight Generation: Sentiment analysis provides valuable insights into public opinion, customer feedback, and market trends, aiding decision-making processes.</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a:p>
            <a:pPr indent="-323850" lvl="0" marL="457200" rtl="0" algn="l">
              <a:spcBef>
                <a:spcPts val="0"/>
              </a:spcBef>
              <a:spcAft>
                <a:spcPts val="0"/>
              </a:spcAft>
              <a:buClr>
                <a:schemeClr val="dk2"/>
              </a:buClr>
              <a:buSzPts val="1500"/>
              <a:buFont typeface="Roboto Mono"/>
              <a:buAutoNum type="alphaLcPeriod"/>
            </a:pPr>
            <a:r>
              <a:rPr lang="en" sz="1500">
                <a:solidFill>
                  <a:schemeClr val="dk2"/>
                </a:solidFill>
                <a:latin typeface="Roboto Mono"/>
                <a:ea typeface="Roboto Mono"/>
                <a:cs typeface="Roboto Mono"/>
                <a:sym typeface="Roboto Mono"/>
              </a:rPr>
              <a:t>Efficiency: It automates the analysis of large volumes of text data, saving time and resources compared to manual review methods.</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a:p>
            <a:pPr indent="-323850" lvl="0" marL="457200" rtl="0" algn="l">
              <a:spcBef>
                <a:spcPts val="0"/>
              </a:spcBef>
              <a:spcAft>
                <a:spcPts val="0"/>
              </a:spcAft>
              <a:buClr>
                <a:schemeClr val="dk2"/>
              </a:buClr>
              <a:buSzPts val="1500"/>
              <a:buFont typeface="Roboto Mono"/>
              <a:buAutoNum type="alphaLcPeriod"/>
            </a:pPr>
            <a:r>
              <a:rPr lang="en" sz="1500">
                <a:solidFill>
                  <a:schemeClr val="dk2"/>
                </a:solidFill>
                <a:latin typeface="Roboto Mono"/>
                <a:ea typeface="Roboto Mono"/>
                <a:cs typeface="Roboto Mono"/>
                <a:sym typeface="Roboto Mono"/>
              </a:rPr>
              <a:t>Real-Time Monitoring: It enables real-time monitoring of sentiment across various platforms, allowing prompt responses to emerging trends or issues.</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a:p>
            <a:pPr indent="-323850" lvl="0" marL="457200" rtl="0" algn="l">
              <a:spcBef>
                <a:spcPts val="0"/>
              </a:spcBef>
              <a:spcAft>
                <a:spcPts val="0"/>
              </a:spcAft>
              <a:buClr>
                <a:schemeClr val="dk2"/>
              </a:buClr>
              <a:buSzPts val="1500"/>
              <a:buFont typeface="Roboto Mono"/>
              <a:buAutoNum type="alphaLcPeriod"/>
            </a:pPr>
            <a:r>
              <a:rPr lang="en" sz="1500">
                <a:solidFill>
                  <a:schemeClr val="dk2"/>
                </a:solidFill>
                <a:latin typeface="Roboto Mono"/>
                <a:ea typeface="Roboto Mono"/>
                <a:cs typeface="Roboto Mono"/>
                <a:sym typeface="Roboto Mono"/>
              </a:rPr>
              <a:t>Personalization: By understanding individual sentiment, it facilitates personalized recommendations, marketing strategies, and customer experiences.</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500">
              <a:solidFill>
                <a:schemeClr val="dk2"/>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2"/>
          <p:cNvSpPr txBox="1"/>
          <p:nvPr>
            <p:ph type="title"/>
          </p:nvPr>
        </p:nvSpPr>
        <p:spPr>
          <a:xfrm>
            <a:off x="1736800" y="989300"/>
            <a:ext cx="8741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Advantages of LSTM  </a:t>
            </a:r>
            <a:endParaRPr/>
          </a:p>
        </p:txBody>
      </p:sp>
      <p:sp>
        <p:nvSpPr>
          <p:cNvPr id="537" name="Google Shape;537;p42"/>
          <p:cNvSpPr txBox="1"/>
          <p:nvPr/>
        </p:nvSpPr>
        <p:spPr>
          <a:xfrm>
            <a:off x="879975" y="1933650"/>
            <a:ext cx="9206700" cy="3411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lphaLcPeriod"/>
            </a:pPr>
            <a:r>
              <a:rPr lang="en" sz="1700">
                <a:solidFill>
                  <a:schemeClr val="dk1"/>
                </a:solidFill>
              </a:rPr>
              <a:t>Long-Term Dependency: LSTMs can capture long-range dependencies in sequential data, making them effective for tasks requiring memory of past events or context.</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Handling Variable-Length Sequences: They can process sequences of varying lengths, making them adaptable to tasks where input lengths may vary, such as natural language processing.</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Feature Learning: LSTMs automatically learn relevant features from input data, reducing the need for manual feature engineering and improving model performance.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Robustness to Noise: They are robust to noisy and sparse data, enabling effective learning even from imperfect or incomplete datasets.</a:t>
            </a:r>
            <a:endParaRPr sz="1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3"/>
          <p:cNvSpPr txBox="1"/>
          <p:nvPr>
            <p:ph type="title"/>
          </p:nvPr>
        </p:nvSpPr>
        <p:spPr>
          <a:xfrm>
            <a:off x="3632150" y="1352750"/>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sz="5800"/>
          </a:p>
          <a:p>
            <a:pPr indent="0" lvl="0" marL="0" rtl="0" algn="l">
              <a:spcBef>
                <a:spcPts val="0"/>
              </a:spcBef>
              <a:spcAft>
                <a:spcPts val="0"/>
              </a:spcAft>
              <a:buNone/>
            </a:pPr>
            <a:r>
              <a:rPr lang="en" sz="5800"/>
              <a:t>Applications</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543" name="Google Shape;543;p43"/>
          <p:cNvSpPr/>
          <p:nvPr/>
        </p:nvSpPr>
        <p:spPr>
          <a:xfrm>
            <a:off x="1663550" y="2130577"/>
            <a:ext cx="1852922" cy="1486099"/>
          </a:xfrm>
          <a:prstGeom prst="rect">
            <a:avLst/>
          </a:prstGeom>
        </p:spPr>
        <p:txBody>
          <a:bodyPr>
            <a:prstTxWarp prst="textPlain"/>
          </a:bodyPr>
          <a:lstStyle/>
          <a:p>
            <a:pPr lvl="0" algn="ctr"/>
            <a:r>
              <a:rPr b="1" i="0">
                <a:ln>
                  <a:noFill/>
                </a:ln>
                <a:solidFill>
                  <a:schemeClr val="accent1"/>
                </a:solidFill>
                <a:latin typeface="Roboto Mono"/>
              </a:rPr>
              <a:t>08</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4"/>
          <p:cNvSpPr txBox="1"/>
          <p:nvPr>
            <p:ph type="title"/>
          </p:nvPr>
        </p:nvSpPr>
        <p:spPr>
          <a:xfrm>
            <a:off x="1736800" y="989300"/>
            <a:ext cx="8741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500"/>
              <a:t>Application of Sentiment Analysis &amp; LSTM</a:t>
            </a:r>
            <a:br>
              <a:rPr lang="en" sz="3500"/>
            </a:br>
            <a:endParaRPr sz="3500"/>
          </a:p>
        </p:txBody>
      </p:sp>
      <p:sp>
        <p:nvSpPr>
          <p:cNvPr id="549" name="Google Shape;549;p44"/>
          <p:cNvSpPr txBox="1"/>
          <p:nvPr/>
        </p:nvSpPr>
        <p:spPr>
          <a:xfrm>
            <a:off x="879950" y="2810450"/>
            <a:ext cx="3084600" cy="3411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AutoNum type="alphaLcPeriod"/>
            </a:pPr>
            <a:r>
              <a:rPr lang="en" sz="1700">
                <a:solidFill>
                  <a:schemeClr val="dk1"/>
                </a:solidFill>
              </a:rPr>
              <a:t>Social Media Monitoring</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Customer Service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Stock Market Prediction</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Brand Monitoring</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lphaLcPeriod"/>
            </a:pPr>
            <a:r>
              <a:rPr lang="en" sz="1700">
                <a:solidFill>
                  <a:schemeClr val="dk1"/>
                </a:solidFill>
              </a:rPr>
              <a:t>Political Analysis</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sp>
        <p:nvSpPr>
          <p:cNvPr id="550" name="Google Shape;550;p44"/>
          <p:cNvSpPr txBox="1"/>
          <p:nvPr/>
        </p:nvSpPr>
        <p:spPr>
          <a:xfrm>
            <a:off x="1052300" y="1838150"/>
            <a:ext cx="32880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Application of Sentiment Analysis</a:t>
            </a:r>
            <a:endParaRPr sz="18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551" name="Google Shape;551;p44"/>
          <p:cNvSpPr txBox="1"/>
          <p:nvPr/>
        </p:nvSpPr>
        <p:spPr>
          <a:xfrm>
            <a:off x="6641925" y="1909400"/>
            <a:ext cx="32880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Application of LSTM</a:t>
            </a:r>
            <a:endParaRPr sz="1800">
              <a:solidFill>
                <a:schemeClr val="dk2"/>
              </a:solidFill>
              <a:latin typeface="Roboto Mono"/>
              <a:ea typeface="Roboto Mono"/>
              <a:cs typeface="Roboto Mono"/>
              <a:sym typeface="Roboto Mono"/>
            </a:endParaRPr>
          </a:p>
        </p:txBody>
      </p:sp>
      <p:sp>
        <p:nvSpPr>
          <p:cNvPr id="552" name="Google Shape;552;p44"/>
          <p:cNvSpPr txBox="1"/>
          <p:nvPr/>
        </p:nvSpPr>
        <p:spPr>
          <a:xfrm>
            <a:off x="6641925" y="2582600"/>
            <a:ext cx="3288000" cy="2427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Roboto Mono"/>
              <a:buAutoNum type="alphaLcPeriod"/>
            </a:pPr>
            <a:r>
              <a:rPr lang="en" sz="1700">
                <a:solidFill>
                  <a:schemeClr val="dk2"/>
                </a:solidFill>
                <a:latin typeface="Roboto Mono"/>
                <a:ea typeface="Roboto Mono"/>
                <a:cs typeface="Roboto Mono"/>
                <a:sym typeface="Roboto Mono"/>
              </a:rPr>
              <a:t>Speech Recognition</a:t>
            </a:r>
            <a:endParaRPr sz="17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2"/>
              </a:solidFill>
              <a:latin typeface="Roboto Mono"/>
              <a:ea typeface="Roboto Mono"/>
              <a:cs typeface="Roboto Mono"/>
              <a:sym typeface="Roboto Mono"/>
            </a:endParaRPr>
          </a:p>
          <a:p>
            <a:pPr indent="-336550" lvl="0" marL="457200" rtl="0" algn="l">
              <a:spcBef>
                <a:spcPts val="0"/>
              </a:spcBef>
              <a:spcAft>
                <a:spcPts val="0"/>
              </a:spcAft>
              <a:buClr>
                <a:schemeClr val="dk2"/>
              </a:buClr>
              <a:buSzPts val="1700"/>
              <a:buFont typeface="Roboto Mono"/>
              <a:buAutoNum type="alphaLcPeriod"/>
            </a:pPr>
            <a:r>
              <a:rPr lang="en" sz="1700">
                <a:solidFill>
                  <a:schemeClr val="dk2"/>
                </a:solidFill>
                <a:latin typeface="Roboto Mono"/>
                <a:ea typeface="Roboto Mono"/>
                <a:cs typeface="Roboto Mono"/>
                <a:sym typeface="Roboto Mono"/>
              </a:rPr>
              <a:t>Time Series Forecasting</a:t>
            </a:r>
            <a:endParaRPr sz="17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2"/>
              </a:solidFill>
              <a:latin typeface="Roboto Mono"/>
              <a:ea typeface="Roboto Mono"/>
              <a:cs typeface="Roboto Mono"/>
              <a:sym typeface="Roboto Mono"/>
            </a:endParaRPr>
          </a:p>
          <a:p>
            <a:pPr indent="-336550" lvl="0" marL="457200" rtl="0" algn="l">
              <a:spcBef>
                <a:spcPts val="0"/>
              </a:spcBef>
              <a:spcAft>
                <a:spcPts val="0"/>
              </a:spcAft>
              <a:buClr>
                <a:schemeClr val="dk2"/>
              </a:buClr>
              <a:buSzPts val="1700"/>
              <a:buFont typeface="Roboto Mono"/>
              <a:buAutoNum type="alphaLcPeriod"/>
            </a:pPr>
            <a:r>
              <a:rPr lang="en" sz="1700">
                <a:solidFill>
                  <a:schemeClr val="dk2"/>
                </a:solidFill>
                <a:latin typeface="Roboto Mono"/>
                <a:ea typeface="Roboto Mono"/>
                <a:cs typeface="Roboto Mono"/>
                <a:sym typeface="Roboto Mono"/>
              </a:rPr>
              <a:t>Healthcare</a:t>
            </a:r>
            <a:endParaRPr sz="17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700">
              <a:solidFill>
                <a:schemeClr val="dk2"/>
              </a:solidFill>
              <a:latin typeface="Roboto Mono"/>
              <a:ea typeface="Roboto Mono"/>
              <a:cs typeface="Roboto Mono"/>
              <a:sym typeface="Roboto Mono"/>
            </a:endParaRPr>
          </a:p>
          <a:p>
            <a:pPr indent="-336550" lvl="0" marL="457200" rtl="0" algn="l">
              <a:spcBef>
                <a:spcPts val="0"/>
              </a:spcBef>
              <a:spcAft>
                <a:spcPts val="0"/>
              </a:spcAft>
              <a:buClr>
                <a:schemeClr val="dk2"/>
              </a:buClr>
              <a:buSzPts val="1700"/>
              <a:buFont typeface="Roboto Mono"/>
              <a:buAutoNum type="alphaLcPeriod"/>
            </a:pPr>
            <a:r>
              <a:rPr lang="en" sz="1700">
                <a:solidFill>
                  <a:schemeClr val="dk2"/>
                </a:solidFill>
                <a:latin typeface="Roboto Mono"/>
                <a:ea typeface="Roboto Mono"/>
                <a:cs typeface="Roboto Mono"/>
                <a:sym typeface="Roboto Mono"/>
              </a:rPr>
              <a:t>Gestures Recognition</a:t>
            </a:r>
            <a:endParaRPr sz="17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2"/>
              </a:solidFill>
              <a:latin typeface="Roboto Mono"/>
              <a:ea typeface="Roboto Mono"/>
              <a:cs typeface="Roboto Mono"/>
              <a:sym typeface="Roboto Mono"/>
            </a:endParaRPr>
          </a:p>
          <a:p>
            <a:pPr indent="-336550" lvl="0" marL="457200" rtl="0" algn="l">
              <a:spcBef>
                <a:spcPts val="0"/>
              </a:spcBef>
              <a:spcAft>
                <a:spcPts val="0"/>
              </a:spcAft>
              <a:buClr>
                <a:schemeClr val="dk2"/>
              </a:buClr>
              <a:buSzPts val="1700"/>
              <a:buFont typeface="Roboto Mono"/>
              <a:buAutoNum type="alphaLcPeriod"/>
            </a:pPr>
            <a:r>
              <a:rPr lang="en" sz="1700">
                <a:solidFill>
                  <a:schemeClr val="dk2"/>
                </a:solidFill>
                <a:latin typeface="Roboto Mono"/>
                <a:ea typeface="Roboto Mono"/>
                <a:cs typeface="Roboto Mono"/>
                <a:sym typeface="Roboto Mono"/>
              </a:rPr>
              <a:t>Robotics</a:t>
            </a:r>
            <a:endParaRPr sz="17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700">
              <a:solidFill>
                <a:schemeClr val="dk2"/>
              </a:solidFill>
              <a:latin typeface="Roboto Mono"/>
              <a:ea typeface="Roboto Mono"/>
              <a:cs typeface="Roboto Mono"/>
              <a:sym typeface="Roboto Mono"/>
            </a:endParaRPr>
          </a:p>
        </p:txBody>
      </p:sp>
      <p:cxnSp>
        <p:nvCxnSpPr>
          <p:cNvPr id="553" name="Google Shape;553;p44"/>
          <p:cNvCxnSpPr/>
          <p:nvPr/>
        </p:nvCxnSpPr>
        <p:spPr>
          <a:xfrm flipH="1">
            <a:off x="5326750" y="1994775"/>
            <a:ext cx="15600" cy="328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5"/>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559" name="Google Shape;559;p45"/>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 you have any questions?</a:t>
            </a:r>
            <a:endParaRPr/>
          </a:p>
        </p:txBody>
      </p:sp>
      <p:sp>
        <p:nvSpPr>
          <p:cNvPr id="560" name="Google Shape;560;p45"/>
          <p:cNvSpPr/>
          <p:nvPr/>
        </p:nvSpPr>
        <p:spPr>
          <a:xfrm>
            <a:off x="8281390" y="417165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1" name="Google Shape;561;p45"/>
          <p:cNvGrpSpPr/>
          <p:nvPr/>
        </p:nvGrpSpPr>
        <p:grpSpPr>
          <a:xfrm>
            <a:off x="8814493" y="4162001"/>
            <a:ext cx="411849" cy="411917"/>
            <a:chOff x="5162200" y="4097750"/>
            <a:chExt cx="338385" cy="338414"/>
          </a:xfrm>
        </p:grpSpPr>
        <p:sp>
          <p:nvSpPr>
            <p:cNvPr id="562" name="Google Shape;562;p45"/>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5"/>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5"/>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5" name="Google Shape;565;p45"/>
          <p:cNvSpPr/>
          <p:nvPr/>
        </p:nvSpPr>
        <p:spPr>
          <a:xfrm>
            <a:off x="7548500" y="421303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5"/>
          <p:cNvSpPr txBox="1"/>
          <p:nvPr>
            <p:ph idx="2" type="body"/>
          </p:nvPr>
        </p:nvSpPr>
        <p:spPr>
          <a:xfrm>
            <a:off x="7448900" y="2862000"/>
            <a:ext cx="3577200" cy="10683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u="sng">
                <a:solidFill>
                  <a:schemeClr val="hlink"/>
                </a:solidFill>
                <a:hlinkClick r:id="rId3"/>
              </a:rPr>
              <a:t>ninadgajbhiye@gmail.com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INTRODUCTION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394" name="Google Shape;394;p24"/>
          <p:cNvSpPr/>
          <p:nvPr/>
        </p:nvSpPr>
        <p:spPr>
          <a:xfrm>
            <a:off x="1663550" y="2130577"/>
            <a:ext cx="1627849" cy="1486099"/>
          </a:xfrm>
          <a:prstGeom prst="rect">
            <a:avLst/>
          </a:prstGeom>
        </p:spPr>
        <p:txBody>
          <a:bodyPr>
            <a:prstTxWarp prst="textPlain"/>
          </a:bodyPr>
          <a:lstStyle/>
          <a:p>
            <a:pPr lvl="0" algn="ctr"/>
            <a:r>
              <a:rPr b="1" i="0">
                <a:ln>
                  <a:noFill/>
                </a:ln>
                <a:solidFill>
                  <a:schemeClr val="accent1"/>
                </a:solidFill>
                <a:latin typeface="Roboto Mono"/>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5"/>
          <p:cNvSpPr txBox="1"/>
          <p:nvPr/>
        </p:nvSpPr>
        <p:spPr>
          <a:xfrm>
            <a:off x="1242150" y="1446750"/>
            <a:ext cx="9707700" cy="50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oboto Mono"/>
                <a:ea typeface="Roboto Mono"/>
                <a:cs typeface="Roboto Mono"/>
                <a:sym typeface="Roboto Mono"/>
              </a:rPr>
              <a:t>Artificial intelligence is being utilized in many domains as of late, and the legal system is no exception. However, as it stands now, the number of well-annotated datasets pertaining to legal documents from the Supreme Court of the United States (SCOTUS) is very limited for public use. Even though the Supreme Court rulings are public domain knowledge, trying to do meaningful work with them becomes a much greater task due to the need to manually gather and process that data from scratch each time. Hence, our goal is to create a high-quality dataset of SCOTUS court cases so that they may be readily used in natural language processing (NLP) research and other data-driven applications. Additionally, recent advances in NLP provide us with the tools to build predictive models that can be used to reveal patterns that influence court decisions. By using advanced NLP algorithms to analyze previous court cases, the trained models are able to predict and classify a court's judgment given the case's facts from the plaintiff and the defendant in textual format; in other words, the model is emulating a human jury by generating a final verdict</a:t>
            </a:r>
            <a:endParaRPr sz="1600">
              <a:solidFill>
                <a:schemeClr val="dk2"/>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OBJECTIVE</a:t>
            </a:r>
            <a:endParaRPr sz="5800"/>
          </a:p>
          <a:p>
            <a:pPr indent="0" lvl="0" marL="0" rtl="0" algn="l">
              <a:spcBef>
                <a:spcPts val="0"/>
              </a:spcBef>
              <a:spcAft>
                <a:spcPts val="0"/>
              </a:spcAft>
              <a:buNone/>
            </a:pPr>
            <a:r>
              <a:t/>
            </a:r>
            <a:endParaRPr sz="5800"/>
          </a:p>
        </p:txBody>
      </p:sp>
      <p:sp>
        <p:nvSpPr>
          <p:cNvPr id="405" name="Google Shape;405;p26"/>
          <p:cNvSpPr/>
          <p:nvPr/>
        </p:nvSpPr>
        <p:spPr>
          <a:xfrm>
            <a:off x="1663550" y="2130577"/>
            <a:ext cx="1858156" cy="1486099"/>
          </a:xfrm>
          <a:prstGeom prst="rect">
            <a:avLst/>
          </a:prstGeom>
        </p:spPr>
        <p:txBody>
          <a:bodyPr>
            <a:prstTxWarp prst="textPlain"/>
          </a:bodyPr>
          <a:lstStyle/>
          <a:p>
            <a:pPr lvl="0" algn="ctr"/>
            <a:r>
              <a:rPr b="1" i="0">
                <a:ln>
                  <a:noFill/>
                </a:ln>
                <a:solidFill>
                  <a:schemeClr val="accent1"/>
                </a:solidFill>
                <a:latin typeface="Roboto Mono"/>
              </a:rPr>
              <a:t>02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1736800" y="9893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Supreme Court Judgement Prediction</a:t>
            </a:r>
            <a:endParaRPr/>
          </a:p>
          <a:p>
            <a:pPr indent="0" lvl="0" marL="0" rtl="0" algn="l">
              <a:spcBef>
                <a:spcPts val="0"/>
              </a:spcBef>
              <a:spcAft>
                <a:spcPts val="0"/>
              </a:spcAft>
              <a:buNone/>
            </a:pPr>
            <a:r>
              <a:t/>
            </a:r>
            <a:endParaRPr/>
          </a:p>
        </p:txBody>
      </p:sp>
      <p:sp>
        <p:nvSpPr>
          <p:cNvPr id="411" name="Google Shape;411;p27"/>
          <p:cNvSpPr txBox="1"/>
          <p:nvPr>
            <p:ph idx="2" type="body"/>
          </p:nvPr>
        </p:nvSpPr>
        <p:spPr>
          <a:xfrm>
            <a:off x="1201000" y="2401775"/>
            <a:ext cx="9355200" cy="390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500"/>
              <a:t>The dataset contains 3304 cases from the Supreme Court of the United States from 1955 to 2021. Each case has the case's identifiers as well as the facts of the case and the decision outcome. Other related datasets rarely included the facts of the case which could prove to be helpful in natural language processing applications. One potential use case of this dataset is determining the outcome of a case using its facts.Target Variable: First Party Winner, if true means that the first party won, and if false it means that the second party won</a:t>
            </a:r>
            <a:r>
              <a:rPr lang="en" sz="1500"/>
              <a:t>.</a:t>
            </a:r>
            <a:endParaRPr sz="1500"/>
          </a:p>
          <a:p>
            <a:pPr indent="0" lvl="0" marL="0" rtl="0" algn="l">
              <a:spcBef>
                <a:spcPts val="2100"/>
              </a:spcBef>
              <a:spcAft>
                <a:spcPts val="0"/>
              </a:spcAft>
              <a:buNone/>
            </a:pPr>
            <a:r>
              <a:rPr lang="en" sz="1500"/>
              <a:t>Acknowledgements :</a:t>
            </a:r>
            <a:r>
              <a:rPr lang="en" sz="1500">
                <a:solidFill>
                  <a:schemeClr val="dk1"/>
                </a:solidFill>
              </a:rPr>
              <a:t>Mohammad Alali, Shaayan Syed, Mohammed Alsayed, Smit Patel, Hemanth Bodala</a:t>
            </a:r>
            <a:endParaRPr sz="1500">
              <a:solidFill>
                <a:schemeClr val="dk1"/>
              </a:solidFill>
            </a:endParaRPr>
          </a:p>
          <a:p>
            <a:pPr indent="0" lvl="0" marL="0" rtl="0" algn="l">
              <a:spcBef>
                <a:spcPts val="2100"/>
              </a:spcBef>
              <a:spcAft>
                <a:spcPts val="0"/>
              </a:spcAft>
              <a:buNone/>
            </a:pPr>
            <a:r>
              <a:t/>
            </a:r>
            <a:endParaRPr sz="1500"/>
          </a:p>
          <a:p>
            <a:pPr indent="0" lvl="0" marL="0" rtl="0" algn="l">
              <a:spcBef>
                <a:spcPts val="2100"/>
              </a:spcBef>
              <a:spcAft>
                <a:spcPts val="21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FLOWCHART</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417" name="Google Shape;417;p28"/>
          <p:cNvSpPr/>
          <p:nvPr/>
        </p:nvSpPr>
        <p:spPr>
          <a:xfrm>
            <a:off x="1663550" y="2130577"/>
            <a:ext cx="1859901" cy="1486099"/>
          </a:xfrm>
          <a:prstGeom prst="rect">
            <a:avLst/>
          </a:prstGeom>
        </p:spPr>
        <p:txBody>
          <a:bodyPr>
            <a:prstTxWarp prst="textPlain"/>
          </a:bodyPr>
          <a:lstStyle/>
          <a:p>
            <a:pPr lvl="0" algn="ctr"/>
            <a:r>
              <a:rPr b="1" i="0">
                <a:ln>
                  <a:noFill/>
                </a:ln>
                <a:solidFill>
                  <a:schemeClr val="accent1"/>
                </a:solidFill>
                <a:latin typeface="Roboto Mono"/>
              </a:rPr>
              <a:t>03</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nvSpPr>
        <p:spPr>
          <a:xfrm>
            <a:off x="1975975" y="1290175"/>
            <a:ext cx="88311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Roboto"/>
                <a:ea typeface="Roboto"/>
                <a:cs typeface="Roboto"/>
                <a:sym typeface="Roboto"/>
              </a:rPr>
              <a:t>Supreme Court Judgement Prediction</a:t>
            </a:r>
            <a:endParaRPr b="1" sz="4000">
              <a:solidFill>
                <a:schemeClr val="dk1"/>
              </a:solidFill>
              <a:latin typeface="Roboto"/>
              <a:ea typeface="Roboto"/>
              <a:cs typeface="Roboto"/>
              <a:sym typeface="Roboto"/>
            </a:endParaRPr>
          </a:p>
          <a:p>
            <a:pPr indent="0" lvl="0" marL="0" rtl="0" algn="l">
              <a:spcBef>
                <a:spcPts val="0"/>
              </a:spcBef>
              <a:spcAft>
                <a:spcPts val="0"/>
              </a:spcAft>
              <a:buNone/>
            </a:pPr>
            <a:r>
              <a:t/>
            </a:r>
            <a:endParaRPr b="1" sz="5500">
              <a:solidFill>
                <a:schemeClr val="dk2"/>
              </a:solidFill>
              <a:latin typeface="Roboto Mono"/>
              <a:ea typeface="Roboto Mono"/>
              <a:cs typeface="Roboto Mono"/>
              <a:sym typeface="Roboto Mono"/>
            </a:endParaRPr>
          </a:p>
        </p:txBody>
      </p:sp>
      <p:grpSp>
        <p:nvGrpSpPr>
          <p:cNvPr id="423" name="Google Shape;423;p29"/>
          <p:cNvGrpSpPr/>
          <p:nvPr/>
        </p:nvGrpSpPr>
        <p:grpSpPr>
          <a:xfrm>
            <a:off x="1186550" y="2618100"/>
            <a:ext cx="9698035" cy="1621800"/>
            <a:chOff x="3328" y="1271943"/>
            <a:chExt cx="11353354" cy="1621800"/>
          </a:xfrm>
        </p:grpSpPr>
        <p:sp>
          <p:nvSpPr>
            <p:cNvPr id="424" name="Google Shape;424;p29"/>
            <p:cNvSpPr/>
            <p:nvPr/>
          </p:nvSpPr>
          <p:spPr>
            <a:xfrm>
              <a:off x="3328" y="1271943"/>
              <a:ext cx="4054800" cy="1621800"/>
            </a:xfrm>
            <a:prstGeom prst="chevron">
              <a:avLst>
                <a:gd fmla="val 50000" name="adj"/>
              </a:avLst>
            </a:prstGeom>
            <a:solidFill>
              <a:srgbClr val="8CB64A"/>
            </a:solidFill>
            <a:ln cap="rnd" cmpd="sng" w="2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txBox="1"/>
            <p:nvPr/>
          </p:nvSpPr>
          <p:spPr>
            <a:xfrm>
              <a:off x="814278" y="1271943"/>
              <a:ext cx="2433000" cy="1621800"/>
            </a:xfrm>
            <a:prstGeom prst="rect">
              <a:avLst/>
            </a:prstGeom>
            <a:noFill/>
            <a:ln>
              <a:noFill/>
            </a:ln>
          </p:spPr>
          <p:txBody>
            <a:bodyPr anchorCtr="0" anchor="ctr" bIns="42650" lIns="128000" spcFirstLastPara="1" rIns="42650" wrap="square" tIns="42650">
              <a:noAutofit/>
            </a:bodyPr>
            <a:lstStyle/>
            <a:p>
              <a:pPr indent="0" lvl="0" marL="0" marR="0" rtl="0" algn="ctr">
                <a:lnSpc>
                  <a:spcPct val="90000"/>
                </a:lnSpc>
                <a:spcBef>
                  <a:spcPts val="0"/>
                </a:spcBef>
                <a:spcAft>
                  <a:spcPts val="0"/>
                </a:spcAft>
                <a:buClr>
                  <a:srgbClr val="FFFFFF"/>
                </a:buClr>
                <a:buSzPts val="3200"/>
                <a:buFont typeface="Gill Sans"/>
                <a:buNone/>
              </a:pPr>
              <a:r>
                <a:rPr b="0" i="0" lang="en" sz="3200" u="none" cap="none" strike="noStrike">
                  <a:solidFill>
                    <a:srgbClr val="FFFFFF"/>
                  </a:solidFill>
                  <a:latin typeface="Gill Sans"/>
                  <a:ea typeface="Gill Sans"/>
                  <a:cs typeface="Gill Sans"/>
                  <a:sym typeface="Gill Sans"/>
                </a:rPr>
                <a:t>Data Collection</a:t>
              </a:r>
              <a:endParaRPr/>
            </a:p>
          </p:txBody>
        </p:sp>
        <p:sp>
          <p:nvSpPr>
            <p:cNvPr id="426" name="Google Shape;426;p29"/>
            <p:cNvSpPr/>
            <p:nvPr/>
          </p:nvSpPr>
          <p:spPr>
            <a:xfrm>
              <a:off x="3652605" y="1271943"/>
              <a:ext cx="4054800" cy="1621800"/>
            </a:xfrm>
            <a:prstGeom prst="chevron">
              <a:avLst>
                <a:gd fmla="val 50000" name="adj"/>
              </a:avLst>
            </a:prstGeom>
            <a:solidFill>
              <a:srgbClr val="8CB64A"/>
            </a:solidFill>
            <a:ln cap="rnd" cmpd="sng" w="2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txBox="1"/>
            <p:nvPr/>
          </p:nvSpPr>
          <p:spPr>
            <a:xfrm>
              <a:off x="4463555" y="1271943"/>
              <a:ext cx="2433000" cy="1621800"/>
            </a:xfrm>
            <a:prstGeom prst="rect">
              <a:avLst/>
            </a:prstGeom>
            <a:noFill/>
            <a:ln>
              <a:noFill/>
            </a:ln>
          </p:spPr>
          <p:txBody>
            <a:bodyPr anchorCtr="0" anchor="ctr" bIns="42650" lIns="128000" spcFirstLastPara="1" rIns="42650" wrap="square" tIns="42650">
              <a:noAutofit/>
            </a:bodyPr>
            <a:lstStyle/>
            <a:p>
              <a:pPr indent="0" lvl="0" marL="0" marR="0" rtl="0" algn="ctr">
                <a:lnSpc>
                  <a:spcPct val="90000"/>
                </a:lnSpc>
                <a:spcBef>
                  <a:spcPts val="0"/>
                </a:spcBef>
                <a:spcAft>
                  <a:spcPts val="0"/>
                </a:spcAft>
                <a:buClr>
                  <a:srgbClr val="FFFFFF"/>
                </a:buClr>
                <a:buSzPts val="3200"/>
                <a:buFont typeface="Gill Sans"/>
                <a:buNone/>
              </a:pPr>
              <a:r>
                <a:rPr b="0" i="0" lang="en" sz="3200" u="none" cap="none" strike="noStrike">
                  <a:solidFill>
                    <a:srgbClr val="FFFFFF"/>
                  </a:solidFill>
                  <a:latin typeface="Gill Sans"/>
                  <a:ea typeface="Gill Sans"/>
                  <a:cs typeface="Gill Sans"/>
                  <a:sym typeface="Gill Sans"/>
                </a:rPr>
                <a:t>Data Pre-processing</a:t>
              </a:r>
              <a:endParaRPr/>
            </a:p>
          </p:txBody>
        </p:sp>
        <p:sp>
          <p:nvSpPr>
            <p:cNvPr id="428" name="Google Shape;428;p29"/>
            <p:cNvSpPr/>
            <p:nvPr/>
          </p:nvSpPr>
          <p:spPr>
            <a:xfrm>
              <a:off x="7301882" y="1271943"/>
              <a:ext cx="4054800" cy="1621800"/>
            </a:xfrm>
            <a:prstGeom prst="chevron">
              <a:avLst>
                <a:gd fmla="val 50000" name="adj"/>
              </a:avLst>
            </a:prstGeom>
            <a:solidFill>
              <a:srgbClr val="8CB64A"/>
            </a:solidFill>
            <a:ln cap="rnd" cmpd="sng" w="222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nvSpPr>
          <p:spPr>
            <a:xfrm>
              <a:off x="8112832" y="1271943"/>
              <a:ext cx="2433000" cy="1621800"/>
            </a:xfrm>
            <a:prstGeom prst="rect">
              <a:avLst/>
            </a:prstGeom>
            <a:noFill/>
            <a:ln>
              <a:noFill/>
            </a:ln>
          </p:spPr>
          <p:txBody>
            <a:bodyPr anchorCtr="0" anchor="ctr" bIns="42650" lIns="128000" spcFirstLastPara="1" rIns="42650" wrap="square" tIns="42650">
              <a:noAutofit/>
            </a:bodyPr>
            <a:lstStyle/>
            <a:p>
              <a:pPr indent="0" lvl="0" marL="0" marR="0" rtl="0" algn="ctr">
                <a:lnSpc>
                  <a:spcPct val="90000"/>
                </a:lnSpc>
                <a:spcBef>
                  <a:spcPts val="0"/>
                </a:spcBef>
                <a:spcAft>
                  <a:spcPts val="0"/>
                </a:spcAft>
                <a:buClr>
                  <a:srgbClr val="FFFFFF"/>
                </a:buClr>
                <a:buSzPts val="3200"/>
                <a:buFont typeface="Gill Sans"/>
                <a:buNone/>
              </a:pPr>
              <a:r>
                <a:rPr b="0" i="0" lang="en" sz="3200" u="none" cap="none" strike="noStrike">
                  <a:solidFill>
                    <a:srgbClr val="FFFFFF"/>
                  </a:solidFill>
                  <a:latin typeface="Gill Sans"/>
                  <a:ea typeface="Gill Sans"/>
                  <a:cs typeface="Gill Sans"/>
                  <a:sym typeface="Gill Sans"/>
                </a:rPr>
                <a:t>Sentiment Analysis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0"/>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Data Description</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435" name="Google Shape;435;p30"/>
          <p:cNvSpPr/>
          <p:nvPr/>
        </p:nvSpPr>
        <p:spPr>
          <a:xfrm>
            <a:off x="1663550" y="2130577"/>
            <a:ext cx="1882583" cy="1486099"/>
          </a:xfrm>
          <a:prstGeom prst="rect">
            <a:avLst/>
          </a:prstGeom>
        </p:spPr>
        <p:txBody>
          <a:bodyPr>
            <a:prstTxWarp prst="textPlain"/>
          </a:bodyPr>
          <a:lstStyle/>
          <a:p>
            <a:pPr lvl="0" algn="ctr"/>
            <a:r>
              <a:rPr b="1" i="0">
                <a:ln>
                  <a:noFill/>
                </a:ln>
                <a:solidFill>
                  <a:schemeClr val="accent1"/>
                </a:solidFill>
                <a:latin typeface="Roboto Mono"/>
              </a:rPr>
              <a:t>04</a:t>
            </a: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