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4" r:id="rId1"/>
  </p:sldMasterIdLst>
  <p:notesMasterIdLst>
    <p:notesMasterId r:id="rId16"/>
  </p:notesMasterIdLst>
  <p:sldIdLst>
    <p:sldId id="256" r:id="rId2"/>
    <p:sldId id="257" r:id="rId3"/>
    <p:sldId id="260" r:id="rId4"/>
    <p:sldId id="261" r:id="rId5"/>
    <p:sldId id="273" r:id="rId6"/>
    <p:sldId id="274" r:id="rId7"/>
    <p:sldId id="263" r:id="rId8"/>
    <p:sldId id="271" r:id="rId9"/>
    <p:sldId id="272" r:id="rId10"/>
    <p:sldId id="264" r:id="rId11"/>
    <p:sldId id="270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7E317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90" d="100"/>
          <a:sy n="90" d="100"/>
        </p:scale>
        <p:origin x="-398" y="-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9AFFE3-CAD7-40AA-8C49-74B66497B74A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EDFDC5-DCA9-4D62-826F-74397662D2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25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14400" algn="just">
              <a:lnSpc>
                <a:spcPct val="107000"/>
              </a:lnSpc>
              <a:spcBef>
                <a:spcPts val="800"/>
              </a:spcBef>
            </a:pPr>
            <a:r>
              <a:rPr lang="en-US" sz="1800" b="1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1: 	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Signn</a:t>
            </a:r>
            <a:r>
              <a:rPr lang="en-US" sz="1800" b="1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in page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IN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Checked all the functionalities on Sign in page which included personal info 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as email 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address, password 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IN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 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US" sz="1800" b="1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2: 	Women page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IN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Checked all the functionalities on Women page which included 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item details, Quantity, </a:t>
            </a:r>
            <a:r>
              <a:rPr lang="en-US" sz="1800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Filters,compare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button,Add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to cart </a:t>
            </a:r>
            <a:r>
              <a:rPr lang="en-US" sz="1800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button,product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info,grid,list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button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IN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IN" sz="1800" b="1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3:	</a:t>
            </a:r>
            <a:r>
              <a:rPr lang="en-IN" sz="1800" b="1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Tshirt</a:t>
            </a:r>
            <a:r>
              <a:rPr lang="en-IN" sz="1800" b="1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page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IN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Checked all the functionalities on T-Shirt page which included 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item details, Quantity, </a:t>
            </a:r>
            <a:r>
              <a:rPr lang="en-US" sz="1800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Filters,compare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button,Add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to cart </a:t>
            </a:r>
            <a:r>
              <a:rPr lang="en-US" sz="1800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button,product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info,grid,list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button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IN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107000"/>
              </a:lnSpc>
              <a:spcBef>
                <a:spcPts val="800"/>
              </a:spcBef>
            </a:pPr>
            <a:r>
              <a:rPr lang="en-US" sz="1800" b="1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              Module 4:	All Buttons and Drop Down  Arrow :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</a:rPr>
              <a:t>team checked if  all the buttons and drop down arrows of different fields are functioning  properly or not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DFDC5-DCA9-4D62-826F-74397662D212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3852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14400" algn="just">
              <a:lnSpc>
                <a:spcPct val="107000"/>
              </a:lnSpc>
              <a:spcBef>
                <a:spcPts val="800"/>
              </a:spcBef>
            </a:pPr>
            <a:r>
              <a:rPr lang="en-US" sz="1800" b="1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1: 	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Signn</a:t>
            </a:r>
            <a:r>
              <a:rPr lang="en-US" sz="1800" b="1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in page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IN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Checked all the functionalities on Sign in page which included personal info 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as email 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address, password 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IN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 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US" sz="1800" b="1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2: 	Women page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IN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Checked all the functionalities on Women page which included 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item details, Quantity, </a:t>
            </a:r>
            <a:r>
              <a:rPr lang="en-US" sz="1800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Filters,compare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button,Add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to cart </a:t>
            </a:r>
            <a:r>
              <a:rPr lang="en-US" sz="1800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button,product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info,grid,list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button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IN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IN" sz="1800" b="1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3:	</a:t>
            </a:r>
            <a:r>
              <a:rPr lang="en-IN" sz="1800" b="1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Tshirt</a:t>
            </a:r>
            <a:r>
              <a:rPr lang="en-IN" sz="1800" b="1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page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IN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Checked all the functionalities on T-Shirt page which included 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item details, Quantity, </a:t>
            </a:r>
            <a:r>
              <a:rPr lang="en-US" sz="1800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Filters,compare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button,Add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to cart </a:t>
            </a:r>
            <a:r>
              <a:rPr lang="en-US" sz="1800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button,product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info,grid,list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button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IN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107000"/>
              </a:lnSpc>
              <a:spcBef>
                <a:spcPts val="800"/>
              </a:spcBef>
            </a:pPr>
            <a:r>
              <a:rPr lang="en-US" sz="1800" b="1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              Module 4:	All Buttons and Drop Down  Arrow :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</a:rPr>
              <a:t>team checked if  all the buttons and drop down arrows of different fields are functioning  properly or not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DFDC5-DCA9-4D62-826F-74397662D212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38523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14400" algn="just">
              <a:lnSpc>
                <a:spcPct val="107000"/>
              </a:lnSpc>
              <a:spcBef>
                <a:spcPts val="800"/>
              </a:spcBef>
            </a:pPr>
            <a:r>
              <a:rPr lang="en-US" sz="1800" b="1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1: 	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Signn</a:t>
            </a:r>
            <a:r>
              <a:rPr lang="en-US" sz="1800" b="1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in page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IN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Checked all the functionalities on Sign in page which included personal info 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as email 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address, password 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IN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 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US" sz="1800" b="1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2: 	Women page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IN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Checked all the functionalities on Women page which included 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item details, Quantity, </a:t>
            </a:r>
            <a:r>
              <a:rPr lang="en-US" sz="1800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Filters,compare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button,Add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to cart </a:t>
            </a:r>
            <a:r>
              <a:rPr lang="en-US" sz="1800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button,product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info,grid,list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button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IN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IN" sz="1800" b="1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3:	</a:t>
            </a:r>
            <a:r>
              <a:rPr lang="en-IN" sz="1800" b="1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Tshirt</a:t>
            </a:r>
            <a:r>
              <a:rPr lang="en-IN" sz="1800" b="1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page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IN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Checked all the functionalities on T-Shirt page which included 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item details, Quantity, </a:t>
            </a:r>
            <a:r>
              <a:rPr lang="en-US" sz="1800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Filters,compare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button,Add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to cart </a:t>
            </a:r>
            <a:r>
              <a:rPr lang="en-US" sz="1800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button,product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info,grid,list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button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IN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107000"/>
              </a:lnSpc>
              <a:spcBef>
                <a:spcPts val="800"/>
              </a:spcBef>
            </a:pPr>
            <a:r>
              <a:rPr lang="en-US" sz="1800" b="1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              Module 4:	All Buttons and Drop Down  Arrow :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</a:rPr>
              <a:t>team checked if  all the buttons and drop down arrows of different fields are functioning  properly or not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DFDC5-DCA9-4D62-826F-74397662D212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38523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Bef>
                <a:spcPts val="800"/>
              </a:spcBef>
            </a:pP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DFDC5-DCA9-4D62-826F-74397662D212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2604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101" y="5293518"/>
            <a:ext cx="12192124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4000">
                <a:schemeClr val="accent1">
                  <a:lumMod val="60000"/>
                  <a:lumOff val="40000"/>
                </a:schemeClr>
              </a:gs>
              <a:gs pos="83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101" y="5293518"/>
            <a:ext cx="12192124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chemeClr val="accent1">
                  <a:alpha val="0"/>
                </a:schemeClr>
              </a:gs>
              <a:gs pos="57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alpha val="0"/>
                </a:scheme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1" y="5545933"/>
            <a:ext cx="12195177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50000">
                <a:schemeClr val="accent3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0" y="1676400"/>
            <a:ext cx="5181600" cy="1524000"/>
          </a:xfrm>
        </p:spPr>
        <p:txBody>
          <a:bodyPr anchor="b" anchorCtr="0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0" y="3203574"/>
            <a:ext cx="5181600" cy="1825625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5262466"/>
            <a:ext cx="12192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73" y="5502670"/>
            <a:ext cx="12192088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6"/>
            <a:ext cx="9652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2409853" y="6148043"/>
            <a:ext cx="978532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261" y="5412337"/>
            <a:ext cx="10140757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2240967" y="6116508"/>
            <a:ext cx="9954208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6"/>
            <a:ext cx="9652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2409853" y="6148043"/>
            <a:ext cx="978532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261" y="5412337"/>
            <a:ext cx="10140757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2240967" y="6116508"/>
            <a:ext cx="9954208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6"/>
            <a:ext cx="9652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2409853" y="6148043"/>
            <a:ext cx="978532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1"/>
            <a:ext cx="10363200" cy="3733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261" y="5412337"/>
            <a:ext cx="10140757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2240967" y="6116508"/>
            <a:ext cx="9954208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1" y="5545933"/>
            <a:ext cx="12195177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101" y="5293518"/>
            <a:ext cx="12192124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14000">
                <a:srgbClr val="333333"/>
              </a:gs>
              <a:gs pos="83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-101" y="5293518"/>
            <a:ext cx="12192124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rgbClr val="000000">
                  <a:alpha val="0"/>
                </a:srgbClr>
              </a:gs>
              <a:gs pos="57000">
                <a:srgbClr val="4D4D4D"/>
              </a:gs>
              <a:gs pos="10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3633788"/>
            <a:ext cx="10363200" cy="1362075"/>
          </a:xfrm>
        </p:spPr>
        <p:txBody>
          <a:bodyPr anchor="t"/>
          <a:lstStyle>
            <a:lvl1pPr algn="l">
              <a:defRPr sz="40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133601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5262466"/>
            <a:ext cx="12192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73" y="5502670"/>
            <a:ext cx="12192088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2409853" y="6148043"/>
            <a:ext cx="978532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457826"/>
            <a:ext cx="9652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-261" y="5412337"/>
            <a:ext cx="10140757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2240967" y="6116508"/>
            <a:ext cx="9954208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914400" y="1536192"/>
            <a:ext cx="48768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6400800" y="1536192"/>
            <a:ext cx="48768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2409853" y="6148043"/>
            <a:ext cx="978532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5457826"/>
            <a:ext cx="9652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535113"/>
            <a:ext cx="48768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1535113"/>
            <a:ext cx="48768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Freeform 11"/>
          <p:cNvSpPr/>
          <p:nvPr/>
        </p:nvSpPr>
        <p:spPr>
          <a:xfrm>
            <a:off x="-261" y="5412337"/>
            <a:ext cx="10140757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2240967" y="6116508"/>
            <a:ext cx="9954208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914400" y="2209800"/>
            <a:ext cx="48768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6400800" y="2209800"/>
            <a:ext cx="48768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2" y="5010152"/>
            <a:ext cx="9918700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0" y="5731668"/>
            <a:ext cx="12196237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" y="4973411"/>
            <a:ext cx="10233156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3176" y="5696242"/>
            <a:ext cx="12195176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0" y="5731668"/>
            <a:ext cx="12196237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3"/>
              </a:gs>
              <a:gs pos="50000">
                <a:schemeClr val="accent3">
                  <a:lumMod val="40000"/>
                  <a:lumOff val="60000"/>
                </a:schemeClr>
              </a:gs>
              <a:gs pos="5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0" y="5381627"/>
            <a:ext cx="4381499" cy="1207294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6996854"/>
              <a:gd name="connsiteY0" fmla="*/ 0 h 1571625"/>
              <a:gd name="connsiteX1" fmla="*/ 6996854 w 6996854"/>
              <a:gd name="connsiteY1" fmla="*/ 1266825 h 1571625"/>
              <a:gd name="connsiteX2" fmla="*/ 0 w 6996854"/>
              <a:gd name="connsiteY2" fmla="*/ 1571625 h 1571625"/>
              <a:gd name="connsiteX3" fmla="*/ 0 w 6996854"/>
              <a:gd name="connsiteY3" fmla="*/ 0 h 1571625"/>
              <a:gd name="connsiteX0" fmla="*/ 0 w 7583417"/>
              <a:gd name="connsiteY0" fmla="*/ 0 h 800100"/>
              <a:gd name="connsiteX1" fmla="*/ 7583417 w 7583417"/>
              <a:gd name="connsiteY1" fmla="*/ 495300 h 800100"/>
              <a:gd name="connsiteX2" fmla="*/ 586563 w 7583417"/>
              <a:gd name="connsiteY2" fmla="*/ 800100 h 800100"/>
              <a:gd name="connsiteX3" fmla="*/ 0 w 7583417"/>
              <a:gd name="connsiteY3" fmla="*/ 0 h 800100"/>
              <a:gd name="connsiteX0" fmla="*/ 0 w 7017803"/>
              <a:gd name="connsiteY0" fmla="*/ 0 h 1200150"/>
              <a:gd name="connsiteX1" fmla="*/ 7017803 w 7017803"/>
              <a:gd name="connsiteY1" fmla="*/ 895350 h 1200150"/>
              <a:gd name="connsiteX2" fmla="*/ 20949 w 7017803"/>
              <a:gd name="connsiteY2" fmla="*/ 1200150 h 1200150"/>
              <a:gd name="connsiteX3" fmla="*/ 0 w 7017803"/>
              <a:gd name="connsiteY3" fmla="*/ 0 h 1200150"/>
              <a:gd name="connsiteX0" fmla="*/ 0 w 6410292"/>
              <a:gd name="connsiteY0" fmla="*/ 0 h 1752600"/>
              <a:gd name="connsiteX1" fmla="*/ 6410292 w 6410292"/>
              <a:gd name="connsiteY1" fmla="*/ 1752600 h 1752600"/>
              <a:gd name="connsiteX2" fmla="*/ 20949 w 6410292"/>
              <a:gd name="connsiteY2" fmla="*/ 1200150 h 1752600"/>
              <a:gd name="connsiteX3" fmla="*/ 0 w 6410292"/>
              <a:gd name="connsiteY3" fmla="*/ 0 h 1752600"/>
              <a:gd name="connsiteX0" fmla="*/ 0 w 7227290"/>
              <a:gd name="connsiteY0" fmla="*/ 0 h 1200150"/>
              <a:gd name="connsiteX1" fmla="*/ 7227290 w 7227290"/>
              <a:gd name="connsiteY1" fmla="*/ 885825 h 1200150"/>
              <a:gd name="connsiteX2" fmla="*/ 20949 w 7227290"/>
              <a:gd name="connsiteY2" fmla="*/ 1200150 h 1200150"/>
              <a:gd name="connsiteX3" fmla="*/ 0 w 7227290"/>
              <a:gd name="connsiteY3" fmla="*/ 0 h 1200150"/>
              <a:gd name="connsiteX0" fmla="*/ 0 w 7227290"/>
              <a:gd name="connsiteY0" fmla="*/ 0 h 885825"/>
              <a:gd name="connsiteX1" fmla="*/ 7227290 w 7227290"/>
              <a:gd name="connsiteY1" fmla="*/ 885825 h 885825"/>
              <a:gd name="connsiteX2" fmla="*/ 555141 w 7227290"/>
              <a:gd name="connsiteY2" fmla="*/ 862013 h 885825"/>
              <a:gd name="connsiteX3" fmla="*/ 0 w 7227290"/>
              <a:gd name="connsiteY3" fmla="*/ 0 h 885825"/>
              <a:gd name="connsiteX0" fmla="*/ 0 w 7227290"/>
              <a:gd name="connsiteY0" fmla="*/ 0 h 1207294"/>
              <a:gd name="connsiteX1" fmla="*/ 7227290 w 7227290"/>
              <a:gd name="connsiteY1" fmla="*/ 885825 h 1207294"/>
              <a:gd name="connsiteX2" fmla="*/ 0 w 7227290"/>
              <a:gd name="connsiteY2" fmla="*/ 1207294 h 1207294"/>
              <a:gd name="connsiteX3" fmla="*/ 0 w 7227290"/>
              <a:gd name="connsiteY3" fmla="*/ 0 h 1207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27290" h="1207294">
                <a:moveTo>
                  <a:pt x="0" y="0"/>
                </a:moveTo>
                <a:lnTo>
                  <a:pt x="7227290" y="885825"/>
                </a:lnTo>
                <a:lnTo>
                  <a:pt x="0" y="120729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-3176" y="5696242"/>
            <a:ext cx="12195176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61" y="5347021"/>
            <a:ext cx="4568308" cy="944725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2830674 w 7605568"/>
              <a:gd name="connsiteY2" fmla="*/ 806612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2930931"/>
              <a:gd name="connsiteY0" fmla="*/ 0 h 806612"/>
              <a:gd name="connsiteX1" fmla="*/ 0 w 2930931"/>
              <a:gd name="connsiteY1" fmla="*/ 75665 h 806612"/>
              <a:gd name="connsiteX2" fmla="*/ 2830674 w 2930931"/>
              <a:gd name="connsiteY2" fmla="*/ 806612 h 806612"/>
              <a:gd name="connsiteX3" fmla="*/ 2930931 w 2930931"/>
              <a:gd name="connsiteY3" fmla="*/ 785765 h 806612"/>
              <a:gd name="connsiteX4" fmla="*/ 1 w 2930931"/>
              <a:gd name="connsiteY4" fmla="*/ 0 h 806612"/>
              <a:gd name="connsiteX0" fmla="*/ 1 w 3204530"/>
              <a:gd name="connsiteY0" fmla="*/ 0 h 944725"/>
              <a:gd name="connsiteX1" fmla="*/ 0 w 3204530"/>
              <a:gd name="connsiteY1" fmla="*/ 75665 h 944725"/>
              <a:gd name="connsiteX2" fmla="*/ 3204530 w 3204530"/>
              <a:gd name="connsiteY2" fmla="*/ 944725 h 944725"/>
              <a:gd name="connsiteX3" fmla="*/ 2930931 w 3204530"/>
              <a:gd name="connsiteY3" fmla="*/ 785765 h 944725"/>
              <a:gd name="connsiteX4" fmla="*/ 1 w 3204530"/>
              <a:gd name="connsiteY4" fmla="*/ 0 h 944725"/>
              <a:gd name="connsiteX0" fmla="*/ 1 w 3426231"/>
              <a:gd name="connsiteY0" fmla="*/ 0 h 944725"/>
              <a:gd name="connsiteX1" fmla="*/ 0 w 3426231"/>
              <a:gd name="connsiteY1" fmla="*/ 75665 h 944725"/>
              <a:gd name="connsiteX2" fmla="*/ 3204530 w 3426231"/>
              <a:gd name="connsiteY2" fmla="*/ 944725 h 944725"/>
              <a:gd name="connsiteX3" fmla="*/ 3426231 w 3426231"/>
              <a:gd name="connsiteY3" fmla="*/ 923877 h 944725"/>
              <a:gd name="connsiteX4" fmla="*/ 1 w 3426231"/>
              <a:gd name="connsiteY4" fmla="*/ 0 h 944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6231" h="944725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3204530" y="944725"/>
                </a:lnTo>
                <a:lnTo>
                  <a:pt x="3426231" y="923877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2" y="5010152"/>
            <a:ext cx="9918700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731668"/>
            <a:ext cx="12196237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2208" y="609600"/>
            <a:ext cx="451104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1" y="4973411"/>
            <a:ext cx="10233156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-3176" y="5696242"/>
            <a:ext cx="12195176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6096000" y="609600"/>
            <a:ext cx="5181600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901699" y="1527048"/>
            <a:ext cx="4511040" cy="329184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2409853" y="6148043"/>
            <a:ext cx="978532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457826"/>
            <a:ext cx="9652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0" y="609601"/>
            <a:ext cx="5181600" cy="4190999"/>
          </a:xfrm>
          <a:ln w="79375">
            <a:solidFill>
              <a:schemeClr val="tx1"/>
            </a:solidFill>
            <a:miter lim="800000"/>
          </a:ln>
          <a:effectLst>
            <a:outerShdw blurRad="50800" dist="38100" dir="5400000" algn="ctr" rotWithShape="0">
              <a:srgbClr val="000000">
                <a:alpha val="42000"/>
              </a:srgb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5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-261" y="5412337"/>
            <a:ext cx="10140757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2240967" y="6116508"/>
            <a:ext cx="9954208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02208" y="609600"/>
            <a:ext cx="451104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902209" y="1524000"/>
            <a:ext cx="4508500" cy="329565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13">
              <a:alphaModFix amt="15000"/>
            </a:blip>
            <a:srcRect/>
            <a:tile tx="0" ty="0" sx="76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10363200" cy="1143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600201"/>
            <a:ext cx="10363200" cy="4525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34400" y="6416676"/>
            <a:ext cx="26416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lang="en-US" sz="900" kern="1200" cap="all" spc="110" baseline="0" smtClean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</a:lstStyle>
          <a:p>
            <a:fld id="{A90078A6-5AA2-49B6-8A00-D839C8DDCBA2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" y="6416676"/>
            <a:ext cx="38608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l">
              <a:defRPr sz="900" cap="all" spc="110" baseline="0">
                <a:solidFill>
                  <a:srgbClr val="4D4D4D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77600" y="6416676"/>
            <a:ext cx="6096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 b="1" baseline="0">
                <a:solidFill>
                  <a:srgbClr val="4D4D4D"/>
                </a:solidFill>
              </a:defRPr>
            </a:lvl1pPr>
          </a:lstStyle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196C6C5-960E-B04C-1EC6-7370BB7BF5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8345" y="0"/>
            <a:ext cx="10153121" cy="2455771"/>
          </a:xfrm>
        </p:spPr>
        <p:txBody>
          <a:bodyPr>
            <a:normAutofit/>
          </a:bodyPr>
          <a:lstStyle/>
          <a:p>
            <a:r>
              <a:rPr lang="en-IN" sz="3200" b="1" kern="1400" dirty="0" smtClean="0">
                <a:solidFill>
                  <a:srgbClr val="002060"/>
                </a:solidFill>
                <a:latin typeface="Cambria Math" pitchFamily="18" charset="0"/>
                <a:ea typeface="Cambria Math" pitchFamily="18" charset="0"/>
                <a:cs typeface="Tahoma" panose="020B0604030504040204" pitchFamily="34" charset="0"/>
              </a:rPr>
              <a:t>AUTOMATION  TESTING  OF 			      WEBSITE</a:t>
            </a:r>
            <a:r>
              <a:rPr lang="en-IN" sz="1800" b="1" kern="1400" dirty="0">
                <a:solidFill>
                  <a:srgbClr val="2F2F2F"/>
                </a:solidFill>
                <a:effectLst/>
                <a:latin typeface="Corbel" panose="020B0503020204020204" pitchFamily="34" charset="0"/>
                <a:ea typeface="MS Gothic" panose="020B0609070205080204" pitchFamily="49" charset="-128"/>
                <a:cs typeface="Tahoma" panose="020B0604030504040204" pitchFamily="34" charset="0"/>
              </a:rPr>
              <a:t/>
            </a:r>
            <a:br>
              <a:rPr lang="en-IN" sz="1800" b="1" kern="1400" dirty="0">
                <a:solidFill>
                  <a:srgbClr val="2F2F2F"/>
                </a:solidFill>
                <a:effectLst/>
                <a:latin typeface="Corbel" panose="020B0503020204020204" pitchFamily="34" charset="0"/>
                <a:ea typeface="MS Gothic" panose="020B0609070205080204" pitchFamily="49" charset="-128"/>
                <a:cs typeface="Tahoma" panose="020B0604030504040204" pitchFamily="34" charset="0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BCDA47C-8B19-C12B-9663-CB179A4B73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0827" y="2345267"/>
            <a:ext cx="9688240" cy="2599266"/>
          </a:xfrm>
        </p:spPr>
        <p:txBody>
          <a:bodyPr/>
          <a:lstStyle/>
          <a:p>
            <a:r>
              <a:rPr lang="en-US" u="sng" kern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SemiCondensed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Under Guidance of  </a:t>
            </a:r>
            <a:r>
              <a:rPr lang="en-US" u="sng" kern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00FF"/>
                </a:highlight>
                <a:latin typeface="Bahnschrift Light SemiCondensed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Mrs. Vaishali </a:t>
            </a:r>
            <a:r>
              <a:rPr lang="en-US" u="sng" kern="14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00FF"/>
                </a:highlight>
                <a:latin typeface="Bahnschrift Light SemiCondensed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Sonanis</a:t>
            </a:r>
            <a:r>
              <a:rPr lang="en-US" u="sng" kern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00FF"/>
                </a:highlight>
                <a:latin typeface="Bahnschrift Light SemiCondensed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Ma’am</a:t>
            </a:r>
            <a:r>
              <a:rPr lang="en-US" u="sng" kern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00FF"/>
                </a:highlight>
                <a:latin typeface="Bahnschrift Light SemiCondensed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endParaRPr lang="en-IN" u="sng" kern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00FF"/>
              </a:highlight>
              <a:latin typeface="Bahnschrift Light SemiCondensed" pitchFamily="34" charset="0"/>
              <a:ea typeface="MS Gothic" panose="020B0609070205080204" pitchFamily="49" charset="-128"/>
              <a:cs typeface="Tahoma" panose="020B0604030504040204" pitchFamily="34" charset="0"/>
            </a:endParaRPr>
          </a:p>
          <a:p>
            <a:endParaRPr lang="en-IN" dirty="0" smtClean="0">
              <a:latin typeface="Bahnschrift" pitchFamily="34" charset="0"/>
            </a:endParaRPr>
          </a:p>
          <a:p>
            <a:endParaRPr lang="en-IN" dirty="0">
              <a:latin typeface="Bahnschrift" pitchFamily="34" charset="0"/>
            </a:endParaRPr>
          </a:p>
          <a:p>
            <a:endParaRPr lang="en-IN" dirty="0" smtClean="0">
              <a:latin typeface="Bahnschrift" pitchFamily="34" charset="0"/>
            </a:endParaRPr>
          </a:p>
          <a:p>
            <a:endParaRPr lang="en-IN" dirty="0">
              <a:latin typeface="Bahnschrift" pitchFamily="34" charset="0"/>
            </a:endParaRPr>
          </a:p>
          <a:p>
            <a:pPr algn="r"/>
            <a:r>
              <a:rPr lang="en-IN" dirty="0" smtClean="0">
                <a:latin typeface="Bahnschrift Light SemiCondensed" pitchFamily="34" charset="0"/>
              </a:rPr>
              <a:t>PRESENTATION BY: NINAD PRAMOD NASIKKAR</a:t>
            </a:r>
            <a:endParaRPr lang="en-IN" dirty="0">
              <a:latin typeface="Bahnschrift Light SemiCondensed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4906" y="1117597"/>
            <a:ext cx="2638425" cy="999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190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9937110"/>
              </p:ext>
            </p:extLst>
          </p:nvPr>
        </p:nvGraphicFramePr>
        <p:xfrm>
          <a:off x="279400" y="75242"/>
          <a:ext cx="11624733" cy="5356307"/>
        </p:xfrm>
        <a:graphic>
          <a:graphicData uri="http://schemas.openxmlformats.org/drawingml/2006/table">
            <a:tbl>
              <a:tblPr/>
              <a:tblGrid>
                <a:gridCol w="11624733"/>
              </a:tblGrid>
              <a:tr h="184668"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  <a:latin typeface="Bahnschrift Light SemiCondensed" pitchFamily="34" charset="0"/>
                        </a:rPr>
                        <a:t>Defect </a:t>
                      </a:r>
                      <a:r>
                        <a:rPr lang="en-US" sz="1100" dirty="0" smtClean="0">
                          <a:solidFill>
                            <a:srgbClr val="FF0000"/>
                          </a:solidFill>
                          <a:effectLst/>
                          <a:latin typeface="Bahnschrift Light SemiCondensed" pitchFamily="34" charset="0"/>
                        </a:rPr>
                        <a:t>Identifier                           </a:t>
                      </a:r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</a:rPr>
                        <a:t>:</a:t>
                      </a: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  <a:effectLst/>
                        </a:rPr>
                        <a:t>                </a:t>
                      </a: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  <a:effectLst/>
                        </a:rPr>
                        <a:t>    </a:t>
                      </a:r>
                      <a:r>
                        <a:rPr lang="en-US" sz="1100" i="0" kern="1200" dirty="0" smtClean="0">
                          <a:solidFill>
                            <a:schemeClr val="tx1"/>
                          </a:solidFill>
                          <a:effectLst/>
                          <a:latin typeface="Bahnschrift Light SemiCondensed" pitchFamily="34" charset="0"/>
                          <a:ea typeface="+mn-ea"/>
                          <a:cs typeface="+mn-cs"/>
                        </a:rPr>
                        <a:t>def_about_us_002</a:t>
                      </a:r>
                      <a:endParaRPr lang="en-US" sz="1100" dirty="0">
                        <a:solidFill>
                          <a:srgbClr val="FF0000"/>
                        </a:solidFill>
                        <a:effectLst/>
                        <a:latin typeface="Bahnschrift Light SemiCondensed" pitchFamily="34" charset="0"/>
                      </a:endParaRPr>
                    </a:p>
                  </a:txBody>
                  <a:tcPr marL="13855" marR="13855" marT="9237" marB="923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668">
                <a:tc>
                  <a:txBody>
                    <a:bodyPr/>
                    <a:lstStyle/>
                    <a:p>
                      <a:pPr rtl="0" fontAlgn="b"/>
                      <a:endParaRPr lang="en-US" sz="1100" dirty="0">
                        <a:effectLst/>
                      </a:endParaRPr>
                    </a:p>
                  </a:txBody>
                  <a:tcPr marL="13855" marR="13855" marT="9237" marB="923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7343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dirty="0" smtClean="0">
                          <a:solidFill>
                            <a:srgbClr val="FF0000"/>
                          </a:solidFill>
                          <a:effectLst/>
                          <a:latin typeface="Bahnschrift Light SemiCondensed" pitchFamily="34" charset="0"/>
                        </a:rPr>
                        <a:t>Defect summary                                </a:t>
                      </a:r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  <a:latin typeface="Bahnschrift Light SemiCondensed" pitchFamily="34" charset="0"/>
                        </a:rPr>
                        <a:t>:</a:t>
                      </a: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  <a:effectLst/>
                          <a:latin typeface="Bahnschrift Light SemiCondensed" pitchFamily="34" charset="0"/>
                        </a:rPr>
                        <a:t>                 </a:t>
                      </a: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  <a:effectLst/>
                          <a:latin typeface="Bahnschrift Light SemiCondensed" pitchFamily="34" charset="0"/>
                        </a:rPr>
                        <a:t>                 Expected result= After clicking on 'About Us' hyperlink in the footer section, it should display the information about nopCommerce website .    Actual result= After clicking on 'About Us' hyperlink in the footer section,"</a:t>
                      </a:r>
                      <a:r>
                        <a:rPr lang="en-US" sz="1100" baseline="0" dirty="0" smtClean="0">
                          <a:solidFill>
                            <a:schemeClr val="accent2"/>
                          </a:solidFill>
                          <a:effectLst/>
                          <a:latin typeface="Bahnschrift Light SemiCondensed" pitchFamily="34" charset="0"/>
                        </a:rPr>
                        <a:t>Put your "About Us" information here. You can edit this in the admin site</a:t>
                      </a: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  <a:effectLst/>
                          <a:latin typeface="Bahnschrift Light SemiCondensed" pitchFamily="34" charset="0"/>
                        </a:rPr>
                        <a:t>." message is displayed</a:t>
                      </a:r>
                      <a:endParaRPr lang="en-US" sz="1100" dirty="0">
                        <a:solidFill>
                          <a:srgbClr val="FF0000"/>
                        </a:solidFill>
                        <a:effectLst/>
                        <a:latin typeface="Bahnschrift Light SemiCondensed" pitchFamily="34" charset="0"/>
                      </a:endParaRPr>
                    </a:p>
                  </a:txBody>
                  <a:tcPr marL="13855" marR="13855" marT="9237" marB="923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668">
                <a:tc>
                  <a:txBody>
                    <a:bodyPr/>
                    <a:lstStyle/>
                    <a:p>
                      <a:pPr rtl="0" fontAlgn="b"/>
                      <a:endParaRPr lang="en-US" sz="1100" dirty="0">
                        <a:effectLst/>
                        <a:latin typeface="Bahnschrift Light SemiCondensed" pitchFamily="34" charset="0"/>
                      </a:endParaRPr>
                    </a:p>
                  </a:txBody>
                  <a:tcPr marL="13855" marR="13855" marT="9237" marB="923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668"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 smtClean="0">
                          <a:solidFill>
                            <a:srgbClr val="FF0000"/>
                          </a:solidFill>
                          <a:effectLst/>
                          <a:latin typeface="Bahnschrift Light SemiCondensed" pitchFamily="34" charset="0"/>
                        </a:rPr>
                        <a:t>Test</a:t>
                      </a:r>
                      <a:r>
                        <a:rPr lang="en-US" sz="1100" baseline="0" dirty="0" smtClean="0">
                          <a:solidFill>
                            <a:srgbClr val="FF0000"/>
                          </a:solidFill>
                          <a:effectLst/>
                          <a:latin typeface="Bahnschrift Light SemiCondensed" pitchFamily="34" charset="0"/>
                        </a:rPr>
                        <a:t> id                                                </a:t>
                      </a: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  <a:effectLst/>
                          <a:latin typeface="Bahnschrift Light SemiCondensed" pitchFamily="34" charset="0"/>
                        </a:rPr>
                        <a:t>:                   </a:t>
                      </a: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  <a:effectLst/>
                          <a:latin typeface="Bahnschrift Light SemiCondensed" pitchFamily="34" charset="0"/>
                        </a:rPr>
                        <a:t>tc_011</a:t>
                      </a:r>
                      <a:endParaRPr lang="en-US" sz="1100" dirty="0">
                        <a:solidFill>
                          <a:srgbClr val="FF0000"/>
                        </a:solidFill>
                        <a:effectLst/>
                        <a:latin typeface="Bahnschrift Light SemiCondensed" pitchFamily="34" charset="0"/>
                      </a:endParaRPr>
                    </a:p>
                  </a:txBody>
                  <a:tcPr marL="13855" marR="13855" marT="9237" marB="923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668">
                <a:tc>
                  <a:txBody>
                    <a:bodyPr/>
                    <a:lstStyle/>
                    <a:p>
                      <a:pPr rtl="0" fontAlgn="b"/>
                      <a:endParaRPr lang="en-US" sz="1100" dirty="0">
                        <a:effectLst/>
                        <a:latin typeface="Bahnschrift Light SemiCondensed" pitchFamily="34" charset="0"/>
                      </a:endParaRPr>
                    </a:p>
                  </a:txBody>
                  <a:tcPr marL="13855" marR="13855" marT="9237" marB="923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668"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  <a:latin typeface="Bahnschrift Light SemiCondensed" pitchFamily="34" charset="0"/>
                        </a:rPr>
                        <a:t>Test case </a:t>
                      </a:r>
                      <a:r>
                        <a:rPr lang="en-US" sz="1100" dirty="0" smtClean="0">
                          <a:solidFill>
                            <a:srgbClr val="FF0000"/>
                          </a:solidFill>
                          <a:effectLst/>
                          <a:latin typeface="Bahnschrift Light SemiCondensed" pitchFamily="34" charset="0"/>
                        </a:rPr>
                        <a:t>name                                 </a:t>
                      </a:r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  <a:latin typeface="Bahnschrift Light SemiCondensed" pitchFamily="34" charset="0"/>
                        </a:rPr>
                        <a:t>:                   </a:t>
                      </a:r>
                      <a:r>
                        <a:rPr lang="en-US" sz="1100" i="0" kern="1200" dirty="0" smtClean="0">
                          <a:solidFill>
                            <a:schemeClr val="tx1"/>
                          </a:solidFill>
                          <a:effectLst/>
                          <a:latin typeface="Bahnschrift Light SemiCondensed" pitchFamily="34" charset="0"/>
                          <a:ea typeface="+mn-ea"/>
                          <a:cs typeface="+mn-cs"/>
                        </a:rPr>
                        <a:t>about_Us_clickable</a:t>
                      </a:r>
                      <a:endParaRPr lang="en-US" sz="1100" dirty="0">
                        <a:solidFill>
                          <a:srgbClr val="FF0000"/>
                        </a:solidFill>
                        <a:effectLst/>
                        <a:latin typeface="Bahnschrift Light SemiCondensed" pitchFamily="34" charset="0"/>
                      </a:endParaRPr>
                    </a:p>
                  </a:txBody>
                  <a:tcPr marL="13855" marR="13855" marT="9237" marB="923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668">
                <a:tc>
                  <a:txBody>
                    <a:bodyPr/>
                    <a:lstStyle/>
                    <a:p>
                      <a:pPr rtl="0" fontAlgn="b"/>
                      <a:endParaRPr lang="en-US" sz="1100" dirty="0">
                        <a:effectLst/>
                        <a:latin typeface="Bahnschrift Light SemiCondensed" pitchFamily="34" charset="0"/>
                      </a:endParaRPr>
                    </a:p>
                  </a:txBody>
                  <a:tcPr marL="13855" marR="13855" marT="9237" marB="923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668"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  <a:latin typeface="Bahnschrift Light SemiCondensed" pitchFamily="34" charset="0"/>
                        </a:rPr>
                        <a:t>Module </a:t>
                      </a:r>
                      <a:r>
                        <a:rPr lang="en-US" sz="1100" dirty="0" smtClean="0">
                          <a:solidFill>
                            <a:srgbClr val="FF0000"/>
                          </a:solidFill>
                          <a:effectLst/>
                          <a:latin typeface="Bahnschrift Light SemiCondensed" pitchFamily="34" charset="0"/>
                        </a:rPr>
                        <a:t>name                                    </a:t>
                      </a:r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  <a:latin typeface="Bahnschrift Light SemiCondensed" pitchFamily="34" charset="0"/>
                        </a:rPr>
                        <a:t>:</a:t>
                      </a: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  <a:effectLst/>
                          <a:latin typeface="Bahnschrift Light SemiCondensed" pitchFamily="34" charset="0"/>
                        </a:rPr>
                        <a:t>                    </a:t>
                      </a:r>
                      <a:r>
                        <a:rPr lang="en-US" sz="1100" i="0" kern="1200" dirty="0" smtClean="0">
                          <a:solidFill>
                            <a:schemeClr val="tx1"/>
                          </a:solidFill>
                          <a:effectLst/>
                          <a:latin typeface="Bahnschrift Light SemiCondensed" pitchFamily="34" charset="0"/>
                          <a:ea typeface="+mn-ea"/>
                          <a:cs typeface="+mn-cs"/>
                        </a:rPr>
                        <a:t>Social Media Module</a:t>
                      </a:r>
                      <a:endParaRPr lang="en-US" sz="1100" dirty="0">
                        <a:solidFill>
                          <a:srgbClr val="FF0000"/>
                        </a:solidFill>
                        <a:effectLst/>
                        <a:latin typeface="Bahnschrift Light SemiCondensed" pitchFamily="34" charset="0"/>
                      </a:endParaRPr>
                    </a:p>
                  </a:txBody>
                  <a:tcPr marL="13855" marR="13855" marT="9237" marB="923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668">
                <a:tc>
                  <a:txBody>
                    <a:bodyPr/>
                    <a:lstStyle/>
                    <a:p>
                      <a:pPr rtl="0" fontAlgn="b"/>
                      <a:endParaRPr lang="en-US" sz="1100" dirty="0">
                        <a:effectLst/>
                        <a:latin typeface="Bahnschrift Light SemiCondensed" pitchFamily="34" charset="0"/>
                      </a:endParaRPr>
                    </a:p>
                  </a:txBody>
                  <a:tcPr marL="13855" marR="13855" marT="9237" marB="923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668"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  <a:latin typeface="Bahnschrift Light SemiCondensed" pitchFamily="34" charset="0"/>
                        </a:rPr>
                        <a:t>reproducible(steps</a:t>
                      </a:r>
                      <a:r>
                        <a:rPr lang="en-US" sz="1100" dirty="0" smtClean="0">
                          <a:solidFill>
                            <a:srgbClr val="FF0000"/>
                          </a:solidFill>
                          <a:effectLst/>
                          <a:latin typeface="Bahnschrift Light SemiCondensed" pitchFamily="34" charset="0"/>
                        </a:rPr>
                        <a:t>)                           </a:t>
                      </a:r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  <a:latin typeface="Bahnschrift Light SemiCondensed" pitchFamily="34" charset="0"/>
                        </a:rPr>
                        <a:t>:</a:t>
                      </a: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  <a:effectLst/>
                          <a:latin typeface="Bahnschrift Light SemiCondensed" pitchFamily="34" charset="0"/>
                        </a:rPr>
                        <a:t>                   </a:t>
                      </a:r>
                      <a:r>
                        <a:rPr lang="en-US" sz="1100" i="0" kern="1200" dirty="0" smtClean="0">
                          <a:solidFill>
                            <a:schemeClr val="tx1"/>
                          </a:solidFill>
                          <a:effectLst/>
                          <a:latin typeface="Bahnschrift Light SemiCondensed" pitchFamily="34" charset="0"/>
                          <a:ea typeface="+mn-ea"/>
                          <a:cs typeface="+mn-cs"/>
                        </a:rPr>
                        <a:t>1. Open the website url.             2. Scroll down to the footer section.                3. Click on the 'About Us' hyperlink</a:t>
                      </a:r>
                      <a:endParaRPr lang="en-US" sz="1100" dirty="0">
                        <a:solidFill>
                          <a:srgbClr val="FF0000"/>
                        </a:solidFill>
                        <a:effectLst/>
                        <a:latin typeface="Bahnschrift Light SemiCondensed" pitchFamily="34" charset="0"/>
                      </a:endParaRPr>
                    </a:p>
                  </a:txBody>
                  <a:tcPr marL="13855" marR="13855" marT="9237" marB="923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668">
                <a:tc>
                  <a:txBody>
                    <a:bodyPr/>
                    <a:lstStyle/>
                    <a:p>
                      <a:pPr rtl="0" fontAlgn="b"/>
                      <a:endParaRPr lang="en-US" sz="1100" dirty="0">
                        <a:effectLst/>
                        <a:latin typeface="Bahnschrift Light SemiCondensed" pitchFamily="34" charset="0"/>
                      </a:endParaRPr>
                    </a:p>
                  </a:txBody>
                  <a:tcPr marL="13855" marR="13855" marT="9237" marB="923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668"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 smtClean="0">
                          <a:solidFill>
                            <a:srgbClr val="FF0000"/>
                          </a:solidFill>
                          <a:effectLst/>
                          <a:latin typeface="Bahnschrift Light SemiCondensed" pitchFamily="34" charset="0"/>
                        </a:rPr>
                        <a:t>Severity                                            </a:t>
                      </a:r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  <a:latin typeface="Bahnschrift Light SemiCondensed" pitchFamily="34" charset="0"/>
                        </a:rPr>
                        <a:t>:                    </a:t>
                      </a: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  <a:effectLst/>
                          <a:latin typeface="Bahnschrift Light SemiCondensed" pitchFamily="34" charset="0"/>
                        </a:rPr>
                        <a:t> </a:t>
                      </a: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  <a:effectLst/>
                          <a:latin typeface="Bahnschrift Light SemiCondensed" pitchFamily="34" charset="0"/>
                        </a:rPr>
                        <a:t>Low</a:t>
                      </a:r>
                      <a:endParaRPr lang="en-US" sz="1100" dirty="0">
                        <a:solidFill>
                          <a:srgbClr val="FF0000"/>
                        </a:solidFill>
                        <a:effectLst/>
                        <a:latin typeface="Bahnschrift Light SemiCondensed" pitchFamily="34" charset="0"/>
                      </a:endParaRPr>
                    </a:p>
                  </a:txBody>
                  <a:tcPr marL="13855" marR="13855" marT="9237" marB="923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668">
                <a:tc>
                  <a:txBody>
                    <a:bodyPr/>
                    <a:lstStyle/>
                    <a:p>
                      <a:pPr rtl="0" fontAlgn="b"/>
                      <a:endParaRPr lang="en-US" sz="1100" dirty="0">
                        <a:effectLst/>
                        <a:latin typeface="Bahnschrift Light SemiCondensed" pitchFamily="34" charset="0"/>
                      </a:endParaRPr>
                    </a:p>
                  </a:txBody>
                  <a:tcPr marL="13855" marR="13855" marT="9237" marB="923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668"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 smtClean="0">
                          <a:solidFill>
                            <a:srgbClr val="FF0000"/>
                          </a:solidFill>
                          <a:effectLst/>
                          <a:latin typeface="Bahnschrift Light SemiCondensed" pitchFamily="34" charset="0"/>
                        </a:rPr>
                        <a:t>Priority                                             </a:t>
                      </a:r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  <a:latin typeface="Bahnschrift Light SemiCondensed" pitchFamily="34" charset="0"/>
                        </a:rPr>
                        <a:t>:                     </a:t>
                      </a:r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  <a:latin typeface="Bahnschrift Light SemiCondensed" pitchFamily="34" charset="0"/>
                        </a:rPr>
                        <a:t>Low</a:t>
                      </a:r>
                      <a:endParaRPr lang="en-US" sz="1100" dirty="0">
                        <a:solidFill>
                          <a:srgbClr val="FF0000"/>
                        </a:solidFill>
                        <a:effectLst/>
                        <a:latin typeface="Bahnschrift Light SemiCondensed" pitchFamily="34" charset="0"/>
                      </a:endParaRPr>
                    </a:p>
                  </a:txBody>
                  <a:tcPr marL="13855" marR="13855" marT="9237" marB="923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668">
                <a:tc>
                  <a:txBody>
                    <a:bodyPr/>
                    <a:lstStyle/>
                    <a:p>
                      <a:pPr rtl="0" fontAlgn="b"/>
                      <a:endParaRPr lang="en-US" sz="1100" dirty="0">
                        <a:effectLst/>
                        <a:latin typeface="Bahnschrift Light SemiCondensed" pitchFamily="34" charset="0"/>
                      </a:endParaRPr>
                    </a:p>
                  </a:txBody>
                  <a:tcPr marL="13855" marR="13855" marT="9237" marB="923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668"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  <a:latin typeface="Bahnschrift Light SemiCondensed" pitchFamily="34" charset="0"/>
                        </a:rPr>
                        <a:t>raised </a:t>
                      </a:r>
                      <a:r>
                        <a:rPr lang="en-US" sz="1100" dirty="0" smtClean="0">
                          <a:solidFill>
                            <a:srgbClr val="FF0000"/>
                          </a:solidFill>
                          <a:effectLst/>
                          <a:latin typeface="Bahnschrift Light SemiCondensed" pitchFamily="34" charset="0"/>
                        </a:rPr>
                        <a:t>by                                           </a:t>
                      </a:r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  <a:latin typeface="Bahnschrift Light SemiCondensed" pitchFamily="34" charset="0"/>
                        </a:rPr>
                        <a:t>:                    </a:t>
                      </a:r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  <a:latin typeface="Bahnschrift Light SemiCondensed" pitchFamily="34" charset="0"/>
                        </a:rPr>
                        <a:t>Ninad</a:t>
                      </a: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  <a:effectLst/>
                          <a:latin typeface="Bahnschrift Light SemiCondensed" pitchFamily="34" charset="0"/>
                        </a:rPr>
                        <a:t> </a:t>
                      </a: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  <a:effectLst/>
                          <a:latin typeface="Bahnschrift Light SemiCondensed" pitchFamily="34" charset="0"/>
                        </a:rPr>
                        <a:t>(tester)</a:t>
                      </a:r>
                      <a:endParaRPr lang="en-US" sz="1100" dirty="0">
                        <a:solidFill>
                          <a:srgbClr val="FF0000"/>
                        </a:solidFill>
                        <a:effectLst/>
                        <a:latin typeface="Bahnschrift Light SemiCondensed" pitchFamily="34" charset="0"/>
                      </a:endParaRPr>
                    </a:p>
                  </a:txBody>
                  <a:tcPr marL="13855" marR="13855" marT="9237" marB="923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668">
                <a:tc>
                  <a:txBody>
                    <a:bodyPr/>
                    <a:lstStyle/>
                    <a:p>
                      <a:pPr rtl="0" fontAlgn="b"/>
                      <a:endParaRPr lang="en-US" sz="1100" dirty="0">
                        <a:effectLst/>
                        <a:latin typeface="Bahnschrift Light SemiCondensed" pitchFamily="34" charset="0"/>
                      </a:endParaRPr>
                    </a:p>
                  </a:txBody>
                  <a:tcPr marL="13855" marR="13855" marT="9237" marB="923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668"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  <a:latin typeface="Bahnschrift Light SemiCondensed" pitchFamily="34" charset="0"/>
                        </a:rPr>
                        <a:t>assigned </a:t>
                      </a:r>
                      <a:r>
                        <a:rPr lang="en-US" sz="1100" dirty="0" smtClean="0">
                          <a:solidFill>
                            <a:srgbClr val="FF0000"/>
                          </a:solidFill>
                          <a:effectLst/>
                          <a:latin typeface="Bahnschrift Light SemiCondensed" pitchFamily="34" charset="0"/>
                        </a:rPr>
                        <a:t>to                                        </a:t>
                      </a:r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  <a:latin typeface="Bahnschrift Light SemiCondensed" pitchFamily="34" charset="0"/>
                        </a:rPr>
                        <a:t>:</a:t>
                      </a: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  <a:effectLst/>
                          <a:latin typeface="Bahnschrift Light SemiCondensed" pitchFamily="34" charset="0"/>
                        </a:rPr>
                        <a:t>                    </a:t>
                      </a: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  <a:effectLst/>
                          <a:latin typeface="Bahnschrift Light SemiCondensed" pitchFamily="34" charset="0"/>
                        </a:rPr>
                        <a:t>Reeva </a:t>
                      </a: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  <a:effectLst/>
                          <a:latin typeface="Bahnschrift Light SemiCondensed" pitchFamily="34" charset="0"/>
                        </a:rPr>
                        <a:t>shah(Test lead name)</a:t>
                      </a:r>
                      <a:endParaRPr lang="en-US" sz="1100" dirty="0">
                        <a:solidFill>
                          <a:srgbClr val="FF0000"/>
                        </a:solidFill>
                        <a:effectLst/>
                        <a:latin typeface="Bahnschrift Light SemiCondensed" pitchFamily="34" charset="0"/>
                      </a:endParaRPr>
                    </a:p>
                  </a:txBody>
                  <a:tcPr marL="13855" marR="13855" marT="9237" marB="923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668">
                <a:tc>
                  <a:txBody>
                    <a:bodyPr/>
                    <a:lstStyle/>
                    <a:p>
                      <a:pPr rtl="0" fontAlgn="b"/>
                      <a:endParaRPr lang="en-US" sz="1100" dirty="0">
                        <a:effectLst/>
                        <a:latin typeface="Bahnschrift Light SemiCondensed" pitchFamily="34" charset="0"/>
                      </a:endParaRPr>
                    </a:p>
                  </a:txBody>
                  <a:tcPr marL="13855" marR="13855" marT="9237" marB="923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668"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  <a:latin typeface="Bahnschrift Light SemiCondensed" pitchFamily="34" charset="0"/>
                        </a:rPr>
                        <a:t>Date of </a:t>
                      </a:r>
                      <a:r>
                        <a:rPr lang="en-US" sz="1100" dirty="0" smtClean="0">
                          <a:solidFill>
                            <a:srgbClr val="FF0000"/>
                          </a:solidFill>
                          <a:effectLst/>
                          <a:latin typeface="Bahnschrift Light SemiCondensed" pitchFamily="34" charset="0"/>
                        </a:rPr>
                        <a:t>assignment                            </a:t>
                      </a:r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  <a:latin typeface="Bahnschrift Light SemiCondensed" pitchFamily="34" charset="0"/>
                        </a:rPr>
                        <a:t>:</a:t>
                      </a: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  <a:effectLst/>
                          <a:latin typeface="Bahnschrift Light SemiCondensed" pitchFamily="34" charset="0"/>
                        </a:rPr>
                        <a:t>                   </a:t>
                      </a: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  <a:effectLst/>
                          <a:latin typeface="Bahnschrift Light SemiCondensed" pitchFamily="34" charset="0"/>
                        </a:rPr>
                        <a:t>04/09/2025</a:t>
                      </a:r>
                      <a:endParaRPr lang="en-US" sz="1100" dirty="0">
                        <a:solidFill>
                          <a:srgbClr val="FF0000"/>
                        </a:solidFill>
                        <a:effectLst/>
                        <a:latin typeface="Bahnschrift Light SemiCondensed" pitchFamily="34" charset="0"/>
                      </a:endParaRPr>
                    </a:p>
                  </a:txBody>
                  <a:tcPr marL="13855" marR="13855" marT="9237" marB="923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668">
                <a:tc>
                  <a:txBody>
                    <a:bodyPr/>
                    <a:lstStyle/>
                    <a:p>
                      <a:pPr rtl="0" fontAlgn="b"/>
                      <a:endParaRPr lang="en-US" sz="1100" dirty="0">
                        <a:effectLst/>
                        <a:latin typeface="Bahnschrift Light SemiCondensed" pitchFamily="34" charset="0"/>
                      </a:endParaRPr>
                    </a:p>
                  </a:txBody>
                  <a:tcPr marL="13855" marR="13855" marT="9237" marB="923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668"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 smtClean="0">
                          <a:solidFill>
                            <a:srgbClr val="FF0000"/>
                          </a:solidFill>
                          <a:effectLst/>
                          <a:latin typeface="Bahnschrift Light SemiCondensed" pitchFamily="34" charset="0"/>
                        </a:rPr>
                        <a:t>Status                                               </a:t>
                      </a:r>
                      <a:r>
                        <a:rPr lang="en-US" sz="1100" baseline="0" dirty="0" smtClean="0">
                          <a:solidFill>
                            <a:srgbClr val="FF0000"/>
                          </a:solidFill>
                          <a:effectLst/>
                          <a:latin typeface="Bahnschrift Light SemiCondensed" pitchFamily="34" charset="0"/>
                        </a:rPr>
                        <a:t> </a:t>
                      </a: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  <a:effectLst/>
                          <a:latin typeface="Bahnschrift Light SemiCondensed" pitchFamily="34" charset="0"/>
                        </a:rPr>
                        <a:t>:                    </a:t>
                      </a: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  <a:effectLst/>
                          <a:latin typeface="Bahnschrift Light SemiCondensed" pitchFamily="34" charset="0"/>
                        </a:rPr>
                        <a:t>open</a:t>
                      </a:r>
                      <a:endParaRPr lang="en-US" sz="1100" dirty="0">
                        <a:solidFill>
                          <a:srgbClr val="FF0000"/>
                        </a:solidFill>
                        <a:effectLst/>
                        <a:latin typeface="Bahnschrift Light SemiCondensed" pitchFamily="34" charset="0"/>
                      </a:endParaRPr>
                    </a:p>
                  </a:txBody>
                  <a:tcPr marL="13855" marR="13855" marT="9237" marB="923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668">
                <a:tc>
                  <a:txBody>
                    <a:bodyPr/>
                    <a:lstStyle/>
                    <a:p>
                      <a:pPr rtl="0" fontAlgn="b"/>
                      <a:endParaRPr lang="en-US" sz="1100" dirty="0">
                        <a:effectLst/>
                        <a:latin typeface="Bahnschrift Light SemiCondensed" pitchFamily="34" charset="0"/>
                      </a:endParaRPr>
                    </a:p>
                  </a:txBody>
                  <a:tcPr marL="13855" marR="13855" marT="9237" marB="923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668"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  <a:latin typeface="Bahnschrift Light SemiCondensed" pitchFamily="34" charset="0"/>
                        </a:rPr>
                        <a:t>fixed </a:t>
                      </a:r>
                      <a:r>
                        <a:rPr lang="en-US" sz="1100" dirty="0" smtClean="0">
                          <a:solidFill>
                            <a:srgbClr val="FF0000"/>
                          </a:solidFill>
                          <a:effectLst/>
                          <a:latin typeface="Bahnschrift Light SemiCondensed" pitchFamily="34" charset="0"/>
                        </a:rPr>
                        <a:t>by                                             </a:t>
                      </a: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  <a:effectLst/>
                          <a:latin typeface="Bahnschrift Light SemiCondensed" pitchFamily="34" charset="0"/>
                        </a:rPr>
                        <a:t>:                     </a:t>
                      </a:r>
                      <a:r>
                        <a:rPr lang="en-US" sz="1100" i="0" kern="1200" dirty="0" smtClean="0">
                          <a:solidFill>
                            <a:schemeClr val="tx1"/>
                          </a:solidFill>
                          <a:effectLst/>
                          <a:latin typeface="Bahnschrift Light SemiCondensed" pitchFamily="34" charset="0"/>
                          <a:ea typeface="+mn-ea"/>
                          <a:cs typeface="+mn-cs"/>
                        </a:rPr>
                        <a:t>Shiva </a:t>
                      </a:r>
                      <a:r>
                        <a:rPr lang="en-US" sz="1100" i="0" kern="1200" dirty="0" smtClean="0">
                          <a:solidFill>
                            <a:schemeClr val="tx1"/>
                          </a:solidFill>
                          <a:effectLst/>
                          <a:latin typeface="Bahnschrift Light SemiCondensed" pitchFamily="34" charset="0"/>
                          <a:ea typeface="+mn-ea"/>
                          <a:cs typeface="+mn-cs"/>
                        </a:rPr>
                        <a:t>Upadhyay(developer name)</a:t>
                      </a:r>
                      <a:endParaRPr lang="en-US" sz="1100" dirty="0">
                        <a:solidFill>
                          <a:srgbClr val="FF0000"/>
                        </a:solidFill>
                        <a:effectLst/>
                        <a:latin typeface="Bahnschrift Light SemiCondensed" pitchFamily="34" charset="0"/>
                      </a:endParaRPr>
                    </a:p>
                  </a:txBody>
                  <a:tcPr marL="13855" marR="13855" marT="9237" marB="923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668">
                <a:tc>
                  <a:txBody>
                    <a:bodyPr/>
                    <a:lstStyle/>
                    <a:p>
                      <a:pPr rtl="0" fontAlgn="b"/>
                      <a:endParaRPr lang="en-US" sz="1100" dirty="0">
                        <a:effectLst/>
                        <a:latin typeface="Bahnschrift Light SemiCondensed" pitchFamily="34" charset="0"/>
                      </a:endParaRPr>
                    </a:p>
                  </a:txBody>
                  <a:tcPr marL="13855" marR="13855" marT="9237" marB="923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2822"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 smtClean="0">
                          <a:solidFill>
                            <a:srgbClr val="FF0000"/>
                          </a:solidFill>
                          <a:effectLst/>
                          <a:latin typeface="Bahnschrift Light SemiCondensed" pitchFamily="34" charset="0"/>
                        </a:rPr>
                        <a:t>Approvals                                          </a:t>
                      </a:r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  <a:latin typeface="Bahnschrift Light SemiCondensed" pitchFamily="34" charset="0"/>
                        </a:rPr>
                        <a:t>:</a:t>
                      </a: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  <a:effectLst/>
                          <a:latin typeface="Bahnschrift Light SemiCondensed" pitchFamily="34" charset="0"/>
                        </a:rPr>
                        <a:t>                    </a:t>
                      </a:r>
                      <a:r>
                        <a:rPr lang="en-US" sz="1100" i="0" kern="1200" dirty="0" smtClean="0">
                          <a:solidFill>
                            <a:schemeClr val="tx1"/>
                          </a:solidFill>
                          <a:effectLst/>
                          <a:latin typeface="Bahnschrift Light SemiCondensed" pitchFamily="34" charset="0"/>
                          <a:ea typeface="+mn-ea"/>
                          <a:cs typeface="+mn-cs"/>
                        </a:rPr>
                        <a:t>Murali </a:t>
                      </a:r>
                      <a:r>
                        <a:rPr lang="en-US" sz="1100" i="0" kern="1200" dirty="0" smtClean="0">
                          <a:solidFill>
                            <a:schemeClr val="tx1"/>
                          </a:solidFill>
                          <a:effectLst/>
                          <a:latin typeface="Bahnschrift Light SemiCondensed" pitchFamily="34" charset="0"/>
                          <a:ea typeface="+mn-ea"/>
                          <a:cs typeface="+mn-cs"/>
                        </a:rPr>
                        <a:t>Pradhan(manager)</a:t>
                      </a:r>
                      <a:endParaRPr lang="en-US" sz="1100" dirty="0">
                        <a:solidFill>
                          <a:srgbClr val="FF0000"/>
                        </a:solidFill>
                        <a:effectLst/>
                        <a:latin typeface="Bahnschrift Light SemiCondensed" pitchFamily="34" charset="0"/>
                      </a:endParaRPr>
                    </a:p>
                  </a:txBody>
                  <a:tcPr marL="13855" marR="13855" marT="9237" marB="923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478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1" y="601133"/>
            <a:ext cx="10955866" cy="4784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005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04DF2B-129B-CA0A-F03D-9D0346AF8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577" y="556110"/>
            <a:ext cx="10364451" cy="1596177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>
                <a:effectLst/>
                <a:latin typeface="Cambria Math" pitchFamily="18" charset="0"/>
                <a:ea typeface="Cambria Math" pitchFamily="18" charset="0"/>
                <a:cs typeface="Tahoma" panose="020B0604030504040204" pitchFamily="34" charset="0"/>
              </a:rPr>
              <a:t>Challenges</a:t>
            </a:r>
            <a:r>
              <a:rPr lang="en-IN" sz="4000" dirty="0">
                <a:effectLst/>
                <a:latin typeface="Cambria Math" pitchFamily="18" charset="0"/>
                <a:ea typeface="Cambria Math" pitchFamily="18" charset="0"/>
                <a:cs typeface="Tahoma" panose="020B0604030504040204" pitchFamily="34" charset="0"/>
              </a:rPr>
              <a:t/>
            </a:r>
            <a:br>
              <a:rPr lang="en-IN" sz="4000" dirty="0">
                <a:effectLst/>
                <a:latin typeface="Cambria Math" pitchFamily="18" charset="0"/>
                <a:ea typeface="Cambria Math" pitchFamily="18" charset="0"/>
                <a:cs typeface="Tahoma" panose="020B0604030504040204" pitchFamily="34" charset="0"/>
              </a:rPr>
            </a:br>
            <a:endParaRPr lang="en-IN" sz="40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EFCAB90-50F7-DEBA-288E-F4E06EBD91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866" y="1693334"/>
            <a:ext cx="10718800" cy="37338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>
                <a:effectLst/>
                <a:latin typeface="Bahnschrift Light SemiCondensed" pitchFamily="34" charset="0"/>
                <a:ea typeface="Corbel" panose="020B0503020204020204" pitchFamily="34" charset="0"/>
                <a:cs typeface="Tahoma" panose="020B0604030504040204" pitchFamily="34" charset="0"/>
              </a:rPr>
              <a:t>While testing big website </a:t>
            </a:r>
            <a:r>
              <a:rPr lang="en-US" dirty="0" smtClean="0">
                <a:effectLst/>
                <a:latin typeface="Bahnschrift Light SemiCondensed" pitchFamily="34" charset="0"/>
                <a:ea typeface="Corbel" panose="020B0503020204020204" pitchFamily="34" charset="0"/>
                <a:cs typeface="Tahoma" panose="020B0604030504040204" pitchFamily="34" charset="0"/>
              </a:rPr>
              <a:t>like </a:t>
            </a:r>
            <a:r>
              <a:rPr lang="en-US" dirty="0" smtClean="0">
                <a:solidFill>
                  <a:schemeClr val="accent2"/>
                </a:solidFill>
                <a:effectLst/>
                <a:latin typeface="Bahnschrift Light SemiCondensed" pitchFamily="34" charset="0"/>
                <a:ea typeface="Corbel" panose="020B0503020204020204" pitchFamily="34" charset="0"/>
                <a:cs typeface="Tahoma" panose="020B0604030504040204" pitchFamily="34" charset="0"/>
              </a:rPr>
              <a:t>nopCommerce</a:t>
            </a:r>
            <a:r>
              <a:rPr lang="en-US" dirty="0" smtClean="0">
                <a:effectLst/>
                <a:latin typeface="Bahnschrift Light SemiCondensed" pitchFamily="34" charset="0"/>
                <a:ea typeface="Corbel" panose="020B0503020204020204" pitchFamily="34" charset="0"/>
                <a:cs typeface="Tahoma" panose="020B0604030504040204" pitchFamily="34" charset="0"/>
              </a:rPr>
              <a:t> which </a:t>
            </a:r>
            <a:r>
              <a:rPr lang="en-US" dirty="0">
                <a:effectLst/>
                <a:latin typeface="Bahnschrift Light SemiCondensed" pitchFamily="34" charset="0"/>
                <a:ea typeface="Corbel" panose="020B0503020204020204" pitchFamily="34" charset="0"/>
                <a:cs typeface="Tahoma" panose="020B0604030504040204" pitchFamily="34" charset="0"/>
              </a:rPr>
              <a:t>contains huge data </a:t>
            </a:r>
            <a:r>
              <a:rPr lang="en-US" dirty="0">
                <a:latin typeface="Bahnschrift Light SemiCondensed" pitchFamily="34" charset="0"/>
                <a:ea typeface="Corbel" panose="020B0503020204020204" pitchFamily="34" charset="0"/>
                <a:cs typeface="Tahoma" panose="020B0604030504040204" pitchFamily="34" charset="0"/>
              </a:rPr>
              <a:t>I</a:t>
            </a:r>
            <a:r>
              <a:rPr lang="en-US" dirty="0" smtClean="0">
                <a:effectLst/>
                <a:latin typeface="Bahnschrift Light SemiCondensed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effectLst/>
                <a:latin typeface="Bahnschrift Light SemiCondensed" pitchFamily="34" charset="0"/>
                <a:ea typeface="Corbel" panose="020B0503020204020204" pitchFamily="34" charset="0"/>
                <a:cs typeface="Tahoma" panose="020B0604030504040204" pitchFamily="34" charset="0"/>
              </a:rPr>
              <a:t>faced some challenges about</a:t>
            </a:r>
            <a:r>
              <a:rPr lang="en-US" dirty="0" smtClean="0">
                <a:effectLst/>
                <a:latin typeface="Bahnschrift Light SemiCondensed" pitchFamily="34" charset="0"/>
                <a:ea typeface="Corbel" panose="020B0503020204020204" pitchFamily="34" charset="0"/>
                <a:cs typeface="Tahoma" panose="020B0604030504040204" pitchFamily="34" charset="0"/>
              </a:rPr>
              <a:t>: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>
                <a:latin typeface="Bahnschrift Light SemiCondensed" pitchFamily="34" charset="0"/>
              </a:rPr>
              <a:t>Registration details not retained, causing repeated </a:t>
            </a:r>
            <a:r>
              <a:rPr lang="en-US" dirty="0" smtClean="0">
                <a:latin typeface="Bahnschrift Light SemiCondensed" pitchFamily="34" charset="0"/>
              </a:rPr>
              <a:t>re-registration.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>
                <a:latin typeface="Bahnschrift Light SemiCondensed" pitchFamily="34" charset="0"/>
              </a:rPr>
              <a:t>Test cases passed in unit testing but failed during integration </a:t>
            </a:r>
            <a:r>
              <a:rPr lang="en-US" dirty="0" smtClean="0">
                <a:latin typeface="Bahnschrift Light SemiCondensed" pitchFamily="34" charset="0"/>
              </a:rPr>
              <a:t>testing.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 smtClean="0">
                <a:latin typeface="Bahnschrift Light SemiCondensed" pitchFamily="34" charset="0"/>
              </a:rPr>
              <a:t>Difference </a:t>
            </a:r>
            <a:r>
              <a:rPr lang="en-US" dirty="0">
                <a:latin typeface="Bahnschrift Light SemiCondensed" pitchFamily="34" charset="0"/>
              </a:rPr>
              <a:t>arises between expected results in written test cases and actual outcomes during </a:t>
            </a:r>
            <a:r>
              <a:rPr lang="en-US" dirty="0" smtClean="0">
                <a:latin typeface="Bahnschrift Light SemiCondensed" pitchFamily="34" charset="0"/>
              </a:rPr>
              <a:t>execution.</a:t>
            </a:r>
          </a:p>
          <a:p>
            <a:pPr>
              <a:buFont typeface="Wingdings" pitchFamily="2" charset="2"/>
              <a:buChar char="§"/>
            </a:pP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621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D990A28-9511-8B57-705F-F338D81DC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6897" y="454511"/>
            <a:ext cx="10364451" cy="1596177"/>
          </a:xfrm>
        </p:spPr>
        <p:txBody>
          <a:bodyPr/>
          <a:lstStyle/>
          <a:p>
            <a:pPr algn="l"/>
            <a:r>
              <a:rPr lang="en-IN" sz="4000" b="1" dirty="0">
                <a:effectLst/>
                <a:latin typeface="Cambria Math" pitchFamily="18" charset="0"/>
                <a:ea typeface="Cambria Math" pitchFamily="18" charset="0"/>
                <a:cs typeface="Tahoma" panose="020B0604030504040204" pitchFamily="34" charset="0"/>
              </a:rPr>
              <a:t>Experience</a:t>
            </a:r>
            <a:r>
              <a:rPr lang="en-IN" sz="1800" dirty="0">
                <a:effectLst/>
                <a:latin typeface="Corbel" panose="020B0503020204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/>
            </a:r>
            <a:br>
              <a:rPr lang="en-IN" sz="1800" dirty="0">
                <a:effectLst/>
                <a:latin typeface="Corbel" panose="020B0503020204020204" pitchFamily="34" charset="0"/>
                <a:ea typeface="Corbel" panose="020B0503020204020204" pitchFamily="34" charset="0"/>
                <a:cs typeface="Tahoma" panose="020B060403050404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47D8742-3DC2-2E37-52B3-6F9C77130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>
                <a:latin typeface="Bahnschrift Light SemiCondensed" pitchFamily="34" charset="0"/>
              </a:rPr>
              <a:t>Gained practical experience in identifying and reporting bugs through both manual and automation testing. 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>
                <a:latin typeface="Bahnschrift Light SemiCondensed" pitchFamily="34" charset="0"/>
              </a:rPr>
              <a:t>Learned the importance of strong observation skills while performing manual testing. 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>
                <a:latin typeface="Bahnschrift Light SemiCondensed" pitchFamily="34" charset="0"/>
              </a:rPr>
              <a:t>Experienced real-time challenges such as </a:t>
            </a:r>
            <a:r>
              <a:rPr lang="en-US" dirty="0" smtClean="0">
                <a:latin typeface="Bahnschrift Light SemiCondensed" pitchFamily="34" charset="0"/>
              </a:rPr>
              <a:t>integration failures.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 smtClean="0">
                <a:latin typeface="Bahnschrift Light SemiCondensed" pitchFamily="34" charset="0"/>
              </a:rPr>
              <a:t>Learned </a:t>
            </a:r>
            <a:r>
              <a:rPr lang="en-US" dirty="0">
                <a:latin typeface="Bahnschrift Light SemiCondensed" pitchFamily="34" charset="0"/>
              </a:rPr>
              <a:t>to validate key </a:t>
            </a:r>
            <a:r>
              <a:rPr lang="en-US" dirty="0" smtClean="0">
                <a:latin typeface="Bahnschrift Light SemiCondensed" pitchFamily="34" charset="0"/>
              </a:rPr>
              <a:t>ecommerce </a:t>
            </a:r>
            <a:r>
              <a:rPr lang="en-US" dirty="0">
                <a:latin typeface="Bahnschrift Light SemiCondensed" pitchFamily="34" charset="0"/>
              </a:rPr>
              <a:t>functionalities like add-to-cart, </a:t>
            </a:r>
            <a:r>
              <a:rPr lang="en-US" dirty="0" smtClean="0">
                <a:latin typeface="Bahnschrift Light SemiCondensed" pitchFamily="34" charset="0"/>
              </a:rPr>
              <a:t>change password, </a:t>
            </a:r>
            <a:r>
              <a:rPr lang="en-US" dirty="0">
                <a:latin typeface="Bahnschrift Light SemiCondensed" pitchFamily="34" charset="0"/>
              </a:rPr>
              <a:t>and currency </a:t>
            </a:r>
            <a:r>
              <a:rPr lang="en-US" dirty="0" smtClean="0">
                <a:latin typeface="Bahnschrift Light SemiCondensed" pitchFamily="34" charset="0"/>
              </a:rPr>
              <a:t>selection.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>
                <a:latin typeface="Bahnschrift Light SemiCondensed" pitchFamily="34" charset="0"/>
              </a:rPr>
              <a:t>Enhanced skills in using automation tools like Selenium and Cucumber for </a:t>
            </a:r>
            <a:r>
              <a:rPr lang="en-US" dirty="0" smtClean="0">
                <a:latin typeface="Bahnschrift Light SemiCondensed" pitchFamily="34" charset="0"/>
              </a:rPr>
              <a:t>testing.</a:t>
            </a:r>
            <a:endParaRPr lang="en-US" dirty="0">
              <a:latin typeface="Bahnschrift Light SemiCondensed" pitchFamily="34" charset="0"/>
            </a:endParaRPr>
          </a:p>
          <a:p>
            <a:pPr>
              <a:buFont typeface="Wingdings" pitchFamily="2" charset="2"/>
              <a:buChar char="§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4362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65B3687-5369-D57A-786F-0768454FB7F4}"/>
              </a:ext>
            </a:extLst>
          </p:cNvPr>
          <p:cNvSpPr txBox="1"/>
          <p:nvPr/>
        </p:nvSpPr>
        <p:spPr>
          <a:xfrm>
            <a:off x="3048787" y="2751871"/>
            <a:ext cx="6094428" cy="75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800"/>
              </a:spcBef>
            </a:pPr>
            <a:r>
              <a:rPr lang="en-US" sz="4000" dirty="0">
                <a:effectLst/>
                <a:latin typeface="Bahnschrift Light SemiCondensed" pitchFamily="34" charset="0"/>
                <a:ea typeface="Corbel" panose="020B0503020204020204" pitchFamily="34" charset="0"/>
                <a:cs typeface="Tahoma" panose="020B0604030504040204" pitchFamily="34" charset="0"/>
              </a:rPr>
              <a:t>Thank You</a:t>
            </a:r>
            <a:r>
              <a:rPr lang="en-IN" sz="4000" dirty="0">
                <a:effectLst/>
                <a:latin typeface="Bahnschrift Light SemiCondensed" pitchFamily="34" charset="0"/>
                <a:ea typeface="Corbel" panose="020B0503020204020204" pitchFamily="34" charset="0"/>
                <a:cs typeface="Tahoma" panose="020B0604030504040204" pitchFamily="34" charset="0"/>
              </a:rPr>
              <a:t>!!!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0F6B4B4-429F-DB3E-0543-B7142DA08C1D}"/>
              </a:ext>
            </a:extLst>
          </p:cNvPr>
          <p:cNvSpPr txBox="1"/>
          <p:nvPr/>
        </p:nvSpPr>
        <p:spPr>
          <a:xfrm>
            <a:off x="2375556" y="3863880"/>
            <a:ext cx="6675311" cy="392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algn="ctr">
              <a:lnSpc>
                <a:spcPct val="107000"/>
              </a:lnSpc>
              <a:spcBef>
                <a:spcPts val="800"/>
              </a:spcBef>
            </a:pPr>
            <a:r>
              <a:rPr lang="en-US" sz="2000" dirty="0">
                <a:effectLst/>
                <a:latin typeface="Bahnschrift Light SemiCondensed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Vaishali </a:t>
            </a:r>
            <a:r>
              <a:rPr lang="en-US" sz="2000" dirty="0">
                <a:latin typeface="Bahnschrift Light SemiCondensed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000" dirty="0" smtClean="0">
                <a:effectLst/>
                <a:latin typeface="Bahnschrift Light SemiCondensed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a’am for </a:t>
            </a:r>
            <a:r>
              <a:rPr lang="en-US" sz="2000" dirty="0">
                <a:latin typeface="Bahnschrift Light SemiCondensed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US" sz="2000" dirty="0" smtClean="0">
                <a:effectLst/>
                <a:latin typeface="Bahnschrift Light SemiCondensed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uiding us throughout </a:t>
            </a:r>
            <a:r>
              <a:rPr lang="en-US" sz="2000" dirty="0">
                <a:effectLst/>
                <a:latin typeface="Bahnschrift Light SemiCondensed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000" dirty="0">
                <a:latin typeface="Bahnschrift Light SemiCondensed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dirty="0" smtClean="0">
                <a:effectLst/>
                <a:latin typeface="Bahnschrift Light SemiCondensed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roject</a:t>
            </a:r>
            <a:r>
              <a:rPr lang="en-US" sz="2000" dirty="0">
                <a:effectLst/>
                <a:latin typeface="Bahnschrift Light SemiCondensed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IN" sz="2000" dirty="0">
              <a:effectLst/>
              <a:latin typeface="Bahnschrift Light SemiCondensed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04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78721B-307A-F198-2638-54B01F3E3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645" y="163765"/>
            <a:ext cx="10364451" cy="1596177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>
                <a:effectLst/>
                <a:latin typeface="Cambria Math" pitchFamily="18" charset="0"/>
                <a:ea typeface="Cambria Math" pitchFamily="18" charset="0"/>
                <a:cs typeface="Tahoma" panose="020B0604030504040204" pitchFamily="34" charset="0"/>
              </a:rPr>
              <a:t>Introduction </a:t>
            </a:r>
            <a:r>
              <a:rPr lang="en-IN" sz="4400" dirty="0">
                <a:effectLst/>
                <a:latin typeface="Cooper Black" panose="0208090404030B020404" pitchFamily="18" charset="0"/>
                <a:ea typeface="Corbel" panose="020B0503020204020204" pitchFamily="34" charset="0"/>
                <a:cs typeface="Tahoma" panose="020B0604030504040204" pitchFamily="34" charset="0"/>
              </a:rPr>
              <a:t/>
            </a:r>
            <a:br>
              <a:rPr lang="en-IN" sz="4400" dirty="0">
                <a:effectLst/>
                <a:latin typeface="Cooper Black" panose="0208090404030B020404" pitchFamily="18" charset="0"/>
                <a:ea typeface="Corbel" panose="020B0503020204020204" pitchFamily="34" charset="0"/>
                <a:cs typeface="Tahoma" panose="020B0604030504040204" pitchFamily="34" charset="0"/>
              </a:rPr>
            </a:br>
            <a:endParaRPr lang="en-IN" sz="4400" dirty="0">
              <a:latin typeface="Cooper Black" panose="0208090404030B0204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7DD3FC1-885F-20F1-D9FF-FE33D189C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467" y="1320801"/>
            <a:ext cx="10905065" cy="414019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>
                <a:solidFill>
                  <a:schemeClr val="accent2"/>
                </a:solidFill>
                <a:latin typeface="Bahnschrift Light SemiCondensed" pitchFamily="34" charset="0"/>
              </a:rPr>
              <a:t>nopCommerce</a:t>
            </a:r>
            <a:r>
              <a:rPr lang="en-US" dirty="0">
                <a:latin typeface="Bahnschrift Light SemiCondensed" pitchFamily="34" charset="0"/>
              </a:rPr>
              <a:t> is </a:t>
            </a:r>
            <a:r>
              <a:rPr lang="en-US" dirty="0" smtClean="0">
                <a:latin typeface="Bahnschrift Light SemiCondensed" pitchFamily="34" charset="0"/>
              </a:rPr>
              <a:t>an </a:t>
            </a:r>
            <a:r>
              <a:rPr lang="en-US" dirty="0">
                <a:latin typeface="Bahnschrift Light SemiCondensed" pitchFamily="34" charset="0"/>
              </a:rPr>
              <a:t>open-source </a:t>
            </a:r>
            <a:r>
              <a:rPr lang="en-US" dirty="0" smtClean="0">
                <a:latin typeface="Bahnschrift Light SemiCondensed" pitchFamily="34" charset="0"/>
              </a:rPr>
              <a:t>e-commerce </a:t>
            </a:r>
            <a:r>
              <a:rPr lang="en-US" dirty="0">
                <a:latin typeface="Bahnschrift Light SemiCondensed" pitchFamily="34" charset="0"/>
              </a:rPr>
              <a:t>platform </a:t>
            </a:r>
            <a:r>
              <a:rPr lang="en-US" dirty="0" smtClean="0">
                <a:latin typeface="Bahnschrift Light SemiCondensed" pitchFamily="34" charset="0"/>
              </a:rPr>
              <a:t>used </a:t>
            </a:r>
            <a:r>
              <a:rPr lang="en-US" dirty="0">
                <a:latin typeface="Bahnschrift Light SemiCondensed" pitchFamily="34" charset="0"/>
              </a:rPr>
              <a:t>by businesses </a:t>
            </a:r>
            <a:r>
              <a:rPr lang="en-US" dirty="0" smtClean="0">
                <a:latin typeface="Bahnschrift Light SemiCondensed" pitchFamily="34" charset="0"/>
              </a:rPr>
              <a:t>and individuals.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>
                <a:latin typeface="Bahnschrift Light SemiCondensed" pitchFamily="34" charset="0"/>
              </a:rPr>
              <a:t>It is a comprehensive solution offering powerful features such as product management, multi-store support, secure payments, and advanced marketing tools</a:t>
            </a:r>
            <a:r>
              <a:rPr lang="en-US" dirty="0" smtClean="0">
                <a:latin typeface="Bahnschrift Light SemiCondensed" pitchFamily="34" charset="0"/>
              </a:rPr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>
                <a:latin typeface="Bahnschrift Light SemiCondensed" pitchFamily="34" charset="0"/>
              </a:rPr>
              <a:t>It is highly customizable, scalable, and suitable for businesses of all sizes</a:t>
            </a:r>
            <a:r>
              <a:rPr lang="en-US" dirty="0" smtClean="0">
                <a:latin typeface="Bahnschrift Light SemiCondensed" pitchFamily="34" charset="0"/>
              </a:rPr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>
                <a:solidFill>
                  <a:schemeClr val="accent2"/>
                </a:solidFill>
                <a:latin typeface="Bahnschrift Light SemiCondensed" pitchFamily="34" charset="0"/>
              </a:rPr>
              <a:t>nopCommerce</a:t>
            </a:r>
            <a:r>
              <a:rPr lang="en-US" dirty="0">
                <a:latin typeface="Bahnschrift Light SemiCondensed" pitchFamily="34" charset="0"/>
              </a:rPr>
              <a:t> enables a seamless shopping experience with its responsive UI and support for multiple currencies</a:t>
            </a:r>
            <a:r>
              <a:rPr lang="en-US" dirty="0" smtClean="0">
                <a:latin typeface="Bahnschrift Light SemiCondensed" pitchFamily="34" charset="0"/>
              </a:rPr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pc="50" dirty="0" smtClean="0">
                <a:solidFill>
                  <a:schemeClr val="accent2"/>
                </a:solidFill>
                <a:effectLst>
                  <a:outerShdw blurRad="63500" dist="50800" dir="13500000" sx="0" sy="0">
                    <a:srgbClr val="000000">
                      <a:alpha val="50000"/>
                    </a:srgbClr>
                  </a:outerShdw>
                </a:effectLst>
                <a:latin typeface="Bahnschrift Light SemiCondensed" pitchFamily="34" charset="0"/>
                <a:ea typeface="Cambria Math" pitchFamily="18" charset="0"/>
                <a:cs typeface="Calibri" panose="020F0502020204030204" pitchFamily="34" charset="0"/>
              </a:rPr>
              <a:t>nopCommerce</a:t>
            </a:r>
            <a:r>
              <a:rPr lang="en-US" spc="50" dirty="0" smtClean="0">
                <a:effectLst>
                  <a:outerShdw blurRad="63500" dist="50800" dir="13500000" sx="0" sy="0">
                    <a:srgbClr val="000000">
                      <a:alpha val="50000"/>
                    </a:srgbClr>
                  </a:outerShdw>
                </a:effectLst>
                <a:latin typeface="Bahnschrift Light SemiCondensed" pitchFamily="34" charset="0"/>
                <a:ea typeface="Cambria Math" pitchFamily="18" charset="0"/>
                <a:cs typeface="Calibri" panose="020F0502020204030204" pitchFamily="34" charset="0"/>
              </a:rPr>
              <a:t> is </a:t>
            </a:r>
            <a:r>
              <a:rPr lang="en-US" dirty="0">
                <a:latin typeface="Bahnschrift Light SemiCondensed" pitchFamily="34" charset="0"/>
                <a:ea typeface="Cambria Math" pitchFamily="18" charset="0"/>
              </a:rPr>
              <a:t>a comprehensive platform offering a wide range of </a:t>
            </a:r>
            <a:r>
              <a:rPr lang="en-US" dirty="0" smtClean="0">
                <a:latin typeface="Bahnschrift Light SemiCondensed" pitchFamily="34" charset="0"/>
                <a:ea typeface="Cambria Math" pitchFamily="18" charset="0"/>
              </a:rPr>
              <a:t>products, </a:t>
            </a:r>
            <a:r>
              <a:rPr lang="en-US" dirty="0">
                <a:latin typeface="Bahnschrift Light SemiCondensed" pitchFamily="34" charset="0"/>
                <a:ea typeface="Cambria Math" pitchFamily="18" charset="0"/>
              </a:rPr>
              <a:t>including electronics, </a:t>
            </a:r>
            <a:r>
              <a:rPr lang="en-US" dirty="0" smtClean="0">
                <a:latin typeface="Bahnschrift Light SemiCondensed" pitchFamily="34" charset="0"/>
                <a:ea typeface="Cambria Math" pitchFamily="18" charset="0"/>
              </a:rPr>
              <a:t>apparel, books, jewellery and more.</a:t>
            </a:r>
            <a:endParaRPr lang="en-US" dirty="0">
              <a:latin typeface="Bahnschrift Light SemiCondensed" pitchFamily="34" charset="0"/>
              <a:ea typeface="Cambria Math" pitchFamily="18" charset="0"/>
            </a:endParaRPr>
          </a:p>
          <a:p>
            <a:pPr>
              <a:buFont typeface="Wingdings" pitchFamily="2" charset="2"/>
              <a:buChar char="v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69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089E918-9235-EEAA-9DB2-91C190034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172" y="204597"/>
            <a:ext cx="10364451" cy="1700403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>
                <a:effectLst/>
                <a:latin typeface="Cambria Math" pitchFamily="18" charset="0"/>
                <a:ea typeface="Cambria Math" pitchFamily="18" charset="0"/>
                <a:cs typeface="Tahoma" panose="020B0604030504040204" pitchFamily="34" charset="0"/>
              </a:rPr>
              <a:t>Overview</a:t>
            </a:r>
            <a:r>
              <a:rPr lang="en-IN" sz="4400" dirty="0">
                <a:effectLst/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/>
            </a:r>
            <a:br>
              <a:rPr lang="en-IN" sz="4400" dirty="0">
                <a:effectLst/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</a:br>
            <a:endParaRPr lang="en-IN" sz="6000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B485FA1-F241-14CE-C2EC-D611F9E19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133" y="1227666"/>
            <a:ext cx="10938933" cy="4544157"/>
          </a:xfrm>
        </p:spPr>
        <p:txBody>
          <a:bodyPr>
            <a:normAutofit/>
          </a:bodyPr>
          <a:lstStyle/>
          <a:p>
            <a:pPr marL="1028700" indent="-342900" algn="just">
              <a:lnSpc>
                <a:spcPct val="150000"/>
              </a:lnSpc>
              <a:spcBef>
                <a:spcPts val="800"/>
              </a:spcBef>
              <a:buFont typeface="Wingdings" pitchFamily="2" charset="2"/>
              <a:buChar char="Ø"/>
            </a:pPr>
            <a:r>
              <a:rPr lang="en-US" dirty="0" smtClean="0">
                <a:latin typeface="Bahnschrift Light SemiCondensed" pitchFamily="34" charset="0"/>
              </a:rPr>
              <a:t>The </a:t>
            </a:r>
            <a:r>
              <a:rPr lang="en-US" dirty="0">
                <a:latin typeface="Bahnschrift Light SemiCondensed" pitchFamily="34" charset="0"/>
              </a:rPr>
              <a:t>main objective </a:t>
            </a:r>
            <a:r>
              <a:rPr lang="en-US" dirty="0" smtClean="0">
                <a:latin typeface="Bahnschrift Light SemiCondensed" pitchFamily="34" charset="0"/>
              </a:rPr>
              <a:t>is:</a:t>
            </a:r>
          </a:p>
          <a:p>
            <a:pPr marL="1028700" indent="-342900" algn="just">
              <a:lnSpc>
                <a:spcPct val="150000"/>
              </a:lnSpc>
              <a:spcBef>
                <a:spcPts val="800"/>
              </a:spcBef>
              <a:buFont typeface="Wingdings" pitchFamily="2" charset="2"/>
              <a:buChar char="Ø"/>
            </a:pPr>
            <a:r>
              <a:rPr lang="en-US" dirty="0" smtClean="0">
                <a:latin typeface="Bahnschrift Light SemiCondensed" pitchFamily="34" charset="0"/>
              </a:rPr>
              <a:t> </a:t>
            </a:r>
            <a:r>
              <a:rPr lang="en-US" dirty="0">
                <a:latin typeface="Bahnschrift Light SemiCondensed" pitchFamily="34" charset="0"/>
              </a:rPr>
              <a:t>To test the functionalities of </a:t>
            </a:r>
            <a:r>
              <a:rPr lang="en-US" dirty="0" smtClean="0">
                <a:solidFill>
                  <a:schemeClr val="accent2"/>
                </a:solidFill>
                <a:latin typeface="Bahnschrift Light SemiCondensed" pitchFamily="34" charset="0"/>
              </a:rPr>
              <a:t>nopCommerce</a:t>
            </a:r>
            <a:r>
              <a:rPr lang="en-US" dirty="0" smtClean="0">
                <a:latin typeface="Bahnschrift Light SemiCondensed" pitchFamily="34" charset="0"/>
              </a:rPr>
              <a:t> </a:t>
            </a:r>
            <a:r>
              <a:rPr lang="en-US" dirty="0">
                <a:latin typeface="Bahnschrift Light SemiCondensed" pitchFamily="34" charset="0"/>
              </a:rPr>
              <a:t>website using manual and </a:t>
            </a:r>
            <a:r>
              <a:rPr lang="en-US" dirty="0" smtClean="0">
                <a:latin typeface="Bahnschrift Light SemiCondensed" pitchFamily="34" charset="0"/>
              </a:rPr>
              <a:t>automation </a:t>
            </a:r>
            <a:r>
              <a:rPr lang="en-US" dirty="0">
                <a:latin typeface="Bahnschrift Light SemiCondensed" pitchFamily="34" charset="0"/>
              </a:rPr>
              <a:t>testing.</a:t>
            </a:r>
          </a:p>
          <a:p>
            <a:pPr marL="1085850" indent="-400050" algn="just">
              <a:lnSpc>
                <a:spcPct val="150000"/>
              </a:lnSpc>
              <a:spcBef>
                <a:spcPts val="800"/>
              </a:spcBef>
              <a:buFont typeface="Wingdings" pitchFamily="2" charset="2"/>
              <a:buChar char="Ø"/>
            </a:pPr>
            <a:r>
              <a:rPr lang="en-US" dirty="0" smtClean="0">
                <a:latin typeface="Bahnschrift Light SemiCondensed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create project requirements.</a:t>
            </a:r>
          </a:p>
          <a:p>
            <a:pPr marL="1085850" indent="-400050" algn="just">
              <a:lnSpc>
                <a:spcPct val="150000"/>
              </a:lnSpc>
              <a:spcBef>
                <a:spcPts val="800"/>
              </a:spcBef>
              <a:buFont typeface="Wingdings" pitchFamily="2" charset="2"/>
              <a:buChar char="Ø"/>
            </a:pPr>
            <a:r>
              <a:rPr lang="en-US" dirty="0" smtClean="0">
                <a:latin typeface="Bahnschrift Light SemiCondensed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prepare module wise test plan. </a:t>
            </a:r>
            <a:endParaRPr lang="en-IN" dirty="0">
              <a:latin typeface="Bahnschrift Light SemiCondensed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085850" indent="-400050" algn="just">
              <a:lnSpc>
                <a:spcPct val="150000"/>
              </a:lnSpc>
              <a:spcBef>
                <a:spcPts val="800"/>
              </a:spcBef>
              <a:buFont typeface="Wingdings" pitchFamily="2" charset="2"/>
              <a:buChar char="Ø"/>
            </a:pPr>
            <a:r>
              <a:rPr lang="en-US" dirty="0" smtClean="0">
                <a:latin typeface="Bahnschrift Light SemiCondensed" pitchFamily="34" charset="0"/>
              </a:rPr>
              <a:t>To execute module wise test cases.</a:t>
            </a:r>
            <a:endParaRPr lang="en-US" dirty="0">
              <a:latin typeface="Bahnschrift Light SemiCondensed" pitchFamily="34" charset="0"/>
            </a:endParaRPr>
          </a:p>
          <a:p>
            <a:pPr marL="1085850" indent="-400050" algn="just">
              <a:lnSpc>
                <a:spcPct val="150000"/>
              </a:lnSpc>
              <a:spcBef>
                <a:spcPts val="800"/>
              </a:spcBef>
              <a:buFont typeface="Wingdings" pitchFamily="2" charset="2"/>
              <a:buChar char="Ø"/>
            </a:pPr>
            <a:r>
              <a:rPr lang="en-US" dirty="0" smtClean="0">
                <a:latin typeface="Bahnschrift Light SemiCondensed" pitchFamily="34" charset="0"/>
              </a:rPr>
              <a:t>To identify defects and prepare defect report.</a:t>
            </a:r>
          </a:p>
          <a:p>
            <a:pPr marL="1085850" indent="-400050" algn="just">
              <a:lnSpc>
                <a:spcPct val="150000"/>
              </a:lnSpc>
              <a:spcBef>
                <a:spcPts val="800"/>
              </a:spcBef>
              <a:buFont typeface="Wingdings" pitchFamily="2" charset="2"/>
              <a:buChar char="Ø"/>
            </a:pPr>
            <a:r>
              <a:rPr lang="en-US" dirty="0" smtClean="0">
                <a:latin typeface="Bahnschrift Light SemiCondensed" pitchFamily="34" charset="0"/>
              </a:rPr>
              <a:t>To </a:t>
            </a:r>
            <a:r>
              <a:rPr lang="en-US" dirty="0">
                <a:latin typeface="Bahnschrift Light SemiCondensed" pitchFamily="34" charset="0"/>
              </a:rPr>
              <a:t>use tools like Cucumber and </a:t>
            </a:r>
            <a:r>
              <a:rPr lang="en-US" dirty="0" smtClean="0">
                <a:latin typeface="Bahnschrift Light SemiCondensed" pitchFamily="34" charset="0"/>
              </a:rPr>
              <a:t>Selenium for automation testing.</a:t>
            </a:r>
            <a:endParaRPr lang="en-IN" dirty="0">
              <a:latin typeface="Bahnschrift Light SemiCondensed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30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942735D-0FAF-2004-A825-BB6804082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133" y="215371"/>
            <a:ext cx="103632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sz="4400" b="1" dirty="0">
                <a:effectLst/>
                <a:latin typeface="Cambria Math" pitchFamily="18" charset="0"/>
                <a:ea typeface="Cambria Math" pitchFamily="18" charset="0"/>
                <a:cs typeface="Tahoma" panose="020B0604030504040204" pitchFamily="34" charset="0"/>
              </a:rPr>
              <a:t>Modules</a:t>
            </a:r>
            <a:r>
              <a:rPr lang="en-IN" sz="1800" dirty="0">
                <a:effectLst/>
                <a:latin typeface="Corbel" panose="020B0503020204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/>
            </a:r>
            <a:br>
              <a:rPr lang="en-IN" sz="1800" dirty="0">
                <a:effectLst/>
                <a:latin typeface="Corbel" panose="020B0503020204020204" pitchFamily="34" charset="0"/>
                <a:ea typeface="Corbel" panose="020B0503020204020204" pitchFamily="34" charset="0"/>
                <a:cs typeface="Tahoma" panose="020B060403050404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D46F3B8-8CC3-6761-F2CA-8219807BF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36133"/>
            <a:ext cx="11379199" cy="5513112"/>
          </a:xfrm>
        </p:spPr>
        <p:txBody>
          <a:bodyPr>
            <a:normAutofit/>
          </a:bodyPr>
          <a:lstStyle/>
          <a:p>
            <a:pPr marL="1028700" indent="-342900" algn="just">
              <a:lnSpc>
                <a:spcPct val="150000"/>
              </a:lnSpc>
              <a:spcBef>
                <a:spcPts val="800"/>
              </a:spcBef>
              <a:buFont typeface="Wingdings" panose="05000000000000000000" pitchFamily="2" charset="2"/>
              <a:buChar char="ü"/>
            </a:pPr>
            <a:r>
              <a:rPr lang="en-US" b="1" dirty="0">
                <a:effectLst/>
                <a:latin typeface="Bahnschrift Light SemiCondensed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1 :  </a:t>
            </a:r>
            <a:r>
              <a:rPr lang="en-US" b="1" dirty="0" smtClean="0">
                <a:highlight>
                  <a:srgbClr val="FF00FF"/>
                </a:highlight>
                <a:latin typeface="Bahnschrift Light SemiCondensed" pitchFamily="34" charset="0"/>
                <a:ea typeface="Corbel" panose="020B0503020204020204" pitchFamily="34" charset="0"/>
                <a:cs typeface="Tahoma" panose="020B0604030504040204" pitchFamily="34" charset="0"/>
              </a:rPr>
              <a:t>Registration</a:t>
            </a:r>
            <a:endParaRPr lang="en-US" b="1" dirty="0">
              <a:effectLst/>
              <a:highlight>
                <a:srgbClr val="FF00FF"/>
              </a:highlight>
              <a:latin typeface="Bahnschrift Light SemiCondensed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685800" indent="0" algn="just">
              <a:lnSpc>
                <a:spcPct val="150000"/>
              </a:lnSpc>
              <a:buNone/>
            </a:pPr>
            <a:r>
              <a:rPr lang="en-IN" dirty="0">
                <a:latin typeface="Bahnschrift Light SemiCondensed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</a:t>
            </a:r>
            <a:r>
              <a:rPr lang="en-IN" dirty="0" smtClean="0">
                <a:latin typeface="Bahnschrift Light SemiCondensed" pitchFamily="34" charset="0"/>
                <a:ea typeface="Corbel" panose="020B0503020204020204" pitchFamily="34" charset="0"/>
                <a:cs typeface="Tahoma" panose="020B0604030504040204" pitchFamily="34" charset="0"/>
              </a:rPr>
              <a:t> Checked </a:t>
            </a:r>
            <a:r>
              <a:rPr lang="en-IN" dirty="0">
                <a:latin typeface="Bahnschrift Light SemiCondensed" pitchFamily="34" charset="0"/>
                <a:ea typeface="Corbel" panose="020B0503020204020204" pitchFamily="34" charset="0"/>
                <a:cs typeface="Tahoma" panose="020B0604030504040204" pitchFamily="34" charset="0"/>
              </a:rPr>
              <a:t>all the functionalities on </a:t>
            </a:r>
            <a:r>
              <a:rPr lang="en-IN" dirty="0" smtClean="0">
                <a:latin typeface="Bahnschrift Light SemiCondensed" pitchFamily="34" charset="0"/>
                <a:ea typeface="Corbel" panose="020B0503020204020204" pitchFamily="34" charset="0"/>
                <a:cs typeface="Tahoma" panose="020B0604030504040204" pitchFamily="34" charset="0"/>
              </a:rPr>
              <a:t>the registration page </a:t>
            </a:r>
            <a:r>
              <a:rPr lang="en-IN" dirty="0">
                <a:latin typeface="Bahnschrift Light SemiCondensed" pitchFamily="34" charset="0"/>
                <a:ea typeface="Corbel" panose="020B0503020204020204" pitchFamily="34" charset="0"/>
                <a:cs typeface="Tahoma" panose="020B0604030504040204" pitchFamily="34" charset="0"/>
              </a:rPr>
              <a:t>which included personal </a:t>
            </a:r>
            <a:r>
              <a:rPr lang="en-IN" dirty="0" smtClean="0">
                <a:latin typeface="Bahnschrift Light SemiCondensed" pitchFamily="34" charset="0"/>
                <a:ea typeface="Corbel" panose="020B0503020204020204" pitchFamily="34" charset="0"/>
                <a:cs typeface="Tahoma" panose="020B0604030504040204" pitchFamily="34" charset="0"/>
              </a:rPr>
              <a:t>info. </a:t>
            </a:r>
            <a:r>
              <a:rPr lang="en-US" dirty="0" smtClean="0">
                <a:latin typeface="Bahnschrift Light SemiCondensed" pitchFamily="34" charset="0"/>
                <a:ea typeface="Corbel" panose="020B0503020204020204" pitchFamily="34" charset="0"/>
                <a:cs typeface="Tahoma" panose="020B0604030504040204" pitchFamily="34" charset="0"/>
              </a:rPr>
              <a:t>like name, email 	  address, password, company.</a:t>
            </a:r>
            <a:endParaRPr lang="en-IN" dirty="0">
              <a:effectLst/>
              <a:latin typeface="Bahnschrift Light SemiCondensed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10287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b="1" dirty="0">
                <a:effectLst/>
                <a:latin typeface="Bahnschrift Light SemiCondensed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2 :  </a:t>
            </a:r>
            <a:r>
              <a:rPr lang="en-US" b="1" dirty="0" smtClean="0">
                <a:effectLst/>
                <a:highlight>
                  <a:srgbClr val="00FF00"/>
                </a:highlight>
                <a:latin typeface="Bahnschrift Light SemiCondensed" pitchFamily="34" charset="0"/>
                <a:ea typeface="Corbel" panose="020B0503020204020204" pitchFamily="34" charset="0"/>
                <a:cs typeface="Tahoma" panose="020B0604030504040204" pitchFamily="34" charset="0"/>
              </a:rPr>
              <a:t>Login</a:t>
            </a:r>
            <a:endParaRPr lang="en-IN" dirty="0">
              <a:effectLst/>
              <a:highlight>
                <a:srgbClr val="00FF00"/>
              </a:highlight>
              <a:latin typeface="Bahnschrift Light SemiCondensed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685800" indent="0" algn="just">
              <a:lnSpc>
                <a:spcPct val="150000"/>
              </a:lnSpc>
              <a:buNone/>
            </a:pPr>
            <a:r>
              <a:rPr lang="en-IN" dirty="0">
                <a:effectLst/>
                <a:latin typeface="Bahnschrift Light SemiCondensed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</a:t>
            </a:r>
            <a:r>
              <a:rPr lang="en-IN" dirty="0" smtClean="0">
                <a:effectLst/>
                <a:latin typeface="Bahnschrift Light SemiCondensed" pitchFamily="34" charset="0"/>
                <a:ea typeface="Corbel" panose="020B0503020204020204" pitchFamily="34" charset="0"/>
                <a:cs typeface="Tahoma" panose="020B0604030504040204" pitchFamily="34" charset="0"/>
              </a:rPr>
              <a:t> Checked </a:t>
            </a:r>
            <a:r>
              <a:rPr lang="en-IN" dirty="0">
                <a:effectLst/>
                <a:latin typeface="Bahnschrift Light SemiCondensed" pitchFamily="34" charset="0"/>
                <a:ea typeface="Corbel" panose="020B0503020204020204" pitchFamily="34" charset="0"/>
                <a:cs typeface="Tahoma" panose="020B0604030504040204" pitchFamily="34" charset="0"/>
              </a:rPr>
              <a:t>all the functionalities on </a:t>
            </a:r>
            <a:r>
              <a:rPr lang="en-IN" dirty="0" smtClean="0">
                <a:effectLst/>
                <a:latin typeface="Bahnschrift Light SemiCondensed" pitchFamily="34" charset="0"/>
                <a:ea typeface="Corbel" panose="020B0503020204020204" pitchFamily="34" charset="0"/>
                <a:cs typeface="Tahoma" panose="020B0604030504040204" pitchFamily="34" charset="0"/>
              </a:rPr>
              <a:t>Login </a:t>
            </a:r>
            <a:r>
              <a:rPr lang="en-IN" dirty="0">
                <a:effectLst/>
                <a:latin typeface="Bahnschrift Light SemiCondensed" pitchFamily="34" charset="0"/>
                <a:ea typeface="Corbel" panose="020B0503020204020204" pitchFamily="34" charset="0"/>
                <a:cs typeface="Tahoma" panose="020B0604030504040204" pitchFamily="34" charset="0"/>
              </a:rPr>
              <a:t>page which included </a:t>
            </a:r>
            <a:r>
              <a:rPr lang="en-US" dirty="0" smtClean="0">
                <a:effectLst/>
                <a:latin typeface="Bahnschrift Light SemiCondensed" pitchFamily="34" charset="0"/>
                <a:ea typeface="Corbel" panose="020B0503020204020204" pitchFamily="34" charset="0"/>
                <a:cs typeface="Tahoma" panose="020B0604030504040204" pitchFamily="34" charset="0"/>
              </a:rPr>
              <a:t>email address, password.                                 </a:t>
            </a:r>
            <a:endParaRPr lang="en-IN" dirty="0">
              <a:effectLst/>
              <a:latin typeface="Bahnschrift Light SemiCondensed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10287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b="1" dirty="0">
                <a:effectLst/>
                <a:latin typeface="Bahnschrift Light SemiCondensed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3 :  </a:t>
            </a:r>
            <a:r>
              <a:rPr lang="en-IN" b="1" dirty="0" smtClean="0">
                <a:highlight>
                  <a:srgbClr val="00FFFF"/>
                </a:highlight>
                <a:latin typeface="Bahnschrift Light SemiCondensed" pitchFamily="34" charset="0"/>
                <a:ea typeface="Corbel" panose="020B0503020204020204" pitchFamily="34" charset="0"/>
                <a:cs typeface="Tahoma" panose="020B0604030504040204" pitchFamily="34" charset="0"/>
              </a:rPr>
              <a:t>Search</a:t>
            </a:r>
            <a:endParaRPr lang="en-IN" b="1" dirty="0">
              <a:effectLst/>
              <a:highlight>
                <a:srgbClr val="00FFFF"/>
              </a:highlight>
              <a:latin typeface="Bahnschrift Light SemiCondensed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685800" indent="0" algn="just">
              <a:lnSpc>
                <a:spcPct val="150000"/>
              </a:lnSpc>
              <a:buNone/>
            </a:pPr>
            <a:r>
              <a:rPr lang="en-IN" dirty="0" smtClean="0">
                <a:latin typeface="Bahnschrift Light SemiCondensed" pitchFamily="34" charset="0"/>
                <a:ea typeface="Corbel" panose="020B0503020204020204" pitchFamily="34" charset="0"/>
                <a:cs typeface="Tahoma" panose="020B0604030504040204" pitchFamily="34" charset="0"/>
              </a:rPr>
              <a:t>	  Checked </a:t>
            </a:r>
            <a:r>
              <a:rPr lang="en-IN" dirty="0">
                <a:latin typeface="Bahnschrift Light SemiCondensed" pitchFamily="34" charset="0"/>
                <a:ea typeface="Corbel" panose="020B0503020204020204" pitchFamily="34" charset="0"/>
                <a:cs typeface="Tahoma" panose="020B0604030504040204" pitchFamily="34" charset="0"/>
              </a:rPr>
              <a:t>all the </a:t>
            </a:r>
            <a:r>
              <a:rPr lang="en-IN" dirty="0" smtClean="0">
                <a:latin typeface="Bahnschrift Light SemiCondensed" pitchFamily="34" charset="0"/>
                <a:ea typeface="Corbel" panose="020B0503020204020204" pitchFamily="34" charset="0"/>
                <a:cs typeface="Tahoma" panose="020B0604030504040204" pitchFamily="34" charset="0"/>
              </a:rPr>
              <a:t>functionalities to search for a product using the search box</a:t>
            </a:r>
            <a:r>
              <a:rPr lang="en-US" dirty="0" smtClean="0">
                <a:latin typeface="Bahnschrift Light SemiCondensed" pitchFamily="34" charset="0"/>
                <a:ea typeface="Corbel" panose="020B0503020204020204" pitchFamily="34" charset="0"/>
                <a:cs typeface="Tahoma" panose="020B0604030504040204" pitchFamily="34" charset="0"/>
              </a:rPr>
              <a:t>.</a:t>
            </a:r>
            <a:endParaRPr lang="en-IN" dirty="0">
              <a:latin typeface="Bahnschrift Light SemiCondensed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685800" indent="0" algn="just">
              <a:lnSpc>
                <a:spcPct val="107000"/>
              </a:lnSpc>
              <a:buNone/>
            </a:pPr>
            <a:endParaRPr lang="en-IN" sz="21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 algn="just">
              <a:lnSpc>
                <a:spcPct val="107000"/>
              </a:lnSpc>
              <a:spcBef>
                <a:spcPts val="800"/>
              </a:spcBef>
              <a:buNone/>
            </a:pPr>
            <a:r>
              <a:rPr lang="en-US" sz="1800" b="1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          </a:t>
            </a:r>
            <a:endParaRPr lang="en-IN" sz="21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6379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942735D-0FAF-2004-A825-BB6804082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23838"/>
            <a:ext cx="103632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sz="4400" b="1" dirty="0">
                <a:effectLst/>
                <a:latin typeface="Cambria Math" pitchFamily="18" charset="0"/>
                <a:ea typeface="Cambria Math" pitchFamily="18" charset="0"/>
                <a:cs typeface="Tahoma" panose="020B0604030504040204" pitchFamily="34" charset="0"/>
              </a:rPr>
              <a:t>Modules</a:t>
            </a:r>
            <a:r>
              <a:rPr lang="en-IN" sz="1800" dirty="0">
                <a:effectLst/>
                <a:latin typeface="Corbel" panose="020B0503020204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/>
            </a:r>
            <a:br>
              <a:rPr lang="en-IN" sz="1800" dirty="0">
                <a:effectLst/>
                <a:latin typeface="Corbel" panose="020B0503020204020204" pitchFamily="34" charset="0"/>
                <a:ea typeface="Corbel" panose="020B0503020204020204" pitchFamily="34" charset="0"/>
                <a:cs typeface="Tahoma" panose="020B060403050404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D46F3B8-8CC3-6761-F2CA-8219807BF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000" y="1270000"/>
            <a:ext cx="11336867" cy="5513112"/>
          </a:xfrm>
        </p:spPr>
        <p:txBody>
          <a:bodyPr>
            <a:normAutofit/>
          </a:bodyPr>
          <a:lstStyle/>
          <a:p>
            <a:pPr marL="1028700" indent="-342900" algn="just">
              <a:lnSpc>
                <a:spcPct val="150000"/>
              </a:lnSpc>
              <a:spcBef>
                <a:spcPts val="800"/>
              </a:spcBef>
              <a:buFont typeface="Wingdings" panose="05000000000000000000" pitchFamily="2" charset="2"/>
              <a:buChar char="ü"/>
            </a:pPr>
            <a:r>
              <a:rPr lang="en-US" b="1" dirty="0">
                <a:effectLst/>
                <a:latin typeface="Bahnschrift Light SemiCondensed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</a:t>
            </a:r>
            <a:r>
              <a:rPr lang="en-US" b="1" dirty="0" smtClean="0">
                <a:effectLst/>
                <a:latin typeface="Bahnschrift Light SemiCondensed" pitchFamily="34" charset="0"/>
                <a:ea typeface="Corbel" panose="020B0503020204020204" pitchFamily="34" charset="0"/>
                <a:cs typeface="Tahoma" panose="020B0604030504040204" pitchFamily="34" charset="0"/>
              </a:rPr>
              <a:t>4 </a:t>
            </a:r>
            <a:r>
              <a:rPr lang="en-US" b="1" dirty="0">
                <a:effectLst/>
                <a:latin typeface="Bahnschrift Light SemiCondensed" pitchFamily="34" charset="0"/>
                <a:ea typeface="Corbel" panose="020B0503020204020204" pitchFamily="34" charset="0"/>
                <a:cs typeface="Tahoma" panose="020B0604030504040204" pitchFamily="34" charset="0"/>
              </a:rPr>
              <a:t>:  </a:t>
            </a:r>
            <a:r>
              <a:rPr lang="en-US" b="1" dirty="0" smtClean="0">
                <a:highlight>
                  <a:srgbClr val="FF00FF"/>
                </a:highlight>
                <a:latin typeface="Bahnschrift Light SemiCondensed" pitchFamily="34" charset="0"/>
                <a:ea typeface="Corbel" panose="020B0503020204020204" pitchFamily="34" charset="0"/>
                <a:cs typeface="Tahoma" panose="020B0604030504040204" pitchFamily="34" charset="0"/>
              </a:rPr>
              <a:t>Add to cart</a:t>
            </a:r>
            <a:endParaRPr lang="en-US" b="1" dirty="0">
              <a:effectLst/>
              <a:highlight>
                <a:srgbClr val="FF00FF"/>
              </a:highlight>
              <a:latin typeface="Bahnschrift Light SemiCondensed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685800" indent="0" algn="just">
              <a:lnSpc>
                <a:spcPct val="150000"/>
              </a:lnSpc>
              <a:buNone/>
            </a:pPr>
            <a:r>
              <a:rPr lang="en-IN" dirty="0" smtClean="0">
                <a:latin typeface="Bahnschrift Light SemiCondensed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</a:t>
            </a:r>
            <a:r>
              <a:rPr lang="en-US" dirty="0" smtClean="0">
                <a:latin typeface="Bahnschrift Light SemiCondensed" pitchFamily="34" charset="0"/>
              </a:rPr>
              <a:t>C</a:t>
            </a:r>
            <a:r>
              <a:rPr lang="en-US" dirty="0" smtClean="0">
                <a:latin typeface="Bahnschrift Light SemiCondensed" pitchFamily="34" charset="0"/>
              </a:rPr>
              <a:t>hecked </a:t>
            </a:r>
            <a:r>
              <a:rPr lang="en-US" dirty="0">
                <a:latin typeface="Bahnschrift Light SemiCondensed" pitchFamily="34" charset="0"/>
              </a:rPr>
              <a:t>all the functionalities to add a product to cart using the  </a:t>
            </a:r>
            <a:r>
              <a:rPr lang="en-US" dirty="0" smtClean="0">
                <a:latin typeface="Bahnschrift Light SemiCondensed" pitchFamily="34" charset="0"/>
              </a:rPr>
              <a:t>ADD TO CART button.</a:t>
            </a:r>
            <a:endParaRPr lang="en-IN" dirty="0" smtClean="0">
              <a:effectLst/>
              <a:latin typeface="Bahnschrift Light SemiCondensed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10287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b="1" dirty="0" smtClean="0">
                <a:effectLst/>
                <a:latin typeface="Bahnschrift Light SemiCondensed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</a:t>
            </a:r>
            <a:r>
              <a:rPr lang="en-US" b="1" dirty="0" smtClean="0">
                <a:latin typeface="Bahnschrift Light SemiCondensed" pitchFamily="34" charset="0"/>
                <a:ea typeface="Corbel" panose="020B0503020204020204" pitchFamily="34" charset="0"/>
                <a:cs typeface="Tahoma" panose="020B0604030504040204" pitchFamily="34" charset="0"/>
              </a:rPr>
              <a:t>5</a:t>
            </a:r>
            <a:r>
              <a:rPr lang="en-US" b="1" dirty="0" smtClean="0">
                <a:effectLst/>
                <a:latin typeface="Bahnschrift Light SemiCondensed" pitchFamily="34" charset="0"/>
                <a:ea typeface="Corbel" panose="020B0503020204020204" pitchFamily="34" charset="0"/>
                <a:cs typeface="Tahoma" panose="020B0604030504040204" pitchFamily="34" charset="0"/>
              </a:rPr>
              <a:t>:  </a:t>
            </a:r>
            <a:r>
              <a:rPr lang="en-US" b="1" dirty="0" smtClean="0">
                <a:highlight>
                  <a:srgbClr val="00FF00"/>
                </a:highlight>
                <a:latin typeface="Bahnschrift Light SemiCondensed" pitchFamily="34" charset="0"/>
                <a:ea typeface="Corbel" panose="020B0503020204020204" pitchFamily="34" charset="0"/>
                <a:cs typeface="Tahoma" panose="020B0604030504040204" pitchFamily="34" charset="0"/>
              </a:rPr>
              <a:t>Delete from cart</a:t>
            </a:r>
            <a:endParaRPr lang="en-IN" dirty="0" smtClean="0">
              <a:effectLst/>
              <a:highlight>
                <a:srgbClr val="00FF00"/>
              </a:highlight>
              <a:latin typeface="Bahnschrift Light SemiCondensed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685800" indent="0" algn="just">
              <a:lnSpc>
                <a:spcPct val="150000"/>
              </a:lnSpc>
              <a:buNone/>
            </a:pPr>
            <a:r>
              <a:rPr lang="en-US" dirty="0" smtClean="0">
                <a:latin typeface="Bahnschrift Light SemiCondensed" pitchFamily="34" charset="0"/>
              </a:rPr>
              <a:t>	  Checked </a:t>
            </a:r>
            <a:r>
              <a:rPr lang="en-US" dirty="0">
                <a:latin typeface="Bahnschrift Light SemiCondensed" pitchFamily="34" charset="0"/>
              </a:rPr>
              <a:t>whether a product added to the cart can be removed or </a:t>
            </a:r>
            <a:r>
              <a:rPr lang="en-US" dirty="0" smtClean="0">
                <a:latin typeface="Bahnschrift Light SemiCondensed" pitchFamily="34" charset="0"/>
              </a:rPr>
              <a:t>not.</a:t>
            </a:r>
            <a:endParaRPr lang="en-IN" dirty="0">
              <a:effectLst/>
              <a:latin typeface="Bahnschrift Light SemiCondensed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10287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b="1" dirty="0">
                <a:effectLst/>
                <a:latin typeface="Bahnschrift Light SemiCondensed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</a:t>
            </a:r>
            <a:r>
              <a:rPr lang="en-IN" b="1" dirty="0" smtClean="0">
                <a:effectLst/>
                <a:latin typeface="Bahnschrift Light SemiCondensed" pitchFamily="34" charset="0"/>
                <a:ea typeface="Corbel" panose="020B0503020204020204" pitchFamily="34" charset="0"/>
                <a:cs typeface="Tahoma" panose="020B0604030504040204" pitchFamily="34" charset="0"/>
              </a:rPr>
              <a:t>6 </a:t>
            </a:r>
            <a:r>
              <a:rPr lang="en-IN" b="1" dirty="0">
                <a:effectLst/>
                <a:latin typeface="Bahnschrift Light SemiCondensed" pitchFamily="34" charset="0"/>
                <a:ea typeface="Corbel" panose="020B0503020204020204" pitchFamily="34" charset="0"/>
                <a:cs typeface="Tahoma" panose="020B0604030504040204" pitchFamily="34" charset="0"/>
              </a:rPr>
              <a:t>:  </a:t>
            </a:r>
            <a:r>
              <a:rPr lang="en-IN" b="1" dirty="0" smtClean="0">
                <a:highlight>
                  <a:srgbClr val="00FFFF"/>
                </a:highlight>
                <a:latin typeface="Bahnschrift Light SemiCondensed" pitchFamily="34" charset="0"/>
                <a:ea typeface="Corbel" panose="020B0503020204020204" pitchFamily="34" charset="0"/>
                <a:cs typeface="Tahoma" panose="020B0604030504040204" pitchFamily="34" charset="0"/>
              </a:rPr>
              <a:t>Currency Selection</a:t>
            </a:r>
            <a:endParaRPr lang="en-IN" b="1" dirty="0">
              <a:effectLst/>
              <a:highlight>
                <a:srgbClr val="00FFFF"/>
              </a:highlight>
              <a:latin typeface="Bahnschrift Light SemiCondensed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685800" indent="0" algn="just">
              <a:lnSpc>
                <a:spcPct val="150000"/>
              </a:lnSpc>
              <a:buNone/>
            </a:pPr>
            <a:r>
              <a:rPr lang="en-IN" dirty="0" smtClean="0">
                <a:latin typeface="Bahnschrift Light SemiCondensed" pitchFamily="34" charset="0"/>
                <a:ea typeface="Corbel" panose="020B0503020204020204" pitchFamily="34" charset="0"/>
                <a:cs typeface="Tahoma" panose="020B0604030504040204" pitchFamily="34" charset="0"/>
              </a:rPr>
              <a:t>	  </a:t>
            </a:r>
            <a:r>
              <a:rPr lang="en-US" dirty="0">
                <a:latin typeface="Bahnschrift Light SemiCondensed" pitchFamily="34" charset="0"/>
              </a:rPr>
              <a:t>C</a:t>
            </a:r>
            <a:r>
              <a:rPr lang="en-US" dirty="0" smtClean="0">
                <a:latin typeface="Bahnschrift Light SemiCondensed" pitchFamily="34" charset="0"/>
              </a:rPr>
              <a:t>hecked </a:t>
            </a:r>
            <a:r>
              <a:rPr lang="en-US" dirty="0">
                <a:latin typeface="Bahnschrift Light SemiCondensed" pitchFamily="34" charset="0"/>
              </a:rPr>
              <a:t>whether the currency selection feature works correctly by switching between </a:t>
            </a:r>
            <a:r>
              <a:rPr lang="en-US" dirty="0" smtClean="0">
                <a:latin typeface="Bahnschrift Light SemiCondensed" pitchFamily="34" charset="0"/>
              </a:rPr>
              <a:t>US DOLLARS 	  and EURO.</a:t>
            </a:r>
            <a:endParaRPr lang="en-IN" sz="2100" dirty="0">
              <a:effectLst/>
              <a:latin typeface="Bahnschrift Light SemiCondensed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 algn="just">
              <a:lnSpc>
                <a:spcPct val="107000"/>
              </a:lnSpc>
              <a:spcBef>
                <a:spcPts val="800"/>
              </a:spcBef>
              <a:buNone/>
            </a:pPr>
            <a:r>
              <a:rPr lang="en-US" sz="1800" b="1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          </a:t>
            </a:r>
            <a:endParaRPr lang="en-IN" sz="21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918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942735D-0FAF-2004-A825-BB6804082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266" y="0"/>
            <a:ext cx="103632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sz="4400" b="1" dirty="0">
                <a:effectLst/>
                <a:latin typeface="Cambria Math" pitchFamily="18" charset="0"/>
                <a:ea typeface="Cambria Math" pitchFamily="18" charset="0"/>
                <a:cs typeface="Tahoma" panose="020B0604030504040204" pitchFamily="34" charset="0"/>
              </a:rPr>
              <a:t>Modules</a:t>
            </a:r>
            <a:r>
              <a:rPr lang="en-IN" sz="1800" dirty="0">
                <a:effectLst/>
                <a:latin typeface="Corbel" panose="020B0503020204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/>
            </a:r>
            <a:br>
              <a:rPr lang="en-IN" sz="1800" dirty="0">
                <a:effectLst/>
                <a:latin typeface="Corbel" panose="020B0503020204020204" pitchFamily="34" charset="0"/>
                <a:ea typeface="Corbel" panose="020B0503020204020204" pitchFamily="34" charset="0"/>
                <a:cs typeface="Tahoma" panose="020B060403050404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D46F3B8-8CC3-6761-F2CA-8219807BF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67" y="762000"/>
            <a:ext cx="11336867" cy="5733245"/>
          </a:xfrm>
        </p:spPr>
        <p:txBody>
          <a:bodyPr>
            <a:normAutofit fontScale="77500" lnSpcReduction="20000"/>
          </a:bodyPr>
          <a:lstStyle/>
          <a:p>
            <a:pPr marL="1028700" indent="-342900">
              <a:lnSpc>
                <a:spcPct val="170000"/>
              </a:lnSpc>
              <a:spcBef>
                <a:spcPts val="800"/>
              </a:spcBef>
              <a:buFont typeface="Wingdings" panose="05000000000000000000" pitchFamily="2" charset="2"/>
              <a:buChar char="ü"/>
            </a:pPr>
            <a:r>
              <a:rPr lang="en-US" sz="2600" b="1" dirty="0">
                <a:effectLst/>
                <a:latin typeface="Bahnschrift Light SemiCondensed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</a:t>
            </a:r>
            <a:r>
              <a:rPr lang="en-US" sz="2600" b="1" dirty="0">
                <a:latin typeface="Bahnschrift Light SemiCondensed" pitchFamily="34" charset="0"/>
                <a:ea typeface="Corbel" panose="020B0503020204020204" pitchFamily="34" charset="0"/>
                <a:cs typeface="Tahoma" panose="020B0604030504040204" pitchFamily="34" charset="0"/>
              </a:rPr>
              <a:t>7</a:t>
            </a:r>
            <a:r>
              <a:rPr lang="en-US" sz="2600" b="1" dirty="0" smtClean="0">
                <a:effectLst/>
                <a:latin typeface="Bahnschrift Light SemiCondensed" pitchFamily="34" charset="0"/>
                <a:ea typeface="Corbel" panose="020B0503020204020204" pitchFamily="34" charset="0"/>
                <a:cs typeface="Tahoma" panose="020B0604030504040204" pitchFamily="34" charset="0"/>
              </a:rPr>
              <a:t>:  </a:t>
            </a:r>
            <a:r>
              <a:rPr lang="en-US" sz="2600" b="1" dirty="0" smtClean="0">
                <a:highlight>
                  <a:srgbClr val="FF00FF"/>
                </a:highlight>
                <a:latin typeface="Bahnschrift Light SemiCondensed" pitchFamily="34" charset="0"/>
                <a:ea typeface="Corbel" panose="020B0503020204020204" pitchFamily="34" charset="0"/>
                <a:cs typeface="Tahoma" panose="020B0604030504040204" pitchFamily="34" charset="0"/>
              </a:rPr>
              <a:t>Add to wishlist</a:t>
            </a:r>
            <a:endParaRPr lang="en-US" sz="2600" b="1" dirty="0">
              <a:effectLst/>
              <a:highlight>
                <a:srgbClr val="FF00FF"/>
              </a:highlight>
              <a:latin typeface="Bahnschrift Light SemiCondensed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685800" indent="0">
              <a:lnSpc>
                <a:spcPct val="170000"/>
              </a:lnSpc>
              <a:buNone/>
            </a:pPr>
            <a:r>
              <a:rPr lang="en-IN" sz="2600" dirty="0" smtClean="0">
                <a:latin typeface="Bahnschrift Light SemiCondensed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</a:t>
            </a:r>
            <a:r>
              <a:rPr lang="en-US" sz="2600" dirty="0" smtClean="0">
                <a:latin typeface="Bahnschrift Light SemiCondensed" pitchFamily="34" charset="0"/>
              </a:rPr>
              <a:t>C</a:t>
            </a:r>
            <a:r>
              <a:rPr lang="en-US" sz="2600" dirty="0" smtClean="0">
                <a:latin typeface="Bahnschrift Light SemiCondensed" pitchFamily="34" charset="0"/>
              </a:rPr>
              <a:t>hecked the functionality of ADD TO WISHLIST icon.</a:t>
            </a:r>
            <a:endParaRPr lang="en-IN" sz="2600" dirty="0" smtClean="0">
              <a:effectLst/>
              <a:latin typeface="Bahnschrift Light SemiCondensed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1028700" indent="-342900">
              <a:lnSpc>
                <a:spcPct val="170000"/>
              </a:lnSpc>
              <a:buFont typeface="Wingdings" panose="05000000000000000000" pitchFamily="2" charset="2"/>
              <a:buChar char="ü"/>
            </a:pPr>
            <a:r>
              <a:rPr lang="en-US" sz="2600" b="1" dirty="0" smtClean="0">
                <a:effectLst/>
                <a:latin typeface="Bahnschrift Light SemiCondensed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</a:t>
            </a:r>
            <a:r>
              <a:rPr lang="en-US" sz="2600" b="1" dirty="0">
                <a:latin typeface="Bahnschrift Light SemiCondensed" pitchFamily="34" charset="0"/>
                <a:ea typeface="Corbel" panose="020B0503020204020204" pitchFamily="34" charset="0"/>
                <a:cs typeface="Tahoma" panose="020B0604030504040204" pitchFamily="34" charset="0"/>
              </a:rPr>
              <a:t>8</a:t>
            </a:r>
            <a:r>
              <a:rPr lang="en-US" sz="2600" b="1" dirty="0" smtClean="0">
                <a:effectLst/>
                <a:latin typeface="Bahnschrift Light SemiCondensed" pitchFamily="34" charset="0"/>
                <a:ea typeface="Corbel" panose="020B0503020204020204" pitchFamily="34" charset="0"/>
                <a:cs typeface="Tahoma" panose="020B0604030504040204" pitchFamily="34" charset="0"/>
              </a:rPr>
              <a:t>:  </a:t>
            </a:r>
            <a:r>
              <a:rPr lang="en-US" sz="2600" b="1" dirty="0" smtClean="0">
                <a:highlight>
                  <a:srgbClr val="00FF00"/>
                </a:highlight>
                <a:latin typeface="Bahnschrift Light SemiCondensed" pitchFamily="34" charset="0"/>
                <a:ea typeface="Corbel" panose="020B0503020204020204" pitchFamily="34" charset="0"/>
                <a:cs typeface="Tahoma" panose="020B0604030504040204" pitchFamily="34" charset="0"/>
              </a:rPr>
              <a:t>Social Media</a:t>
            </a:r>
            <a:endParaRPr lang="en-IN" sz="2600" dirty="0" smtClean="0">
              <a:effectLst/>
              <a:highlight>
                <a:srgbClr val="00FF00"/>
              </a:highlight>
              <a:latin typeface="Bahnschrift Light SemiCondensed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685800" indent="0">
              <a:lnSpc>
                <a:spcPct val="170000"/>
              </a:lnSpc>
              <a:buNone/>
            </a:pPr>
            <a:r>
              <a:rPr lang="en-US" sz="2600" dirty="0" smtClean="0">
                <a:latin typeface="Bahnschrift Light SemiCondensed" pitchFamily="34" charset="0"/>
              </a:rPr>
              <a:t>	.  Verified whether all the social media handles(Instagram, Facebook, Youtube, X) of </a:t>
            </a:r>
            <a:r>
              <a:rPr lang="en-US" sz="2600" dirty="0" smtClean="0">
                <a:solidFill>
                  <a:schemeClr val="accent2"/>
                </a:solidFill>
                <a:latin typeface="Bahnschrift Light SemiCondensed" pitchFamily="34" charset="0"/>
              </a:rPr>
              <a:t>nopCommerce </a:t>
            </a:r>
            <a:r>
              <a:rPr lang="en-US" sz="2600" dirty="0" smtClean="0">
                <a:latin typeface="Bahnschrift Light SemiCondensed" pitchFamily="34" charset="0"/>
              </a:rPr>
              <a:t>are </a:t>
            </a:r>
            <a:r>
              <a:rPr lang="en-US" sz="2600" dirty="0">
                <a:latin typeface="Bahnschrift Light SemiCondensed" pitchFamily="34" charset="0"/>
              </a:rPr>
              <a:t> </a:t>
            </a:r>
            <a:r>
              <a:rPr lang="en-US" sz="2600" dirty="0" smtClean="0">
                <a:latin typeface="Bahnschrift Light SemiCondensed" pitchFamily="34" charset="0"/>
              </a:rPr>
              <a:t>	   opening correctly or not.</a:t>
            </a:r>
            <a:endParaRPr lang="en-IN" sz="2600" dirty="0" smtClean="0">
              <a:solidFill>
                <a:schemeClr val="accent2"/>
              </a:solidFill>
              <a:effectLst/>
              <a:latin typeface="Bahnschrift Light SemiCondensed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1028700" indent="-342900">
              <a:lnSpc>
                <a:spcPct val="170000"/>
              </a:lnSpc>
              <a:buFont typeface="Wingdings" panose="05000000000000000000" pitchFamily="2" charset="2"/>
              <a:buChar char="ü"/>
            </a:pPr>
            <a:r>
              <a:rPr lang="en-IN" sz="2600" b="1" dirty="0" smtClean="0">
                <a:effectLst/>
                <a:latin typeface="Bahnschrift Light SemiCondensed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</a:t>
            </a:r>
            <a:r>
              <a:rPr lang="en-IN" sz="2600" b="1" dirty="0" smtClean="0">
                <a:latin typeface="Bahnschrift Light SemiCondensed" pitchFamily="34" charset="0"/>
                <a:ea typeface="Corbel" panose="020B0503020204020204" pitchFamily="34" charset="0"/>
                <a:cs typeface="Tahoma" panose="020B0604030504040204" pitchFamily="34" charset="0"/>
              </a:rPr>
              <a:t>9</a:t>
            </a:r>
            <a:r>
              <a:rPr lang="en-IN" sz="2600" b="1" dirty="0" smtClean="0">
                <a:effectLst/>
                <a:latin typeface="Bahnschrift Light SemiCondensed" pitchFamily="34" charset="0"/>
                <a:ea typeface="Corbel" panose="020B0503020204020204" pitchFamily="34" charset="0"/>
                <a:cs typeface="Tahoma" panose="020B0604030504040204" pitchFamily="34" charset="0"/>
              </a:rPr>
              <a:t> :  </a:t>
            </a:r>
            <a:r>
              <a:rPr lang="en-IN" sz="2600" b="1" dirty="0" smtClean="0">
                <a:highlight>
                  <a:srgbClr val="00FFFF"/>
                </a:highlight>
                <a:latin typeface="Bahnschrift Light SemiCondensed" pitchFamily="34" charset="0"/>
                <a:ea typeface="Corbel" panose="020B0503020204020204" pitchFamily="34" charset="0"/>
                <a:cs typeface="Tahoma" panose="020B0604030504040204" pitchFamily="34" charset="0"/>
              </a:rPr>
              <a:t>Address</a:t>
            </a:r>
            <a:endParaRPr lang="en-IN" sz="2600" b="1" dirty="0" smtClean="0">
              <a:effectLst/>
              <a:highlight>
                <a:srgbClr val="00FFFF"/>
              </a:highlight>
              <a:latin typeface="Bahnschrift Light SemiCondensed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685800" indent="0">
              <a:lnSpc>
                <a:spcPct val="170000"/>
              </a:lnSpc>
              <a:buNone/>
            </a:pPr>
            <a:r>
              <a:rPr lang="en-IN" sz="2600" dirty="0" smtClean="0">
                <a:latin typeface="Bahnschrift Light SemiCondensed" pitchFamily="34" charset="0"/>
                <a:ea typeface="Corbel" panose="020B0503020204020204" pitchFamily="34" charset="0"/>
                <a:cs typeface="Tahoma" panose="020B0604030504040204" pitchFamily="34" charset="0"/>
              </a:rPr>
              <a:t>	  </a:t>
            </a:r>
            <a:r>
              <a:rPr lang="en-US" sz="2600" dirty="0" smtClean="0">
                <a:latin typeface="Bahnschrift Light SemiCondensed" pitchFamily="34" charset="0"/>
              </a:rPr>
              <a:t>Checked the functionality of adding a new address.</a:t>
            </a:r>
          </a:p>
          <a:p>
            <a:pPr marL="1028700" indent="-342900">
              <a:lnSpc>
                <a:spcPct val="170000"/>
              </a:lnSpc>
              <a:spcBef>
                <a:spcPts val="800"/>
              </a:spcBef>
              <a:buFont typeface="Wingdings" panose="05000000000000000000" pitchFamily="2" charset="2"/>
              <a:buChar char="ü"/>
            </a:pPr>
            <a:r>
              <a:rPr lang="en-US" sz="2600" b="1" dirty="0">
                <a:latin typeface="Bahnschrift Light SemiCondensed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</a:t>
            </a:r>
            <a:r>
              <a:rPr lang="en-US" sz="2600" b="1" dirty="0" smtClean="0">
                <a:latin typeface="Bahnschrift Light SemiCondensed" pitchFamily="34" charset="0"/>
                <a:ea typeface="Corbel" panose="020B0503020204020204" pitchFamily="34" charset="0"/>
                <a:cs typeface="Tahoma" panose="020B0604030504040204" pitchFamily="34" charset="0"/>
              </a:rPr>
              <a:t>10:  </a:t>
            </a:r>
            <a:r>
              <a:rPr lang="en-US" sz="2600" b="1" dirty="0" smtClean="0">
                <a:highlight>
                  <a:srgbClr val="FF00FF"/>
                </a:highlight>
                <a:latin typeface="Bahnschrift Light SemiCondensed" pitchFamily="34" charset="0"/>
                <a:ea typeface="Corbel" panose="020B0503020204020204" pitchFamily="34" charset="0"/>
                <a:cs typeface="Tahoma" panose="020B0604030504040204" pitchFamily="34" charset="0"/>
              </a:rPr>
              <a:t>Change password and Logout</a:t>
            </a:r>
            <a:endParaRPr lang="en-US" sz="2600" b="1" dirty="0">
              <a:highlight>
                <a:srgbClr val="FF00FF"/>
              </a:highlight>
              <a:latin typeface="Bahnschrift Light SemiCondensed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685800" indent="0">
              <a:lnSpc>
                <a:spcPct val="170000"/>
              </a:lnSpc>
              <a:buNone/>
            </a:pPr>
            <a:r>
              <a:rPr lang="en-US" sz="2600" dirty="0">
                <a:latin typeface="Bahnschrift Light SemiCondensed" pitchFamily="34" charset="0"/>
              </a:rPr>
              <a:t>	  </a:t>
            </a:r>
            <a:r>
              <a:rPr lang="en-US" sz="2600" dirty="0" smtClean="0">
                <a:latin typeface="Bahnschrift Light SemiCondensed" pitchFamily="34" charset="0"/>
              </a:rPr>
              <a:t>Checked whether user is able to change the current password. Also, verified the logout functionality.</a:t>
            </a:r>
            <a:endParaRPr lang="en-IN" sz="2600" dirty="0">
              <a:latin typeface="Bahnschrift Light SemiCondensed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685800" indent="0" algn="just">
              <a:lnSpc>
                <a:spcPct val="150000"/>
              </a:lnSpc>
              <a:buNone/>
            </a:pPr>
            <a:endParaRPr lang="en-IN" sz="2100" dirty="0" smtClean="0">
              <a:effectLst/>
              <a:latin typeface="Bahnschrift Light SemiCondensed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 algn="just">
              <a:lnSpc>
                <a:spcPct val="107000"/>
              </a:lnSpc>
              <a:spcBef>
                <a:spcPts val="800"/>
              </a:spcBef>
              <a:buNone/>
            </a:pPr>
            <a:r>
              <a:rPr lang="en-US" sz="1800" b="1" dirty="0" smtClean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          </a:t>
            </a:r>
            <a:endParaRPr lang="en-IN" sz="21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42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2453873-8E32-7D24-EE91-6F92C6FEE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4000" dirty="0">
                <a:latin typeface="Cambria Math" pitchFamily="18" charset="0"/>
                <a:ea typeface="Cambria Math" pitchFamily="18" charset="0"/>
              </a:rPr>
              <a:t>Defects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E629791-FEC9-CB33-DE78-C8110DF7E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867" y="1600201"/>
            <a:ext cx="11116733" cy="3733800"/>
          </a:xfrm>
        </p:spPr>
        <p:txBody>
          <a:bodyPr/>
          <a:lstStyle/>
          <a:p>
            <a:pPr marL="971550" indent="-285750" algn="just">
              <a:lnSpc>
                <a:spcPct val="150000"/>
              </a:lnSpc>
              <a:spcBef>
                <a:spcPts val="800"/>
              </a:spcBef>
              <a:buFont typeface="Wingdings" panose="05000000000000000000" pitchFamily="2" charset="2"/>
              <a:buChar char="q"/>
            </a:pPr>
            <a:r>
              <a:rPr lang="en-US" dirty="0">
                <a:effectLst/>
                <a:latin typeface="Bahnschrift Light SemiCondensed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While running a testcase at certain point some fields are not working as it is expected which is nothing but a </a:t>
            </a:r>
            <a:r>
              <a:rPr lang="en-US" dirty="0" smtClean="0">
                <a:effectLst/>
                <a:latin typeface="Bahnschrift Light SemiCondensed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defect.</a:t>
            </a:r>
          </a:p>
          <a:p>
            <a:pPr marL="971550" indent="-285750" algn="just">
              <a:lnSpc>
                <a:spcPct val="150000"/>
              </a:lnSpc>
              <a:spcBef>
                <a:spcPts val="800"/>
              </a:spcBef>
              <a:buFont typeface="Wingdings" panose="05000000000000000000" pitchFamily="2" charset="2"/>
              <a:buChar char="q"/>
            </a:pPr>
            <a:r>
              <a:rPr lang="en-US" dirty="0" smtClean="0">
                <a:effectLst/>
                <a:latin typeface="Bahnschrift Light SemiCondensed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So, I </a:t>
            </a:r>
            <a:r>
              <a:rPr lang="en-US" dirty="0">
                <a:effectLst/>
                <a:latin typeface="Bahnschrift Light SemiCondensed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have created a Defect report on those defects.</a:t>
            </a:r>
            <a:endParaRPr lang="en-IN" dirty="0">
              <a:effectLst/>
              <a:latin typeface="Bahnschrift Light SemiCondensed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 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270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2F11210B-9FB6-B101-BDD9-DC7BB69C37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8CCF0B9-7F36-3928-9041-09EA55FC0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3" y="970962"/>
            <a:ext cx="10363827" cy="4820238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endParaRPr lang="en-IN" sz="19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endParaRPr lang="en-IN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812111"/>
              </p:ext>
            </p:extLst>
          </p:nvPr>
        </p:nvGraphicFramePr>
        <p:xfrm>
          <a:off x="397934" y="67731"/>
          <a:ext cx="11514666" cy="5360358"/>
        </p:xfrm>
        <a:graphic>
          <a:graphicData uri="http://schemas.openxmlformats.org/drawingml/2006/table">
            <a:tbl>
              <a:tblPr/>
              <a:tblGrid>
                <a:gridCol w="11514666"/>
              </a:tblGrid>
              <a:tr h="176472"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  <a:latin typeface="Bahnschrift Light SemiCondensed" pitchFamily="34" charset="0"/>
                        </a:rPr>
                        <a:t>Defect </a:t>
                      </a:r>
                      <a:r>
                        <a:rPr lang="en-US" sz="1100" dirty="0" smtClean="0">
                          <a:solidFill>
                            <a:srgbClr val="FF0000"/>
                          </a:solidFill>
                          <a:effectLst/>
                          <a:latin typeface="Bahnschrift Light SemiCondensed" pitchFamily="34" charset="0"/>
                        </a:rPr>
                        <a:t>Identifier                           </a:t>
                      </a:r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</a:rPr>
                        <a:t>:</a:t>
                      </a: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  <a:effectLst/>
                        </a:rPr>
                        <a:t>                    </a:t>
                      </a:r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  <a:latin typeface="Bahnschrift Light SemiCondensed" pitchFamily="34" charset="0"/>
                        </a:rPr>
                        <a:t>def_home_page_banner_001</a:t>
                      </a: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en-US" sz="11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13855" marR="13855" marT="9237" marB="923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472">
                <a:tc>
                  <a:txBody>
                    <a:bodyPr/>
                    <a:lstStyle/>
                    <a:p>
                      <a:pPr rtl="0" fontAlgn="b"/>
                      <a:endParaRPr lang="en-US" sz="1100" dirty="0">
                        <a:effectLst/>
                      </a:endParaRPr>
                    </a:p>
                  </a:txBody>
                  <a:tcPr marL="13855" marR="13855" marT="9237" marB="923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4383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dirty="0" smtClean="0">
                          <a:solidFill>
                            <a:srgbClr val="FF0000"/>
                          </a:solidFill>
                          <a:effectLst/>
                          <a:latin typeface="Bahnschrift Light SemiCondensed" pitchFamily="34" charset="0"/>
                        </a:rPr>
                        <a:t>Defect summary                                </a:t>
                      </a:r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  <a:latin typeface="Bahnschrift Light SemiCondensed" pitchFamily="34" charset="0"/>
                        </a:rPr>
                        <a:t>:</a:t>
                      </a: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  <a:effectLst/>
                          <a:latin typeface="Bahnschrift Light SemiCondensed" pitchFamily="34" charset="0"/>
                        </a:rPr>
                        <a:t>                           Expected result= After clicking on 'learn more' button on the Samsung galaxy S24 banner on the home page, it  should navigate to detailed product  info. Page</a:t>
                      </a:r>
                    </a:p>
                    <a:p>
                      <a:pPr algn="r" rtl="0" fontAlgn="b"/>
                      <a:r>
                        <a:rPr lang="en-US" sz="1100" baseline="0" dirty="0" smtClean="0">
                          <a:solidFill>
                            <a:schemeClr val="tx1"/>
                          </a:solidFill>
                          <a:effectLst/>
                          <a:latin typeface="Bahnschrift Light SemiCondensed" pitchFamily="34" charset="0"/>
                        </a:rPr>
                        <a:t> Actual result=After clicking on 'learn more' button on the Samsung galaxy S24 banner on the home page, the same page reloads and no detailed product </a:t>
                      </a:r>
                    </a:p>
                    <a:p>
                      <a:pPr algn="r" rtl="0" fontAlgn="b"/>
                      <a:r>
                        <a:rPr lang="en-US" sz="1100" baseline="0" dirty="0" smtClean="0">
                          <a:solidFill>
                            <a:schemeClr val="tx1"/>
                          </a:solidFill>
                          <a:effectLst/>
                          <a:latin typeface="Bahnschrift Light SemiCondensed" pitchFamily="34" charset="0"/>
                        </a:rPr>
                        <a:t>information is displayed</a:t>
                      </a:r>
                      <a:endParaRPr lang="en-US" sz="1100" dirty="0">
                        <a:solidFill>
                          <a:srgbClr val="FF0000"/>
                        </a:solidFill>
                        <a:effectLst/>
                        <a:latin typeface="Bahnschrift Light SemiCondensed" pitchFamily="34" charset="0"/>
                      </a:endParaRPr>
                    </a:p>
                  </a:txBody>
                  <a:tcPr marL="13855" marR="13855" marT="9237" marB="923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472">
                <a:tc>
                  <a:txBody>
                    <a:bodyPr/>
                    <a:lstStyle/>
                    <a:p>
                      <a:pPr rtl="0" fontAlgn="b"/>
                      <a:endParaRPr lang="en-US" sz="1100" dirty="0">
                        <a:effectLst/>
                        <a:latin typeface="Bahnschrift Light SemiCondensed" pitchFamily="34" charset="0"/>
                      </a:endParaRPr>
                    </a:p>
                  </a:txBody>
                  <a:tcPr marL="13855" marR="13855" marT="9237" marB="923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472"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 smtClean="0">
                          <a:solidFill>
                            <a:srgbClr val="FF0000"/>
                          </a:solidFill>
                          <a:effectLst/>
                          <a:latin typeface="Bahnschrift Light SemiCondensed" pitchFamily="34" charset="0"/>
                        </a:rPr>
                        <a:t>Test</a:t>
                      </a:r>
                      <a:r>
                        <a:rPr lang="en-US" sz="1100" baseline="0" dirty="0" smtClean="0">
                          <a:solidFill>
                            <a:srgbClr val="FF0000"/>
                          </a:solidFill>
                          <a:effectLst/>
                          <a:latin typeface="Bahnschrift Light SemiCondensed" pitchFamily="34" charset="0"/>
                        </a:rPr>
                        <a:t> id                                                </a:t>
                      </a: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  <a:effectLst/>
                          <a:latin typeface="Bahnschrift Light SemiCondensed" pitchFamily="34" charset="0"/>
                        </a:rPr>
                        <a:t>:                   tc_008</a:t>
                      </a:r>
                      <a:endParaRPr lang="en-US" sz="1100" dirty="0">
                        <a:solidFill>
                          <a:srgbClr val="FF0000"/>
                        </a:solidFill>
                        <a:effectLst/>
                        <a:latin typeface="Bahnschrift Light SemiCondensed" pitchFamily="34" charset="0"/>
                      </a:endParaRPr>
                    </a:p>
                  </a:txBody>
                  <a:tcPr marL="13855" marR="13855" marT="9237" marB="923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472">
                <a:tc>
                  <a:txBody>
                    <a:bodyPr/>
                    <a:lstStyle/>
                    <a:p>
                      <a:pPr rtl="0" fontAlgn="b"/>
                      <a:endParaRPr lang="en-US" sz="1100" dirty="0">
                        <a:effectLst/>
                        <a:latin typeface="Bahnschrift Light SemiCondensed" pitchFamily="34" charset="0"/>
                      </a:endParaRPr>
                    </a:p>
                  </a:txBody>
                  <a:tcPr marL="13855" marR="13855" marT="9237" marB="923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472"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  <a:latin typeface="Bahnschrift Light SemiCondensed" pitchFamily="34" charset="0"/>
                        </a:rPr>
                        <a:t>Test case </a:t>
                      </a:r>
                      <a:r>
                        <a:rPr lang="en-US" sz="1100" dirty="0" smtClean="0">
                          <a:solidFill>
                            <a:srgbClr val="FF0000"/>
                          </a:solidFill>
                          <a:effectLst/>
                          <a:latin typeface="Bahnschrift Light SemiCondensed" pitchFamily="34" charset="0"/>
                        </a:rPr>
                        <a:t>name                                 </a:t>
                      </a:r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  <a:latin typeface="Bahnschrift Light SemiCondensed" pitchFamily="34" charset="0"/>
                        </a:rPr>
                        <a:t>:                   </a:t>
                      </a:r>
                      <a:r>
                        <a:rPr lang="en-US" sz="1100" i="0" kern="1200" dirty="0" smtClean="0">
                          <a:solidFill>
                            <a:schemeClr val="tx1"/>
                          </a:solidFill>
                          <a:effectLst/>
                          <a:latin typeface="Bahnschrift Light SemiCondensed" pitchFamily="34" charset="0"/>
                          <a:ea typeface="+mn-ea"/>
                          <a:cs typeface="+mn-cs"/>
                        </a:rPr>
                        <a:t>learn_more_button_clickable</a:t>
                      </a:r>
                      <a:endParaRPr lang="en-US" sz="1100" dirty="0">
                        <a:solidFill>
                          <a:srgbClr val="FF0000"/>
                        </a:solidFill>
                        <a:effectLst/>
                        <a:latin typeface="Bahnschrift Light SemiCondensed" pitchFamily="34" charset="0"/>
                      </a:endParaRPr>
                    </a:p>
                  </a:txBody>
                  <a:tcPr marL="13855" marR="13855" marT="9237" marB="923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472">
                <a:tc>
                  <a:txBody>
                    <a:bodyPr/>
                    <a:lstStyle/>
                    <a:p>
                      <a:pPr rtl="0" fontAlgn="b"/>
                      <a:endParaRPr lang="en-US" sz="1100" dirty="0">
                        <a:effectLst/>
                        <a:latin typeface="Bahnschrift Light SemiCondensed" pitchFamily="34" charset="0"/>
                      </a:endParaRPr>
                    </a:p>
                  </a:txBody>
                  <a:tcPr marL="13855" marR="13855" marT="9237" marB="923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472"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  <a:latin typeface="Bahnschrift Light SemiCondensed" pitchFamily="34" charset="0"/>
                        </a:rPr>
                        <a:t>Module </a:t>
                      </a:r>
                      <a:r>
                        <a:rPr lang="en-US" sz="1100" dirty="0" smtClean="0">
                          <a:solidFill>
                            <a:srgbClr val="FF0000"/>
                          </a:solidFill>
                          <a:effectLst/>
                          <a:latin typeface="Bahnschrift Light SemiCondensed" pitchFamily="34" charset="0"/>
                        </a:rPr>
                        <a:t>name                                    </a:t>
                      </a:r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  <a:latin typeface="Bahnschrift Light SemiCondensed" pitchFamily="34" charset="0"/>
                        </a:rPr>
                        <a:t>:</a:t>
                      </a: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  <a:effectLst/>
                          <a:latin typeface="Bahnschrift Light SemiCondensed" pitchFamily="34" charset="0"/>
                        </a:rPr>
                        <a:t>                    </a:t>
                      </a:r>
                      <a:r>
                        <a:rPr lang="en-US" sz="1100" i="0" kern="1200" dirty="0" smtClean="0">
                          <a:solidFill>
                            <a:schemeClr val="tx1"/>
                          </a:solidFill>
                          <a:effectLst/>
                          <a:latin typeface="Bahnschrift Light SemiCondensed" pitchFamily="34" charset="0"/>
                          <a:ea typeface="+mn-ea"/>
                          <a:cs typeface="+mn-cs"/>
                        </a:rPr>
                        <a:t>Search Module</a:t>
                      </a:r>
                      <a:endParaRPr lang="en-US" sz="1100" dirty="0">
                        <a:solidFill>
                          <a:srgbClr val="FF0000"/>
                        </a:solidFill>
                        <a:effectLst/>
                        <a:latin typeface="Bahnschrift Light SemiCondensed" pitchFamily="34" charset="0"/>
                      </a:endParaRPr>
                    </a:p>
                  </a:txBody>
                  <a:tcPr marL="13855" marR="13855" marT="9237" marB="923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472">
                <a:tc>
                  <a:txBody>
                    <a:bodyPr/>
                    <a:lstStyle/>
                    <a:p>
                      <a:pPr rtl="0" fontAlgn="b"/>
                      <a:endParaRPr lang="en-US" sz="1100" dirty="0">
                        <a:effectLst/>
                        <a:latin typeface="Bahnschrift Light SemiCondensed" pitchFamily="34" charset="0"/>
                      </a:endParaRPr>
                    </a:p>
                  </a:txBody>
                  <a:tcPr marL="13855" marR="13855" marT="9237" marB="923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472"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  <a:latin typeface="Bahnschrift Light SemiCondensed" pitchFamily="34" charset="0"/>
                        </a:rPr>
                        <a:t>reproducible(steps</a:t>
                      </a:r>
                      <a:r>
                        <a:rPr lang="en-US" sz="1100" dirty="0" smtClean="0">
                          <a:solidFill>
                            <a:srgbClr val="FF0000"/>
                          </a:solidFill>
                          <a:effectLst/>
                          <a:latin typeface="Bahnschrift Light SemiCondensed" pitchFamily="34" charset="0"/>
                        </a:rPr>
                        <a:t>)                           </a:t>
                      </a:r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  <a:latin typeface="Bahnschrift Light SemiCondensed" pitchFamily="34" charset="0"/>
                        </a:rPr>
                        <a:t>:</a:t>
                      </a: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  <a:effectLst/>
                          <a:latin typeface="Bahnschrift Light SemiCondensed" pitchFamily="34" charset="0"/>
                        </a:rPr>
                        <a:t>                   </a:t>
                      </a:r>
                      <a:r>
                        <a:rPr lang="en-US" sz="1100" i="0" kern="1200" dirty="0" smtClean="0">
                          <a:solidFill>
                            <a:schemeClr val="tx1"/>
                          </a:solidFill>
                          <a:effectLst/>
                          <a:latin typeface="Bahnschrift Light SemiCondensed" pitchFamily="34" charset="0"/>
                          <a:ea typeface="+mn-ea"/>
                          <a:cs typeface="+mn-cs"/>
                        </a:rPr>
                        <a:t>1. Open the website url.       2. Login.         3. Click on 'learn more' button on home page banner. </a:t>
                      </a:r>
                      <a:endParaRPr lang="en-US" sz="1100" dirty="0">
                        <a:solidFill>
                          <a:srgbClr val="FF0000"/>
                        </a:solidFill>
                        <a:effectLst/>
                        <a:latin typeface="Bahnschrift Light SemiCondensed" pitchFamily="34" charset="0"/>
                      </a:endParaRPr>
                    </a:p>
                  </a:txBody>
                  <a:tcPr marL="13855" marR="13855" marT="9237" marB="923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472">
                <a:tc>
                  <a:txBody>
                    <a:bodyPr/>
                    <a:lstStyle/>
                    <a:p>
                      <a:pPr rtl="0" fontAlgn="b"/>
                      <a:endParaRPr lang="en-US" sz="1100" dirty="0">
                        <a:effectLst/>
                        <a:latin typeface="Bahnschrift Light SemiCondensed" pitchFamily="34" charset="0"/>
                      </a:endParaRPr>
                    </a:p>
                  </a:txBody>
                  <a:tcPr marL="13855" marR="13855" marT="9237" marB="923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472"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 smtClean="0">
                          <a:solidFill>
                            <a:srgbClr val="FF0000"/>
                          </a:solidFill>
                          <a:effectLst/>
                          <a:latin typeface="Bahnschrift Light SemiCondensed" pitchFamily="34" charset="0"/>
                        </a:rPr>
                        <a:t>Severity                                            </a:t>
                      </a:r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  <a:latin typeface="Bahnschrift Light SemiCondensed" pitchFamily="34" charset="0"/>
                        </a:rPr>
                        <a:t>:                    </a:t>
                      </a: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  <a:effectLst/>
                          <a:latin typeface="Bahnschrift Light SemiCondensed" pitchFamily="34" charset="0"/>
                        </a:rPr>
                        <a:t> </a:t>
                      </a:r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  <a:latin typeface="Bahnschrift Light SemiCondensed" pitchFamily="34" charset="0"/>
                        </a:rPr>
                        <a:t>Medium</a:t>
                      </a:r>
                      <a:endParaRPr lang="en-US" sz="1100" dirty="0">
                        <a:solidFill>
                          <a:srgbClr val="FF0000"/>
                        </a:solidFill>
                        <a:effectLst/>
                        <a:latin typeface="Bahnschrift Light SemiCondensed" pitchFamily="34" charset="0"/>
                      </a:endParaRPr>
                    </a:p>
                  </a:txBody>
                  <a:tcPr marL="13855" marR="13855" marT="9237" marB="923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472">
                <a:tc>
                  <a:txBody>
                    <a:bodyPr/>
                    <a:lstStyle/>
                    <a:p>
                      <a:pPr rtl="0" fontAlgn="b"/>
                      <a:endParaRPr lang="en-US" sz="1100" dirty="0">
                        <a:effectLst/>
                        <a:latin typeface="Bahnschrift Light SemiCondensed" pitchFamily="34" charset="0"/>
                      </a:endParaRPr>
                    </a:p>
                  </a:txBody>
                  <a:tcPr marL="13855" marR="13855" marT="9237" marB="923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472"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 smtClean="0">
                          <a:solidFill>
                            <a:srgbClr val="FF0000"/>
                          </a:solidFill>
                          <a:effectLst/>
                          <a:latin typeface="Bahnschrift Light SemiCondensed" pitchFamily="34" charset="0"/>
                        </a:rPr>
                        <a:t>Priority                                             </a:t>
                      </a:r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  <a:latin typeface="Bahnschrift Light SemiCondensed" pitchFamily="34" charset="0"/>
                        </a:rPr>
                        <a:t>:                     Medium</a:t>
                      </a:r>
                      <a:endParaRPr lang="en-US" sz="1100" dirty="0">
                        <a:solidFill>
                          <a:srgbClr val="FF0000"/>
                        </a:solidFill>
                        <a:effectLst/>
                        <a:latin typeface="Bahnschrift Light SemiCondensed" pitchFamily="34" charset="0"/>
                      </a:endParaRPr>
                    </a:p>
                  </a:txBody>
                  <a:tcPr marL="13855" marR="13855" marT="9237" marB="923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472">
                <a:tc>
                  <a:txBody>
                    <a:bodyPr/>
                    <a:lstStyle/>
                    <a:p>
                      <a:pPr rtl="0" fontAlgn="b"/>
                      <a:endParaRPr lang="en-US" sz="1100" dirty="0">
                        <a:effectLst/>
                        <a:latin typeface="Bahnschrift Light SemiCondensed" pitchFamily="34" charset="0"/>
                      </a:endParaRPr>
                    </a:p>
                  </a:txBody>
                  <a:tcPr marL="13855" marR="13855" marT="9237" marB="923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472"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  <a:latin typeface="Bahnschrift Light SemiCondensed" pitchFamily="34" charset="0"/>
                        </a:rPr>
                        <a:t>raised </a:t>
                      </a:r>
                      <a:r>
                        <a:rPr lang="en-US" sz="1100" dirty="0" smtClean="0">
                          <a:solidFill>
                            <a:srgbClr val="FF0000"/>
                          </a:solidFill>
                          <a:effectLst/>
                          <a:latin typeface="Bahnschrift Light SemiCondensed" pitchFamily="34" charset="0"/>
                        </a:rPr>
                        <a:t>by                                           </a:t>
                      </a:r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  <a:latin typeface="Bahnschrift Light SemiCondensed" pitchFamily="34" charset="0"/>
                        </a:rPr>
                        <a:t>:                    Ninad</a:t>
                      </a: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  <a:effectLst/>
                          <a:latin typeface="Bahnschrift Light SemiCondensed" pitchFamily="34" charset="0"/>
                        </a:rPr>
                        <a:t> (tester)</a:t>
                      </a:r>
                      <a:endParaRPr lang="en-US" sz="1100" dirty="0">
                        <a:solidFill>
                          <a:srgbClr val="FF0000"/>
                        </a:solidFill>
                        <a:effectLst/>
                        <a:latin typeface="Bahnschrift Light SemiCondensed" pitchFamily="34" charset="0"/>
                      </a:endParaRPr>
                    </a:p>
                  </a:txBody>
                  <a:tcPr marL="13855" marR="13855" marT="9237" marB="923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472">
                <a:tc>
                  <a:txBody>
                    <a:bodyPr/>
                    <a:lstStyle/>
                    <a:p>
                      <a:pPr rtl="0" fontAlgn="b"/>
                      <a:endParaRPr lang="en-US" sz="1100" dirty="0">
                        <a:effectLst/>
                        <a:latin typeface="Bahnschrift Light SemiCondensed" pitchFamily="34" charset="0"/>
                      </a:endParaRPr>
                    </a:p>
                  </a:txBody>
                  <a:tcPr marL="13855" marR="13855" marT="9237" marB="923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472"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  <a:latin typeface="Bahnschrift Light SemiCondensed" pitchFamily="34" charset="0"/>
                        </a:rPr>
                        <a:t>assigned </a:t>
                      </a:r>
                      <a:r>
                        <a:rPr lang="en-US" sz="1100" dirty="0" smtClean="0">
                          <a:solidFill>
                            <a:srgbClr val="FF0000"/>
                          </a:solidFill>
                          <a:effectLst/>
                          <a:latin typeface="Bahnschrift Light SemiCondensed" pitchFamily="34" charset="0"/>
                        </a:rPr>
                        <a:t>to                                        </a:t>
                      </a:r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  <a:latin typeface="Bahnschrift Light SemiCondensed" pitchFamily="34" charset="0"/>
                        </a:rPr>
                        <a:t>:</a:t>
                      </a: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  <a:effectLst/>
                          <a:latin typeface="Bahnschrift Light SemiCondensed" pitchFamily="34" charset="0"/>
                        </a:rPr>
                        <a:t>                    Reeva shah(Test lead name)</a:t>
                      </a:r>
                      <a:endParaRPr lang="en-US" sz="1100" dirty="0">
                        <a:solidFill>
                          <a:srgbClr val="FF0000"/>
                        </a:solidFill>
                        <a:effectLst/>
                        <a:latin typeface="Bahnschrift Light SemiCondensed" pitchFamily="34" charset="0"/>
                      </a:endParaRPr>
                    </a:p>
                  </a:txBody>
                  <a:tcPr marL="13855" marR="13855" marT="9237" marB="923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472">
                <a:tc>
                  <a:txBody>
                    <a:bodyPr/>
                    <a:lstStyle/>
                    <a:p>
                      <a:pPr rtl="0" fontAlgn="b"/>
                      <a:endParaRPr lang="en-US" sz="1100" dirty="0">
                        <a:effectLst/>
                        <a:latin typeface="Bahnschrift Light SemiCondensed" pitchFamily="34" charset="0"/>
                      </a:endParaRPr>
                    </a:p>
                  </a:txBody>
                  <a:tcPr marL="13855" marR="13855" marT="9237" marB="923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472"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  <a:latin typeface="Bahnschrift Light SemiCondensed" pitchFamily="34" charset="0"/>
                        </a:rPr>
                        <a:t>Date of </a:t>
                      </a:r>
                      <a:r>
                        <a:rPr lang="en-US" sz="1100" dirty="0" smtClean="0">
                          <a:solidFill>
                            <a:srgbClr val="FF0000"/>
                          </a:solidFill>
                          <a:effectLst/>
                          <a:latin typeface="Bahnschrift Light SemiCondensed" pitchFamily="34" charset="0"/>
                        </a:rPr>
                        <a:t>assignment                            </a:t>
                      </a:r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  <a:latin typeface="Bahnschrift Light SemiCondensed" pitchFamily="34" charset="0"/>
                        </a:rPr>
                        <a:t>:</a:t>
                      </a: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  <a:effectLst/>
                          <a:latin typeface="Bahnschrift Light SemiCondensed" pitchFamily="34" charset="0"/>
                        </a:rPr>
                        <a:t>                   04/09/2025</a:t>
                      </a:r>
                      <a:endParaRPr lang="en-US" sz="1100" dirty="0">
                        <a:solidFill>
                          <a:srgbClr val="FF0000"/>
                        </a:solidFill>
                        <a:effectLst/>
                        <a:latin typeface="Bahnschrift Light SemiCondensed" pitchFamily="34" charset="0"/>
                      </a:endParaRPr>
                    </a:p>
                  </a:txBody>
                  <a:tcPr marL="13855" marR="13855" marT="9237" marB="923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472">
                <a:tc>
                  <a:txBody>
                    <a:bodyPr/>
                    <a:lstStyle/>
                    <a:p>
                      <a:pPr rtl="0" fontAlgn="b"/>
                      <a:endParaRPr lang="en-US" sz="1100" dirty="0">
                        <a:effectLst/>
                        <a:latin typeface="Bahnschrift Light SemiCondensed" pitchFamily="34" charset="0"/>
                      </a:endParaRPr>
                    </a:p>
                  </a:txBody>
                  <a:tcPr marL="13855" marR="13855" marT="9237" marB="923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472"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 smtClean="0">
                          <a:solidFill>
                            <a:srgbClr val="FF0000"/>
                          </a:solidFill>
                          <a:effectLst/>
                          <a:latin typeface="Bahnschrift Light SemiCondensed" pitchFamily="34" charset="0"/>
                        </a:rPr>
                        <a:t>Status                                               </a:t>
                      </a:r>
                      <a:r>
                        <a:rPr lang="en-US" sz="1100" baseline="0" dirty="0" smtClean="0">
                          <a:solidFill>
                            <a:srgbClr val="FF0000"/>
                          </a:solidFill>
                          <a:effectLst/>
                          <a:latin typeface="Bahnschrift Light SemiCondensed" pitchFamily="34" charset="0"/>
                        </a:rPr>
                        <a:t> </a:t>
                      </a: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  <a:effectLst/>
                          <a:latin typeface="Bahnschrift Light SemiCondensed" pitchFamily="34" charset="0"/>
                        </a:rPr>
                        <a:t>:                    open</a:t>
                      </a:r>
                      <a:endParaRPr lang="en-US" sz="1100" dirty="0">
                        <a:solidFill>
                          <a:srgbClr val="FF0000"/>
                        </a:solidFill>
                        <a:effectLst/>
                        <a:latin typeface="Bahnschrift Light SemiCondensed" pitchFamily="34" charset="0"/>
                      </a:endParaRPr>
                    </a:p>
                  </a:txBody>
                  <a:tcPr marL="13855" marR="13855" marT="9237" marB="923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472">
                <a:tc>
                  <a:txBody>
                    <a:bodyPr/>
                    <a:lstStyle/>
                    <a:p>
                      <a:pPr rtl="0" fontAlgn="b"/>
                      <a:endParaRPr lang="en-US" sz="1100" dirty="0">
                        <a:effectLst/>
                        <a:latin typeface="Bahnschrift Light SemiCondensed" pitchFamily="34" charset="0"/>
                      </a:endParaRPr>
                    </a:p>
                  </a:txBody>
                  <a:tcPr marL="13855" marR="13855" marT="9237" marB="923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472"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  <a:latin typeface="Bahnschrift Light SemiCondensed" pitchFamily="34" charset="0"/>
                        </a:rPr>
                        <a:t>fixed </a:t>
                      </a:r>
                      <a:r>
                        <a:rPr lang="en-US" sz="1100" dirty="0" smtClean="0">
                          <a:solidFill>
                            <a:srgbClr val="FF0000"/>
                          </a:solidFill>
                          <a:effectLst/>
                          <a:latin typeface="Bahnschrift Light SemiCondensed" pitchFamily="34" charset="0"/>
                        </a:rPr>
                        <a:t>by                                             </a:t>
                      </a: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  <a:effectLst/>
                          <a:latin typeface="Bahnschrift Light SemiCondensed" pitchFamily="34" charset="0"/>
                        </a:rPr>
                        <a:t>:                     </a:t>
                      </a:r>
                      <a:r>
                        <a:rPr lang="en-US" sz="1100" i="0" kern="1200" dirty="0" smtClean="0">
                          <a:solidFill>
                            <a:schemeClr val="tx1"/>
                          </a:solidFill>
                          <a:effectLst/>
                          <a:latin typeface="Bahnschrift Light SemiCondensed" pitchFamily="34" charset="0"/>
                          <a:ea typeface="+mn-ea"/>
                          <a:cs typeface="+mn-cs"/>
                        </a:rPr>
                        <a:t>Shiva Upadhyay(developer name)</a:t>
                      </a:r>
                      <a:endParaRPr lang="en-US" sz="1100" dirty="0">
                        <a:solidFill>
                          <a:srgbClr val="FF0000"/>
                        </a:solidFill>
                        <a:effectLst/>
                        <a:latin typeface="Bahnschrift Light SemiCondensed" pitchFamily="34" charset="0"/>
                      </a:endParaRPr>
                    </a:p>
                  </a:txBody>
                  <a:tcPr marL="13855" marR="13855" marT="9237" marB="923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472">
                <a:tc>
                  <a:txBody>
                    <a:bodyPr/>
                    <a:lstStyle/>
                    <a:p>
                      <a:pPr rtl="0" fontAlgn="b"/>
                      <a:endParaRPr lang="en-US" sz="1100" dirty="0">
                        <a:effectLst/>
                        <a:latin typeface="Bahnschrift Light SemiCondensed" pitchFamily="34" charset="0"/>
                      </a:endParaRPr>
                    </a:p>
                  </a:txBody>
                  <a:tcPr marL="13855" marR="13855" marT="9237" marB="923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472"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 smtClean="0">
                          <a:solidFill>
                            <a:srgbClr val="FF0000"/>
                          </a:solidFill>
                          <a:effectLst/>
                          <a:latin typeface="Bahnschrift Light SemiCondensed" pitchFamily="34" charset="0"/>
                        </a:rPr>
                        <a:t>Approvals                                          </a:t>
                      </a:r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  <a:latin typeface="Bahnschrift Light SemiCondensed" pitchFamily="34" charset="0"/>
                        </a:rPr>
                        <a:t>:</a:t>
                      </a: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  <a:effectLst/>
                          <a:latin typeface="Bahnschrift Light SemiCondensed" pitchFamily="34" charset="0"/>
                        </a:rPr>
                        <a:t>                    </a:t>
                      </a:r>
                      <a:r>
                        <a:rPr lang="en-US" sz="1100" i="0" kern="1200" dirty="0" smtClean="0">
                          <a:solidFill>
                            <a:schemeClr val="tx1"/>
                          </a:solidFill>
                          <a:effectLst/>
                          <a:latin typeface="Bahnschrift Light SemiCondensed" pitchFamily="34" charset="0"/>
                          <a:ea typeface="+mn-ea"/>
                          <a:cs typeface="+mn-cs"/>
                        </a:rPr>
                        <a:t>Murali Pradhan(manager)</a:t>
                      </a:r>
                      <a:endParaRPr lang="en-US" sz="1100" dirty="0">
                        <a:solidFill>
                          <a:srgbClr val="FF0000"/>
                        </a:solidFill>
                        <a:effectLst/>
                        <a:latin typeface="Bahnschrift Light SemiCondensed" pitchFamily="34" charset="0"/>
                      </a:endParaRPr>
                    </a:p>
                  </a:txBody>
                  <a:tcPr marL="13855" marR="13855" marT="9237" marB="923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361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png;base64,iVBORw0KGgoAAAANSUhEUgAAATIAAAC7CAYAAADmDhJhAAAQAElEQVR4Aez9B7xdx3Xfi//W7HPO7fcCuOgdYO9NVKNkUZQlWZYsWZJlW/ZzXJI4rolb3O282H5K4uSfl7z05P/Pi2PHsiSr2JLVKZGS2ERS7CBA9N5vr+ecvef/XbPPufcCuABBipLofLAxvz1r1qxZa82asmfvA4IhXuRVr9fj1NTUJVyKwaU5cGkOfFvnQLPZfN5dKugir2q1qq6urku4FINLc+DSHPi2zoEsy553l7rojex5NV0SuBSBSxG4FIHvUAQubWTfocC/ELOXZC9F4FIELhyBSxvZheNzqfZSBC5F4G9BBC5tZH8LBumSi5cicCkCF47ApY3swvG5VHspAhcXgUtS39EIXNrIFgl/URRyLFL1HWG5L45vp3G35/h22nypbfGz/UutclF9HifHopXfIqbbc3yL1P+tU3tpI1tkyGKMcixS9R1huS+Ob6dxt/e3faF8u/z3WDm+nePjtr5d/XNbL3f8LdnIokaGTunpp5/WydPDyptN1RsN5Xmu+uys/MnraMBzvg+wo4HcyZOnUn2j0VSBfJKp11PbFzs4Q8cP6/4HH9ITTz2j3Xv2pU2vgc5kk3x6akojo6OahW771a5zP06cPEGbQvW694G+IPfNLIQib+qJx5+gT4VS/4hDik3Sq8Rrpr7XoZugkU6c+/bve7Eh0JGDe/XQ17+u53bt1dEjx5Sz+dexNzs9qWOnhnX02LEUdx+P8aHjGpuapc9RMzPTOnHsuHxsvM79dN+8/038dh0eq/379qX2zWaefG3zPT9y6JBmGVuve7EdGBs+pUceeVRPPPm0pmaIC74XRSSGzeTbwT17VOdk3sSO23T/Xqwtb3fyyD6NT9flfS6KHDtlv1x/iVz79+1PffYxLIin873ti8EscX5u+zZtf26nTh4/ovGpGT326KNp/bjuGcZpx/Znte/gEcalkPcxZx557nZPHDmimVa5IA4vxodvZ5uL28i+nR4tZqto6NOf/rwGB5dpeHhIu3Y+pz179mrnzl3auWObnnp6G5Ngj5585tlUd+TYCU0Mn9a2Hbt13333IbtHz2x7hgV3UDt27GBDfEYHj55YzNJF8Y4d2KnZrEcD/X06sH+/hk4c1bPbd+jo0cMs7F165plnwJP6xiOP6yCLbsf27Tp+6ri+8fA3tHffXp04dVrHDh/Qnr178Xentj37rKZmGxdlezGh00foO5vq/sNH9BwxcXsHD+7Hh20aGp3Q7h3btZ8J+8Rjj+jAQWLABD9y/JSeefaZxdRdFG/v9p1ac9lWjQ6dYBx2a2J8SNu2bdPevXt04sRJfflLX9JBbD35xFM6ceSAhsamNTE6pB3bn9OzjMVe4uZ+HsLPHfg8Njak7YzNk088qSMnh/Tkk09o/97d2sWDYpjYbafdoYMHsLVTTzz6GLHbrZ17D1yUr4sJDZ84oukiaHrokJ7avku7d+/UnoOHdYjNfeeuPdr++OM6xAawj/48y/iMjE8vpuaieYd2P6MDh45pOzE/TFz8AXj4yFHGa6d2P7dde/cfYFN9Unugt+14ThMT4zwk9160/rMFtz35DcWOAdUqgYfOQZ08uk9fe+DxFGN/cDz35KMqqt06eeyoxkdOa9uz2+n7Xj3x9Hbt4yHic/X4yWN6Ztt25tDY2epfduW/HRtZc1qNSr9Wr1qltSv69dgze9VRDfr6w49q2bIebdu2SyMn2UQOnFBPNqNvPLVdYyywHQdPKYsNJtBhHdu/S/sOHNbo2JhGJme0e9cuxW9iOKYmJzU9M5N03H/v3To9PKLHOaFY7zIV9Vn19/cwOY+pmDipGU4aO3fv1rM79iufndL2nXt0/30PqK+/X0cOHdT46aM6fGL4xXnDk/uJJ7fpiqsu186nn9CJkSnZ5Alt27lPoZjRg48+ocOHD7Pw9+tJJmUln9TefQe0g/oXZ7DdKmjpskGwTCfYwLc//pCaoUMnjhzSsZFpdXd1aHR0WDueelwTzbLNjm1Pa2DlGo0zNkMTswrTp/TMc7v1GHH7+kNfx/dxTY6Paee+w5rhpH3y9JD27t6lPbue07GTJ/X1B+5T7+BKNWYmNTQ8ou08IL6ZMZyZmtZM03ioHFKWVfTgfV+Tb7Anjx/jxDerJ7/xuE6PjGl6YgT+4bITL/QeC+bJbDr1HDq4T6772d0H9dRTT+iJbzyiXYzFI48+qUOHDnMqaugIDzo/GR1gEz96euKFWpuTHyG+V2xep7xR18TYaamjR8uJ/bIlA/K/KX/82Clt2LRBV115uQ7v281D+IT27N6u8UZNxxnDakeHhk8c0rHTIzpx/ESa53PKX4ZEeBn6dK5LlW6t6DXt4El18MgJdXVkGp+c0tKly9S/dKlWkHcQ+CaDNj7dVHdHVUcJfke1plq1qiYby2xu6u3p0rLBFYqzkxofn9KLvUKWqae7W5VKRWbGptWvyckJdff0aXpsWApBvKVoYGBJ4s2yKGu1mlasWEW5O02kgYF+jbGpdqNnmMXSqLdW+wt0qkFf6lm3OqoVxXyWJ/mEpptRtYrxOjGr/q6KTg4Np43BN57Ozk5eeWfV1dWpCov3BZqbE88y0y42klO86nf19Kqrt58FP6oCiWq1qsDUP33qFHZneO0MCsSpp7ePE9xJWaUmVpim6lFLlizTiuVL9Oxz+3Xl1vWcugeJT1CtVlXkFSwQ4wk2t6HhYdW6unlAnZJlVWXoHxsd547BF5GMMerq7lL/kiUicJpg/Hr7BlTNMhUMXoU+DC5nrvB6NTwyqnpj9kVYoQkb2bZnntax4Wn1dNY0wSveIBtKb2dFk2Oj2nz5FcosEjejzzV1dPbq8ss26rkdu3TNtVej4MWl1SsH2eif4wS7W8OjY6pWa8z/bvkrcpEXaRPz8XuWk7XP3RHedPJoGlyxQp0dNfmc7e5bqtmJUcawrpf7FV7uDib/QlWvvP0Wdff2auXqdbrtpmu0fHC5bnvFLero6NMNlNeuWaPu7k4tGVyrm2+8Vqs3bNZt123VjbfephtvvFE33nSzNm3eotUrl+vKq6/R7bfdpBd7rdl8ldZzMuzq7NSVV16hW191h66//nps3aLlvG6u2bBR69Zu0E03XqXBtdCrV+sqJuzNt+L3itV6xc036tbbblNfX5/WInvb7a/W+lXL9GIuC5lecfsrddONN+naa64iHjWtXL9VqwYH1NW3LMXila96lW6+4Vq94tZbtXTler3yFa/Q5Vs26Mbrb3wxJlOby6+9VkvZhNevX6dbX3GblvNAGWbD7Ohdqqu3rNPNt9yqq66+Vm+4603atHGzBvu7tIUYDNDnG265TRvXrNSKdVt03dVX6lb8/+7vvksrBwe1fuNG2m/Qbbe9QlsYr2uxc9V1N+nVt79Cr3rVqzXQ16trGM9Nmzbru173Glny5oXfBletTzEfXL5Kr7r9Nq1auUq3Y+OKK6/UZVdcoZte8Wpidr18Xt148626YvOGF27EW1hgox7Uldfdpuuvu0a33HyzNm9YrZuIwavueL0u37RRr3/D63QNJ6Nbb71FHldjQ+liE1k50KUXe229/HL18OC+AXu3vvK1Wsbp/9ZbrtEa5qIRtC1XXQuvV+sYv02XX6NXv+aVuu76m7VxZa+2Mk6XXXWllg8s08233KItmza8WDe+be3Ct83SN2lo+aq12rhhgwaXLmGyb9LatWu1dvUqVSqdWrN2lZasWKs72OzWI7N82VKeOFu0fvUgdeuT7JatW7VkyVJOcUu1gcFbt3b1i14EA8tWshFs0vp1a9mw1qhv6XJt3ohvPME3bVyP/vVstCu0fv0q1Tq6tXnLFi0dWKp161aph1PJBtotW7Fa69eu0QY2snVgoO/FTdpKrYsNYIlClmnNhq16xc3Xa+OmLdi8TL6x9WFvK33fsA5b6zfgTyf1m7Vy+VKtYfN/scOyfPUabd60SevXrUPPKg2u2qibb7xO11xznVYP9mvj5q30f70uv/KqdMrq6aqps7tPm1m4G2nnG4THxb8zrlixSteyoXmslrAhrhxcQtsNWr12nTbg99r1G1O7Vdj0OXA5D481q1ZrC5uLvcgO9PQvQecmHm6btXrVSq1dt17rVq/gQblWG9evJZbr1dfdQ6w2MW7rNbhsQC/qsoCOzbr88su0ZGAg0YMDvVq9Zp28/921itZt2KS1a1bR53VawZzO0sPp1hc9P8XV0dmjTczJDevX07eN6unq0jrWySDfmSvMlY6uHm3cuJHxW4PNdcRys9asXa+lvR1aylvLVYzHsmUrtJn5vHTJwDflC+58y1P4llv4NhmwrCZfAC+FObMXuzxeCuuL6zB7fp8qtU4t7e+VX729/eqsVZ18UTAzmdlFt+3o7tU6NrUB7JvZRbf7VgqafXv8MHtp7XSxgfrD+PliY/bS2n0+ey/n+v99NjIGNYCXItghBL7TZC+FqpdER8YT1H16PmVmljYfs/n8+dqcr97tud3z1Z/LtxQzM9PL5fJvdd8OX15ArC7KHeMUZ3bhOL7UNi/KsZex0P82G9nLOMaXXLsUgUsR+BZH4NJG9i0O8CX1lyJwKQLf+ghc2si+9TG+ZOFSBC5F4FscgZdyI/sWu3pJ/aUIXIrApQgsHoFLG9nicbnEvRSBSxH4WxSBi97I/D8k9b/tewmz6W89X4rDpThcmgPfnjlQXMR/tH7RG5n/FO8/Z19CVX+bY3DJ90vj97dtDphd+K+i+MHxojcyM5P/3ZVLCJfiEC7F4NI6+PbNAbOXcCPTpetSBC5F4FIEXqYRuOgT2cvU/0tuXYrA/34RuNSjFxyBSxvZCw7ZpQaXInApAi+3CFzayF5uI3LJn0sRuBSBFxyBSxvZCw7ZpQaXInApAi+3CHz7N7KXWwQu+XMpApci8Lc+Ahe9kX1+X0N//PVp/fOHp/XPwD//+pT+BfhnD0+VZXIvt/meu+wHHpnWB6j7wNcn9QHaz8F5CV7fxoQ+8LAD2XPqkMHe//XQlP6vhyYBOeUP4IvrdP4ftfie/+GDE0p4YEJ/BP0HD4yTT8rzP3T6/nF5/gf3j8nxh/eN6Q/vQ/a+Sf3h/ZNyuT94YExe9wfwS1D+Whvj+oOvzeOfwnf8n18d1T8Fnv+Tr47Ic8c/+cqYfu8ex4h+/95hMKTfu3dIv/+VYf3ePdD3wL9nVL9/95B+/4un5fnv3T2s3/7SkH6nhd+l7nccX4TXwm9/4bTa+K0vnNJvfb6Nk/O08xdiTqaU/c3Pn9Rvfv6EfvNzJX6DPOGzZfk3P0d9G8j+1mdP6rc+cyLhN8l/w/Hp4/qNT58AJ/Xrn3YcJ2/hb07oH3/qODgGjoCj+sefhD4Lv/bJo/q1Tx6Zw6/+9RGdi6PwjiX8WpL3Nsf0a399PPF+9a/Lul/966P6Fdovir86ol8Bv9zGJ47olz9xeA6/9PHD+qWPHdavfOyQfuWjh/TL4Jeg/9HHDsrxDz9KDn7pLw/qFbjKjwAAEABJREFUlz6yX78E/Y/AP/zoAf3iX+7XP/zofv3ih/frH4Ff/ojLlPhHyP7DD+/TL37IgcyHzsU/XMD7Behf+It9cvxim/7gXv2CA/7P//le/fyf7wG79XP/a7d+FvzMAqTyn+3Sz7Txpzv1M2fjf+7Uz7bwD/7nc/qZP2nhf5Cfgx36mf8xj38AvSj+3x36B//v9jn89H/frp/+78++KPz8n2zX4/vHn3ejveiNbO9ooYeOgaOOHLqph4425vIHoR881tTXQaKP1PXgsUYLTfIm8o5cDx5tLoCXiwXlhXVn0g9gw3H/kaYeQPd9h+v62sFpfe3QjO4/PKsHjjR0H/l9h+rQyFC+Hz/uo97b3Xd4Bn4D2XrZ7sCUvrp/Wl89MK2vJLos37t/Svfsn9Q9+yZ1774pfYWy495907oXukSbRmb/RCmD/Fdb9V+BdtxLfg+4d++Uvoatrx2YxdY08tP6quvbO4n9GX0F+p7dk7pnz6TuBffsntCXwT3wvpxQlr+8a7zk75lAdqKUhf7y7nHdg/y96LsnlVvyTnubRfAleI4v7xzXl8Dduyb0JXjtstOOL+8agw+wkcrY8Txh55ju3jma8KXnRvXFHZQTRnV3ysd193NtjOmLzzlGW3mb9vIocpR3jCcdrmceo/AcXt/OnW7JbidH790L4G1L+2MtP8b0xe20dewY1eefHdUXnh3R3eCL20col/jis2NJ7gs7Rqgv5V3uC88OIzOaeHe7DuD5l56bgDesz1H/Rfedvn5h2yh9AdvH9PlnRhI+98ywvrBtWF/E7t3wvwSSf54nXWNyfZ/fNoKcA1nou5H/Avlnnzqtz4HPOJ48pc86WvRnnjytzz49pC9g44vA8y88M4T8kD7/FDl1n4d/BtDp5S9Q9zlvDz73xGm5/ratz3nbBPRT/9knh7DrQO4JfHgceP7ESX3WaYfTT57UZ+B/hvJn2mWnHZSdV+KUkszjLr8IkP8cdo+PPv//L+GiN7IiSnmMylXwx+8xldP/zECRP0Zdi2cmZQE5KRaAdqRU34SbIw2buwFv6xzPvbwQkv8/+PKiUI4DDi8XtMrzQmYmWaAk5e6fy2DIZXIMF5TdP4RUIODtm+jy+sIMTzJFbx8JA7nrbXo7dJAUoyUk+RiFCVS5TSmaSzvP8NGSXERP9DaiDBCCL4SBvDXy0UEZWYGIXBGFjihcox9BefIFn6iT63MULiNFeJHm3gZXS/3URZehznU4XwU+INimvVwg43BZQUfkY0QntPuiVKZ/sUSk7PKS++JxNoQBfBG/6FBZzsmbkgr+5Cj1du24FTgRFeW8GFt+IQcHrgA82hfJZ+y4DGUlu5lEPCJ02RZZ9LnOvCiUFxFNWE08YaOE+57aeDuAWLJT6jJ0OugXuilIyLTRtlPgQ05NNMOGpfZFNGE2xd3rGnBdzu01mWMFzIJ+eN6MYizxx3W4HOPt7V1/s4jKkXf/SxSpL5E2VKlwOxSahfNzyo5Cop/cKEc0ohgfEZPPddfn87xgbSS6QAaUdUVpr1mo2ULuOfU5OtBMH4UeJROF2/d+OJx2IIQ7SaZo8xPPlOSTjNEPynP1ZTmnLgF53ENGJRKfOX8238seC/RE/POeXgiM5IWq5+tiIPAWJRawyCNhjMGkZMQIAnUSXCXaJ7NzDA7iZY0TCRRT8vZOuKRDinQsQpYbkNeVSPaoSHzPYRdFoaKghjItsZQaUtPOF5JRBXLBJyW5kt9qXaUfkWhE1o3oa6A+MLnNTKQEF/amaHdyDmaWaL+b/I88RHNQumgVc6gCvrm70IYpLFGFc/AifZByygVUu68ERedcyCBCm5TOrPY657RzF0yOR2xHarDTKlPAY3gLyqW9khcQaA+Z516GpUifkSD3EqBLKBeaKRSgnZJUu0DugmRInut5u85wAbhnNHfXvEUJZEjeNsUn6XF7CCa6lDr7fqaOsralJhW8Xz7ersKw64gmsY6Uw3Tt5pueM2Xpjzf0/nqdmCteNuot1bIhw0h1lu5CDRzvFxnJzCUhPCURc2oBYBrWoz8iYNMJb20qsBAJd0w6k3pIgkYZguSaHMlm4W0dVJBKPgQptYUBiVZk2skZbfqF5me3Pbs8pw/Dc/RihOH+88mU7Xz8Suoi7sR9LlBtcR9ISwE2ggtciMFM9YmfKG4GPJV5RBplzlgAr8P5WLLKiSqZmUx+UedZCy2xVmk+a/Pb7cvcSh345JtZW0au29qeQLiauco5Au4C2kkHYfaWrt+xcCLRINW6xjaclyaOnCPuHj2AT3FuQ5arRFXJhygnLOy5lGzPldAzTztFl87hOd8dwlTS3y47LyExuLUFPE+A56ll01lJPpUt2THz3BRY6MEkitykRFCGkOSEQ1yet5EUwVskzVVBkEqJNlG2j8y12GKVHMOSlaJzjkYln1rcs7NyTOa5JisLc5nBsRS3QAe9nwtU+xDJH0TmT8KWoZg00IZ8jk51zGEcbtekOm4kuaKU08YTYvIDmOdedjArPJtDqcfwb451fgLlRi3ZovJe50DkIpJLOi5CNIm4bBuJ0bq1eZ63WCk7u5yY5729gI2M7qeoiiAY4InDwMCVB9dUXr6puVKfHIZUOQgmMcmlAMda0ILLoB1kaGNEnTgv3KahJQkYd0s3OOQkOBI890teBk4bBZPYGEAiPIfwlGBzHio57pbaUOtCED1KIAbCW2QjsfFTlAMOvfB2UC6OTEruE0g0N5fwDYyDJfIwkCXJRUz+R9x1UZch1QakvGGpR+VF5RllBKwF0WuHedkQBy4bLKMQAAxkDAgZ99vInZaPq5lCCArWAosdlsyQgieZystblpQSz/kOta52vfMAKYkJH9DVEiLzCrKUGFlvNgcIxsNSQ0OihJnJzCiXqU3RWuyFMNscSJLJsEp//E4fDCGf2ybGVLRCVwTm9cD5xpnGqNPchS+JhotAdJxRnyqZam25slze4XkCwhf5RXthq4SU2CZ5bq2Yq32ldvhKPW66iPzmPsBSuiC87DRk0uy5l12W1olUWdD8NScFy2kHZEoLaWd42ZIGo2hQhqUSotSG1wTKbXiZOtNFXeGipBDiwEDAy655jBhKCk5RiXm/JwEI55qVHkRjsbdoQy4AQ8CBaCsZeQnmILSrxkK7AMfJmG6tgk+IuTK8Bck1uS8Bu5hyyVat6yxJl6GaAufutjMIm/sHlCAumNw9mVHbgpcXYl5qAdcW0OiLwBKcz+TGf3/d9W8akBK6ZWSSZzKzFrT4ZbATrJRTmYt2DrMFZUEzgZRgrYZknui/OZxGTrRztDKJMTQz+R8KElQJpcuMGuAFzzzu5oUU+Zio899KyVTvZAuuZx7ORMIzB+TChOvyB0KaH8lmWWtmMitRcsq7kSUs5lqqUNlOJt+cjdyMOxAXsyjdS1MG3U6uELhDsM24eVXK27TkRaQ0d8Fo1bZYbsHB3MSIWbuW3GlgBu3SZBYMnSZuLegFXbRUCZNZiaTAuDvIzk6IIStgCbrANS+rJGtWtjHz3HkOpxcB/ddFXOEiZJIIyw6VZfjT4ksrz6tMeCe/oMhMxt1ThGpD0K3xhZLvVNzOTfTtDKZPToczvS6Bp3+EYeaWnKLQTq2i28LhkoucmfcAs86E9nqH6EcKAu1KCZ883sx1O6BbGVQrRRnf0fxoZ94bU5rwrcpFMpOL+S2q9CH6CY6jGBmcly5F+nNhbfhSOtMS8/6WXpWMdn07L7mL3c+RIJDRnIs0WUlGlbGCN2eXykR77vwXD0NPG65lvv/RixeEbxUXFFi0spBv+pEvZ/Lvxe0BNIQpR05lkTnm1ud8OXtMqDTzBrQhzclB+3z0cvRfC9Dls6WEVz4P0OttMb+44LzJxev/FnOZehfnPTFKglHtaJAvGAyvjNwi7IQUTQrIG0gBZmA8T2WXPXuA4Z2d5kSMGuA2fLB9cJ02g0nycgJlw56/BnjnfLNyuKzgi3r3wXWYRLHcvpyWXwiSoJzjgFyQaE6bkuG1qSwokmdlzSJ3D8oCAfeh4Jg7179FmrxQlutciLn2qUMLHXR6rlbyADnE5bIJbZl2Tt1ZyWsSXJ46zxIIilmQ+R+jguQZbKiXNrXddv1pyqE+srmUYEvxALtT8BcmahYWL4ou1bilkvI5JPqoM67Y4sSSu1inURHxi5RkwmIyaEka/OZIkt/kra1nUXvfpO7vcPNwsfbbE6aU92Y+GmXJ41NARg9+9O2EOgVKYo0U5AVjzq8vzLTIJCuALhxMtS8Xi+0Rh+maMeFG0Ol6YXqiokAu+UkuTm0FPK9y4bSxednrYEYU+2R2ForwDGZKdpZrBrcNNKX282UqkfeyUwDS/ZtDkoe/wIKz2MPcrFcAGnG/2OR+O+i9Pxr4zkzJlZ6lwOPmOJPd9qzNxXYEcjjP66FJXqLHZXYRd499u5kx/kowNJu4yU8ypT630Ya4qG/JUnhRyWPhfU2vmB7cAjXlj8Ry3oLwU3G+1PYJbfzCHFsQUZ4HMsTLw+32mODEn7nN6Voy/ihdwSQLgDym9rTDCX9s0lyFn95AwcmuIHCF+EPufzsgkhfIekKDNKcVqlRTVqm8IiX/WwLe5VJ36W0SdfstJDXmHkiR3OUdeI8XwgMptUGt5153Png9Yi+bRKgv0heCoTISipECPYlz8LIHiO9hyLT5CFIiOByTs4ApxEQAI4Arv3wyOJxuw8wF26Uyj0wUk6WCmTF5ME45silGDJJkZjKGgizJQZJHlojzDbpMPvAlVOqhgaWZhwy0tysXHfKUzTUY/mvBFZGFLyyamcwMciEk7z93Er5SpZavRc7UYbEZOs1MZiUQfJGJ3hAAj8PiCgy2g2wu4VOind9CO6OrgXjgHr4lobNu3tbRYtOOJEegLyFRkqHAlEnOAxZMITNZUIJMZ16u0nEmd9GSN0WNkg4v6MyL6aKCWyTODh/TMyXKkqHAQabWcJYV3N2VNmQGp5USbbKQMaSF0g8dWfJGMc0LUxGjfJwL5r55MzYnQfgGVTAPyvgaOrxdlMjMXNABkQrkXiyYSmzKNIOQ2P+wk8jULbqoyK0cf8MMoD1aJUoOMyMrjTgZU0uVVylY0u074knE6xzwfYNtI9XBe7kkenaxrnjPHC5/RhhgtMqtwUoljxY1Hm4zU0yjQHtSYp91iwy8y57Fph3aqGvFsqymnIWQhqiA9rYOr1woZ4Yx0OZROseEGdyWAJSrkCtGrdoXHjBuLuRARZlR7YQDkmRmMmsD/6ADfkomv1zSF5f77OVvP9wDt9rOWSHpWdwue91ZoA8t98+qWNg2niESXTJ12SmHM5RkzExmLcg0f83LzfPOpHxMHAu5Pu6OeZ7rDHPFdt3Z2g3bjiTolRzf2QsYZ8YXZrLj/IWAL9oxKRW8D9CBzcxUXp5b8Ls3koyxN6Ps8A2uZMuvtPG0DaLHqDfqAzlbvyoIBdZM8I2QPOO85HCeQXveRoOJ+SMAABAASURBVOb1OJyl9lEBvY4s8aISv1DKSzomGUOuDZd3nFlWkkt8/7ts2MEEMfJdFQdfRml+xC/KKUPKu1K0crK55Py5AmNdlE8lWC4ta5tq66DijHRmezNDh2RmcxCX2cKyKTBZkiDhjQRa6bJ0T7cz1UqtKjODNGZtS4CMJL/gejYHLyOeypHJkYizbkmmzaMQaBCY5MKKuOaazREwz5Pafrgtx5liXtuG1zjtOV0pMyIB7XYcLR4cKJf1bdlL5L5y8FWeU+vJzGRmTiYE4mtGmUSLxEs3i0rtFrR1fumv2/FRB7SlqVfNwcxKG9ZmuTxwXXO8dt3ZOXJns84otxX4/MFjYuA+LYSLU0OcXBdg86ha0LLarK4YmNXVg7muWVGcg2sTL9e1Kws5fTauW53rupVNXbeq0HUrY4lV5LS7lvK1qR3llUIH+SryFXnSdd3yQjcsj7rebS9t6PKBGW3sm9DGgSltXjKpLf0lNg9MaiNlz9vY4jL9E9oMtlDv5S0D09qCjs0JTpfY3D+tTX3QYGv/jLZQLnNoZJ12bKFu65IZbYXnui5fNqMr8HF5Z1SNkHmUyTyULwu0d5eLdKZ03cyYiOc2aU+WuRprU060cTbPdcaWvtiunMuZh4k28/aJnL+1WGZO+MRlgaKi7UfKfbq2lFBVtp0jSnln+sR2LU5LUKR2xlpWoGzcAgUzL4iLnHs7eYk10SpSQs6szJMvvOqYUXaJVubk2Uiy+OxuOujCApGIW5Gyg41irtKUBhP9TatKSNE7nXkhn777ECsqXEPE4egE5bOTWcvJpNiF2nBJr3M4jaXzKUn8eblSun1fjN+20c7bsp47z/MSHqeSWuyOLGmuxrsOUric76CywIX+jkm9fuOkfuL6Cf3yaxr6jddH/fYbgn7rDdaCKAvaeRl5Rb/zxop++42Zfvsuzyv6XS/fWYNXo65GuarfuQv6zg7Knfq9uzrJO/S78H73jVX9HvK/e2eGXCXhN9H1i6+u600Dz2j98U9qyd6/VP/ej6tv78fUu8fxUfXt+Sj0R9W3+2Pqh+6Hn/K9H9GSfR/WwL4PaWDvh7RkPzjwF+ondwyQpzrqvW7pgQ9r8NCHtewggF5CPodDH9GSwx/R0kN/qSUHP6IlKf9LLTv8cW0c+5xeO7Bbt64JqnFsjMyxSAxfDilN0Yt3xN02xNuAvGByORfwvITPazMTqQVfVGwjVJwzMc3bOpBhE3DKgSiHMPdFchEzk5mDBcVMLTiZtUFRiZsaSSYuv5XNKZAoW6oxzWXoCxYownMlfJhgDxMsGSwzv4mLnLunqHnay3KZdiPN15mZSJJJZ4NIcJLlNEt/02toyqN4m5C/dqQmnFwCDAeRQQdc7ERQsJ0Z/Q9sWOfaiOjJ0dNQemXxVazFLzOTmUnYkvc/QHrRcwd15sHAHjVqX2YmM0tFrKW8VXQtqdy+Od94OJiV8mplyd450u1WF8rnFJRCreLcvPKNzPvM5q2WsY6sqbdeXtffv036gRv7dPummm5cm+mGVUE3rg66fo10w2qHkVOGd8Pqkr7B6VWW5Jx3/apM16+qAORofz24IdUjT34DG8CNa0w3ofOmlJtuJr9xjbSmNqJ7//pP9ZW//jPlp3boyqVN3b6+qles70i4jfzWdZluWpXrusEJXb10RFcOnNaV/aDXMaTLe05pa9dJbek8rq0doHpMW6sntLV2TFtqR7WJ8obsiDZWDmtjOKwNdkgbwhGttcNaA1bpkFYU+8EBLS9AXmKweUA9Y3s0/sy9Ova1P9OKk5/X67c2iGBDTDW9HC6m5MW54ZOhYDNIecFUa8/Ss5p7/TxroZDTJVzGUcpFAlJS5Z0yE9vMEp9MjrLO7UZIX+5knsxvJXAvEUm3i6USN1fgcg6KagnOa/HtwKE5WxXLtbk31xs2ZHrlhppWcqRO3ygkZAib6xQKydl2FK2pZV0NvWZNpt5q4iiy2XBzp2mUy8xKyOApXdEFfLNwQEe+iURmR07bnM3I/8PePEcfNJ801FOJumFth950RYduXVtRH2XvqiG/rFbodRszveMK6apBqWIFGh0h2fIN7so1tNtcVV81skfhh/uSkERkZgllye9l2ezsHJ0WZAs3IhdfBDHF2xapUbJlZir1eFnnvcyQA+cVkJ1RZWYys8QrfSDs+EJqTwG9csWU3n1NpstWdKmnq0PVSlUZnwQs875VFALIHAE+gJ9lGfyQYCHIZUOWKVAXArkjM8q5QoVxB6HSTGX/O3UWpNQuQCA3PdvQxz76WT326LP6kR96j37pF35Kv/j3f0S/8HffD35IP//3SvwC+T/48XfpJ37ozfo7P3iX/s773qj/4wfu1I++97v0I453f5fe/+7X6Ye///V67zterzffebuW9vbozlffqB94x2v1PvADb79D7wM/8PbX6r1ve43e8z2v1rvf+kp9P3jXW27Xu8jfSf7ON9+ut3/3K/S9d92qt7/pVr3zLa8Ar9R1Vy7Vjgc/pd7he3T56opMuV4OF5G8ODeY9mJ9yScBq0MJ52nqk6ZonSTKvJDnOb/WtTdDb+pyIhQlxOXulBOPgszmaeksOrY45PILx8yQoWxmuAcBzzcK/7AKw6XOBCJmtIFr6He4TxU+bL5hXUW//tql+rs39elnbuzV792xVLeulIIrop0HwDcGo5/OEu23DAb9zCsGtKm3KbGxRDafvGim/wg8Uu+pPAxEKdkl56GgwiQqIigiHsN2XmyamnlU7ptbwRMQ/Aj+/OPXL9dP3LZMv/Jdq/T3XrFUA9Wg3tDUj9/ap198zRL96M1L9KtvWqvbNlSkTCpkCuhc3lXot+9apV94zXIt65Gw5Ded77J2BW2dDvjssEB8gVrwspnJbB7e1PzWBgVSu5RyxFMbUWFmMgPoDCxwM0syi918jHDpzKpzGPPV7Spvl+Yh8fS/rtBpTb3v6rrW9FdU4YEg3/gxW6ip2caUJmZGNUNesFjNDP8iQK9JBWWGS+IBFFWkP3BlLksJEYnc6zx3GGUHFSlF7k3myN79h/X1h76hX/3lv6c733CL1q8bVFd3VdWOimodVXXUqmXe0am+3j51dgZ4pq4aqEqdVRP7rxBLdEclqIrM5+9+QB//q6/p4ceekW+g1UxCJQjIBlUqYuOO6iTvZIJ0ZQG6Qn0FfkU19FSyLNGd1aqWDw7olluu0l34+IUP/k/dsnSUOr0srnDRXhB11pjSZpaWAIxzGjvPUbRqnLZSmsZe8skEKc9dqPBjhhNqu2KpdPbN2uwWEdFaysxVpKJXG9MpGPooJH8x7PYKNh3IuZapgd/SjEQ+VUat7w96zzW9mqH8Hx44pv/86DF1cYJ5//VsGp30x6QKunqDNMDPQMwDtAQmQNCK7kydLESf4Mak7qzU1c9H5C58QVwdyPdUCiaMVGFid4dCXWqoI9bVqbqMRZbhdAeLqQO+b5RFM6jRkJYONPWWa5fos0+f1K98fL8+9OSwXn1Zry5bIq3o79DtW3r1Px48qV/9m5M6OTyht109IELBJpaDQj/xyuVa1ZdpWVdFGZN2Lob0U+e5rMU3V0QfzJwyiVxkEBKEWSrojGsBawF5hogXzExm83CeZFKCFr9aPhsyZoYM48LE8nGmcEbyWqVRLySj14yd8YDZ0j2jy1Z2qbe7V2IsuKnRLHT02JA+/dl79a/+9X/RR/7yM9q376imZ+tocKO0x6bLCk6JsuR31HsGIlKlZQpJ0vOzERnrbdt2as3aNbr6yi3yqeM6vXVsC7sa+lhYkFWr6utfKrOa5OVgniktn8xZxk1cUUuW9ml8YkhdnDSZAHKYO2hKvbWMmAWhywHTgAB5JIvkSpCEY16ucDq95qqtWrG8XyPbH9RgF0ap/k4nunHxLjBP5CcG3xAKPyk0o1h34qAl5gabk6V+S/O5/GJESPLR9NNRweaV075Je28bIwEFSqPRps1byswSAoGUTOUVZYacF5wFLfJAbhBmRtyBEWRopIVJ+RVj9EwFDpckeiAiE8rIfVO6cmnOa0amf/f1YX19JNMDJ6r674+d1jA727K+ChvPlN57VaF/+Y5l+r/fsVw/fb2pO8z4PEl99Kd1LxvUT93Sp3//zvX6N+9Yox++Suq2Wd20tqo/eOsKDVQ5CfQF/fZ3r9T3Xt2nt1zVo1970wot7yxknAy+9/pe/dN3b1IVOvq/qhCrGlwSZEXUgSHp9GyPvrB9Vv/i8/t0eKyuDN2f2DGkh482NTTW0FPHZ7WMp7LVm0S1ruvWRN1xWZ8+8/QxTTewAVeLXcTAzOSx1ILLo+YonEd9irMCfySTZGZnwMfLzHkRfpTS0okyKCYKKZ4Dr0pwIWC+6HzStNqmOm64mLhCv5CDdUaKLnAmh1KUz12vMzO56k38stfVESVORYLXZE7s2nVIv/4b/0I/97O/q//4Hz+kX/pHf6j3ve+n9cgjT2lqZjrZZcaohNF/U3LPAwNikoAgN6Q8QqUUY5eknWsqr8iJu6ldu/fpiisvU2dnh4Ihhy8kiTkpfEpwmgej0Fnr6FNHZ1+y4GUz11ei8HUEmSH39re+Rv/h3/2G3sAJqhLgpLhE1DWlIGAyAxkFkgK9clBlIMgUKJsF+b+Z5rpjQU0sdPstV2vo8C71M189pvoOX+Fi7XsMHBKdTZDSxBBXWQFxdmKSeLjpu9dEaNFWXAub+Fh5MNpQkpPMvKFD5eWkq6RkMqlFu7iZSW1owcXAmvwP1jFKQr0JVkIquwJQMLtd5Zr+Lh1hcxiaEaemoMFa0K7Riv7rI8M6ODyry5d36rWbl+nB/eN6cO+Uvuf6lbphXU2l/1Id9Vev7NYNKzr04PYhfWP3hN5x/Qpdwclpz3g9TYr33rJUt/Hxd0V31P0HRnUMY1csq2p5b43jesaG16MTx4fUwH8cJhU6eKypsdlCP3rrgN61tdDmJRX8qurkTE27T1X04YfHNIrP/ZwaL1vZqV2nGgqSOnn1eMu1/Xr85Ky+tnsKTsBXnKTPKFaKhVoXMQxALXg85KJzgKDOZVy3Uem0GdR50NJ8ZuaKU9/OZHvJzHVJZmWui7nsQkLl2LsEKj1L3e7rqaZTdLlhSjOzdf3Zn39EX773fvGMTfuTu7lv/1H9k3/yxzp46ARxk9xUG14yOCZx1/zljMRx4mzMizXzpoaHh7VsWb/89U+0MUbNyLXwckcc8EyZerr7eTXsSFLO9jFob4JqXf6NdPmSbtUyKTC30+4dTN6IOzEgLiITI+kP/US7NgiSmUuZPDMz5wDJda1atkQTk6M0biTed/pGDy7WBWMQHfhOX30D8IWbcySjSB1BgUk6Q2Gqc44TMqgSZp5TJLmeooic7AoV/mGbnS06UptSr5kRQJMZCKHMTWddqYEEv+0HovILLWRUUOlSXu92nZ/KLOqcwc5pwFukpvz7FCehzo6a3rK1pp++sYNvZZ26ZklNe0aCPvjZu/uMAAAQAElEQVT4hJ5kYzk8HlVjQW7s61T6W888jDNOm7tOTOsjT4zpkaO5jo03pbyhNcsqGh0tdP+eUb1hc6/efGWf7ts/phOzQQfZX8anZnXl6k51hVzrllT16MEJRd9KcdtYVqcnMv27e0/p2GRTb7tluX7rTYP6Eb7f9fNDRJ1f32ZCle8m0ruu79fapT36wo5RGU/Q69G5ZVm3/vz+U6rnGS+t3uOceOAsegmpzGwOVGBX1JRwaectCtq1+WbWJudzeEZM5xlOuVyA8JxskWRmc/6YlbRkUkL7rjMuM5OZiZvOvAwWgBkZK7KUjHuWZTJ6WzDfTg+N6JN/83k1ocUpJatkCiBH4jlOavff/6jyZk6r8yWPp9d7xBznk5vnG7pdZ43dppyL7o1DclfP1hIUaBxUqdTU2zegwKummC9lt00BwlEJaGY+B0YRUoLfRsgymbicV1JSCNgzmNiN81aTSJJp8ciME1m1GnjdbvBQ9v6mZt/Rm0floh3wwS5YpPSDjcs7TFM6VsAo2IhKMAiMQAREBiGXMUJRghLJwLnJN5YiRrmevLWhFUwq5zu8RWBUzLx9lGdOiRuptKXYyqVUT0UIUWQlP4o8lZygHzBI3iyjD4y7xpmsg5xqKqqrUQSdmgoang66dm2fBjsybeSV8Lu2dOgtV3Tr2nXGK2VUFQuGb9EKZfi8tU+6Y1O33nl1l27e0KkKAy9kcqtp28lZDVQzre2t6rnTOTaiRqZz7Tnd0M2ra7psIKggpnvGpQJXy1Caethhtx+b0b+8+4j+1VcP6ysHx3TnFQO6ftA1S/1V6Xuu7tbbrlumv37ylJ49HfiWF/W2Kzql5qzW9ATdsLpD3RXpek6QtQrKPSWYzEqIq7QJYfLQQCyS2vLkASA6p8PMEh1CSA2N3MygHc7zHERY50tUC5iZzOYRgtOS6czL54iDQZ2rSGUko3eIfK4CoogRURwgNfkI+ez253Ty1IiasamQZRpYMqBKrSrLjNfKKe3bu0+NeqNsQ/szE0rYONTGmZXnlJAueRDR551H2TvkKGvKO2VEkueQ8KJ8TTijo7NfXd1LZTzAMjN5VJ1v5pJRftIMfJMNXgErsClbJSg4QlA1q6gSMnlozBAwFxTtlK4IjxC1+ks9XLMyd3tYkJfM/E7ldzCVnr8AB3zwfTPjIEYHmeRlTxXR4SRrWOm7V0Fd4tFJryy7LO+zJWkq51KEk4QSJ0ZTAXwzS0Cp56ztZBPhJOcWXJ8XvPWcFkw6z+E8z42BK423K8mx4brKyS7moMlgHBrPtYyfcm5dWVOoz+ihg5Pax6lqkj6NzDR016aKrqDubl4r7+ZVzU9yYgMz+WVivug1m7u1sk/6wp4Z3b1nTOP1KMNeJUZdzwfmiXqhE5ysNg+yUOjYTB6081Quf229a2uHjg7N6vREVIE/rr9gkt2y1vR3Xtmv3iqb4Z5c924b1TQb/vLuQp2YfuPmTr3z2gF9+smTum/nqPJoClmhlUs7tbSrpvfzC+dbrxvQ0o6gd1y3RL2dnTLLJJkWXnRzYfH8NH1JsSM/n1AUNQxSJBO55LYcuuDleh10v5SjiTd3lIyz7smHiLh770gWk1DSkyjDukGZzIAM2mcRYPymZ6aUNgma5s2mZmfqqtU4abucReX8QOB8jKR28zcazBVKne2i214MPpHn+AjPa4DCFzmSXfThKyJeollMEKVgVfX0LFdv7wrGmXlkQQFYQiYzS3BeYP5nbFq+cXmesVGHLChzIC+/UgwhmDepj5RRAaNMZpaIkGUK/jAJwQOXeN/pG55cpAutTnlfCmKdPv7lYuC9c6ih8zFBKdBpw0PQB6tNU4ExGnsTqHaKsFLgEqOsjGJLia5L2GASsWCb7JBNTksFepMoN0Q031a0KtuLy22TCab8Ch78+eqFzaiOKk8/pt1D0v6hQj/IYv/pW7v0U7f26O1X9uvZk9PaMz6LuqY6+PDaS6ub+RaWuU4muqhx5B6kENRRrXJaK7RlsFO9fGfj4aiVfBN73aY+3ct3sy/sGNNrOLWt65jllTrq2WMNNJhec8Vy7TzRUKNhlNW6gibHmrrrin797OtX6idfuVLvv20VEyrq0GjUhoEOvp0tQ3/QmsGafvKOVfqpV/fRp1z/+b5R/X++Nqn//tCEPvXMaQ3NNPXJJ0c1xWYasGDGHZ8DsJY1z5x2UEvRKQfkwpQGbyFjAY0+poQcgnYYtgiNvChX51jQ5AwyzpcWipVtTYYuM5sTijwQ2oXY8susrDcjd7QETKYs0DN4FqAZq81b1qujVlNkjuWNpqYmptRkQ/MHdweb/prVK3lIVWips662owa/Dch28mpHu0zuRUdgI3H78gIw97sNPy2weYoTosz/tz1+Giywjw0+e7hYwPfenqXq7R1UCB1ozhSCI6RNLQRykBk5fQ0gxYYcRbJgSjKoNBBgwpHIHWa0a8mYmbIsk8tLJoqe6eVwhYt1gmUuQzrByr2jkUcGugBRObPVQ1wwmRiPtGd5oNsoIBxte7E9cilvcxfJsSWlmwp0J7CR+WaW7ECrdRlyZhS8gsyTOa8Fd8oMDv1IZhfI+eC2i7z56U+2jem5kSldvapLVy3v1DdOzehPn57RWLOqLx2c5aM736I43WRMtkMTTY3Pmib5yn8EeqKR6aF944qcwt5381L1d1R1YDTXFL8WblpaURMfPvRMXQ8eKTQy3tCrL+8nfkF7R6Sjow0+zmfafrKhgo+6zEG8954U2jZU1Z8+eEyr+cj/5hv6+Q5W1ccfPa7txyfUU5PMTKOzUdes7tWtG/t07Ro/TUhPHs/19UN1+f8O74nDOT8Q5Hr0SEM+fjLNXWYUEuZYiTAzmc0jMS9wi9RF5Mlk3BzyjR7C2WYm88VhVNLLyLg69Xww5EuYzEzcgA+m05LIIgNbAC1yUa3Sj+QhtMqJTMMKC3TN6jW649Wv4uGDlmahZiPX9OS0MmxdfeXluv7661StZhLlsmEh4b9csYMS09ynWQvYIcEu00K65KR7QIE3D17vseB7at6Y1vTUiEaGj+nUqYM6dmy3jgLPjx3bo5MnDvO99TQyk7wB5eru7lf/wDJVOUEK/4KhldzM5BuPGRYcHncmlZuSTEY5C4FNzxRUXmamdhtIl5Lrc948aGviivS11EbhO5bavl+UA+43/ZZliNPSJ0xBNxlzNfwpxqYSKVN7TopwqBZviUrfBGCUgw5B3XyzVrk9QagzN+yA9kToVNC4iWHf0BKPsreM5G1dqR2Vczx0GJUOHxBIatvJuZYKOU+7fWOm//RoU//4i+P6zS+N6n8+MakTU5ElErRzuKrf/vKU/uBrU/rzHYV+5fOj+vzuXM+wMf36F4fFt3w9dlr6zXtO6PfvPan/8vCYfvtLI/rKUdOjRxv6P+8eQldDRyaD/tk9o/rU03UVWVW1bFZBTT7m872MX0djZsqIcwiFgjXViNLHts3q5//yqH7yz/fp5z50SB9+fFanp2t64vC0fvpDR/VTHzmtn/voKWSO65/8zUk1rIu2EeTK6PDu0aA/+JshfoDgxIvewgr6hGKdeXkk2jiz5uJKkcaEUWIQzCgIePLVavhDvwywhpSq8UIXe6GHDqkN80npgXI4fVZ3zKyl2SsKGafpFkPJTwoRYmn/oH7ix35Q/ve5MmLjJ6FaVlBepx95/7t13TVXsZFVkZYiqiKbTvS/uqECHgw0Q8wnWG6Z7qb9c75insp503D3Ir9ezk6P6+Txw9q3b5cO7N+tY0f2a+j0cY0On9T42Cgn8nFNjI+CEY2OHNPpk4d0+Mge7T+wi03uoGabM+pb0qOOrg4Zc0dmpBKB7x3RYwPoqgI5NXSEQZCUhYoUmCEOk4w/wQIhDrIQnCEzU8ECrlQq2rJlqyQTIdDL4cLDF+oGXaRjWWYcs1ttGTDfnBo8wfI80lk6SLTiAggZB3GQb2gxRpGAlUq8vqQQ452VuyehQ15HbgqEznWz+FyJhK6oJpPB9UZurjfJUyekS4grKWnlZKTAQAlhxkcOpymSlb7x5qUxbuOzhepN7BY0ApjRBKersdmmpnn1mGBDpcgWxOsfcgV+OqbziibqQbO8s041pEZRUZ0fD/xk5r4W9GEaPp/dtLl7Rn/49pW6Zk2fPvnMKU54UcZkIykjRIGYM8dYgkETs4XGpgvyiE4jhgH/ovyvZkxwIptE51RTct0RXxCQAzXEy9LJMNIVU/mHSkovTXK985pMMiM5IMvgqm2PqlRH1xS8cFY9gin5mLaRGLIFGRZTW3it3MxkRlzQx0hKhkUmG0lmzneovGiu1mqsVEyvfc0N+hf/4jf1rnd+l17/+uv07u+/U7/56z+jt7z51Xz876JNakAuTtHl3Isyue6YuNycKMhJzic7bzLaFpzqT546rIOHd2liYkhW+AMtl+GXURdQ4psh3ZExl+QTkM8sRV5XLEA+q+npMU5vJ3X86BE+SdTl69OR5k3ACv02w088MQuuCkoy6DxmauSmaFlCEQNbswHxw0dBThRNEu1XrV6j197xOq1ft0F+wfLsO45wsR6YpZ4gbvJGZqYKu3zFZ2H0kQPkfkqq88tOvV5PR15frD4JRXWCTIi1QIAokCT4baCZUiZxF1fZtKA58txhlYmAy71hk3M2+wKTSyx2EXxTkwFPuvG11YAMHUwQuQSzIzDIIi9BNSnZ4+a+U0y+um4H+zT60YHB5JG5pnbZaVFDKyaIsBuFALTnHoc8bboRIdq4H04izn6oR4/N6t8+NKxPPTWhgkkFW2a0D0ScHDVytiWf4csR8M/4xlYo51Tsi8LteNs2vOxol1Mzb4ptdzYQQy/O1S8k7Lw1C6XOob1VG15pGDW3Y0FmlBKwzO4cgNGnAE/pajlmFBxk56Qkwo3kdWamYK4P/VmQSDKpBEJpjBkxSKUrErfIsEeldsj634/q6+vWTTddpz/8o9/Rv/t3/1y//zu/ote/7nat4ftYht6Inkj7nLk1zRNomu+NszzQYCVTHk9j0iHmrASXT4TfFhQwKQsV5ypkuTIgHod4lsbTxyyqUME8yTmxJTQb8jEusA+hyIZm2AtYd30hC7wSN0Az9U+0F04FrGQuE13KEoeeK2dCu0tZR4euvPoObdp6E/ObFuYykp++Oro6Nbh8uW6+5RZic7M6O7vRjcKki/xlkMIL8sFc2rvtIYgyRsvXmCNVER6JANDBAjQJUl4wFAWBoUy8CUBcBF6/AEmPuFyrI0J7aufQzkYuZcmmuLvtyOAUIIdBGRlP4jIksCLzXlticEOnOwZlbV4qw/eGKSsrnB1bvDTJvG8lk9YLUykvBZlZgtcWxMPFnS7bExgKfj8yUejPHhjV55+ZVCN0upUEySRgZjIcT4suQANRNvnlTop5XajJRM+Z3G07XnsGvIEjMZ0wmZVIrAU3s8X5C0TOJI1iG5CevJjyOV3OcThX2A6STGaAPpHkzqCeTgAAEABJREFUF0V4ElydfRmMOSBoZshJgTyBCWkJplQBnwRpQK3LUh6JcoD0Tcxzs4xfAnu0YsWgVq9cplXky/qXKPDHgFpXZOwz5nTOA9vM55nm5jUqW1JkNg8nKbWSW2bc0CEqYtqY0IHeJg+knI2r4LW1SA++Io1tweksd6TxjcppYzSOabCZRWx4OMHmDM0G5hbQKKNjviHV2Kxq1Q4Ffu0MgQ3UTAX2C+iYdapn6Wr1DaxSzGrq6unV8pUrtG79Bl137fW6+eZbtHzFKom4Rgu0w4Z5V9LNie8owguyngIWZYyUEahAHviWkGVSyExZCDIzRQIXLaMWOoqTUeQVKKpJ+wKQ1L6cjgzAmWAIvMJKKZOVRLo77aDQynywSkhmJpMIdGQzK1QURUJEX6QmUrcwmfsMQmpHS+Q0J0dZfpEz4HJ+EVW4vxJz5mxtMFvJzGQWKDnIiIasSG2Yf4rocbgu82pj45VTDnSTMVVoFeBScBmHk8FkBD3wKqQgmZnkhEz+pG40GvQ9l/eZisUTbVKXaJ/yRaUMRxateF4mLfGmFDMzmZUoOYvfDba1xgKyTM4sqXS/YJ+QMLM5W2YlDXtBP4yig4zoCjKNIkEwMWcpTE/XdfrUsPbsOsCr2ilN8cE/sqHIhVVeAT+N75pWqcHwIJLRlrsK1wmcPj9c2OdDIcO2ClzERpEedlGFb2L8Ylnwi2XB5hWZl5E5w6Amld7a3S+c5xzq0aDospypitiA63NK8gOHmHtdnKyWLFmq5YPrwTpOWWu0ZHCVVq+/Tms33qhaZ5+6+1fq8qtera1X3qCrrrlWl11+hZYuHVQIVRRJol9F8i2K8OrlcjECF+lK9DDRC49eAu28CAwtvpGFDII6WNxdHhmZPMY5AedBwlOEQYJOixmdLkGRgYOPYEFFBIUPCHlEU0vMRVuAQ6JKMogEzV840A6y68vTBJEKN8SkMXyS3FejjSkLmQJot0k6JfxGN7mniG9zQA97GfXetzYWl09tk6NRZm6PHtHefXF9qUrO52ngWclo3RMDxeT47bqgyAx/gywEZWxmGQ+RAG1Uus6CuDXqTTYzVofOvcxMJJUPHH8cnStTcmKZvcR3M5vT6P7OFVp8M8O/BWDjlhEGxmBO9nkIM5OZESdTuqDNWnRi+M3LIOkN7CWmkbEJfeazd+v/+qN/y+vlv9Pv/9G/0f/4s7/U0Mg4c7cdz0jjyLwp1FnLyEvfGFkJdWdA57tKHbQU04FXydhCrjydqhtq8utlk5OZn8J8TCOTLrZmRsTniCGy1jxEE4qc77L+gIzMA6NXApFX1hm+ozXq4+roMA0OLtfq1eu0Zu0Gbdx8rdZvuEodnb3q7luqLZddr6XLVsqsImNzN8tYEib/I+5iozR06mV0hYv1pR00pY6ovGKZmZl8rjkyNAbKJsks3SWVuYsTWznYW5gYhDgtUOo991FhoHwwEsTljchgc3c5Mpdt6Uz8tgxVos6oMwvyXNwdbpN5gO2YEBn0JIuPyWxLjmaCJZPkufzyArn7RHZGSnrO4JxZ8DaOtjKzljLEnN+GVPLnygv7JKXaUgK6RXhmOGzBZEGSmbyZd8372+RHiMILzmxDluS4OdUCPC28vFzqWsh9oXS7L/P5+TVEHHawKhcIudNFKiePuLmuxLjom8nMJJJrc6SCJGeX9ugrFfV6rvsfeET/8T/+d338E5/XF+55SB/7my/r3//X/6U/+/OPa3xikjlb0ARhIs2zQ/4DAbNYaBCsBUAmxZ6cCeZ+z4OTEjwUyS/n+2blG5j/FwbNBg8hUPCKGf2ExmKJDtoUKU5REd3RaXjevqBM0dUJlkTZfYqcnpzhtPHLd7PJL5+ThzQ2flQFPxSEkHHiPKahoX38SDCt+uykhof3qFkfpU+i6QL/0UkjGSwRPDPzLNn8Tt98+l+8D+Wcaskbucn/KN0tbWYZiyo46KTYVJQuS/f2LSfSfkJjnJgYBAu9sKgu5SIFknygCojcB9N1ObAlh+v3fFEEuIDVbf40SbLYob3rLvV5OY2I/HIRR6BNCEFKrpicp7aY6YzLdTGllHL89EqnPXc47Ujt0WEyZ8tsPjcr6VSx4Gay+RIzx8Wc00aqhGkGx1NmwnWA77RNmzYB9v+kppzgRhOjBhgkycwoK0Hty3mMnzmg2+yXKjezpMrMZMbyasUtMc9zQ0xGt8wWtiGg55Fvs81KeTNyH1P6hFHJJMFzpPFReU1PzehP/uSD2r5jH2cOKa1bfs07cnRE/+uDH9fjjz8j/34VPbgMqpm5ijTvXYP57XnhfqdZgwaEvREoeF3J+SQQ/U2EzSd6XEpRJUEvu0Pw8iTjOqSCwS0RlaOjSGtFzEl04ydTR6iXH6CcDigr+FV0evokm9lx6hrKG5PomVJks8z9NDg7qshrrbAZ0eHrUOQIKeW0QnsrmcysRX/nMqbHCzNO3xTZEMpW3gGTUUjgZmaqMGEyQK+pidQ7RC4uhORmCWmMKTY5A1QA3+AKdDuowg7iTiDvWeTWBuNBpSfXRx4BFsxMZgshym7P5FchE2Mtt+kbmg8+alXQPtJO+G1mSLk0TM8ckM414w6c5aDkWYL75kT0QcfB6IphGLmRexlSZgYETH6Z2Rzt5TbgSia1YWYyM0nGH79LJWEShOF7yIIcRpdxmYXXVJPXE7ctfCohIU6yBM1d3qKg1AakgZcguf2Y7L9wZanLeCoIo48Oj6PjYrSZGU1NodXWzMtKPIMHId+gDhw8qEcff2rue67XJb/ZLA4dPqrHHn+C178izUs0KCGGMucuLmuB7Ky0MLbtKjZyJl7AnwIbOfAHd7vW+5fsQ0Ri10a73nOaKqIDETkK6IINyfPcaddJ2TexBPzEKtOgoempU5qePqVaFkHOyeygJicOtE6ZiLD70ds5y85JNv3m3fH8Wwy60DZ7QUvhgrVnVDK5rUgbQIyEApxR3SoENHIIUuDbTYCWf8SmXelNOcxmJrMSzo8Eu0mwG4C3IQLX1u85Sgia23SZHFkfpPYAt8yeN8NKqgs4E7PA0AjEBK/wPadIOguRKeIXB3+JI7cZtmUuJrMyT4XWzczO4edp0xCTKjktYyR8Aok8B5K3yZT5h2LaB/wyM30zl5kpBAebGHkGvAxbZiE9qRv+9zsYB+PHGbyTYzGrRDzVpfrkOMWXMPm4mS1m+cJGvIn3KYQgM2vhwm3atWYu7yXzmxiZ1L5dcG7BKWj7zl2amKwzN6SCsRro75d/gzQW+ky9oSNHT2lmdjY185u3wxtIp8gumFg/6Zzn1h3exlE2irDcZoRwSIwEPpS0zrmc7+smbVpM4pRjwudwzpO64BeHHDRbehuczpsFcxzZCqf3jDliIdfY5GFN1w+rQv8tnxKzRd29q+j3gIpYVR4NCKAId3GPuS2ZGTk8fWuvwk+facQubCdcuHphrTsuEQeVnWmV6UtZXiALjz6rUgmpw7SiMuLOAngjuJ6iXBd1DIQHmxOyCh+EZmQRRtEXymihvrQPj0HOi4L6tO20fIrkJVwvLSRfjP63ybHuJyP5xSB41gYt0FPI9TX4NpFsoN+MXpBwry16wTxiQwj7JHNdDn/CetlzdwUH5X656mAZ9HxyOUeS8ficBa9zePsFrRAvEpxnZmLvSgitRU8l8csBci60CCK8NiBl5neHcz3/JuEKW6q8D228EK1lOIiyE2f411Kc4u90ibYNz0s7ztdc3xIfvzx3lT3+N+JZuLEICGWqMxcG+gcUmYtVHjxdnV3KQphrLxrhTZpiybT8chvzKHUjBQtxFwAUuHsyKzvidQntOc78a7dNG9yCsrdDo3xOOSJ1KUeBb2Jk8jZOF+hLgJn0sVVFePJJUulUTn9OjZ7SVGMqbbN0WZ1da6XQp0azwrrIWBfMODa6AjtQmI8pBjEpwhN0w3zJU0RviedXHZ5fpCVhBmF0wBi/CO0gWyQhIeO55n83p8LOH2hraaS9zUKUjd1Z0cJhPpHoQE6QfHAKckKVbJqZ/KJaHtPIBCuAD5jzSiANUeqETnYJv0V5c/fFYYYuTwlGnSGEPIqb7KRNdk8HXPgkdLrtRRHhej1tMaOc00/0oyUTJoJmHuV+mlp/YMIRbyWyAM9hhpKFyZXSmDhifWHFIrTLOkp5czvo81fMBPSTkhpM096ADz05cmqDSS1zPtWizrOXEi2V5dicpdhalS22lxaixZ7LUh03b1bC+z9X3SKc14ZkZi2EVm7yKzJHKpVMV111mZYu7Wf8Ih++G7x2TWt8bEysYS0ZWKLLtm5Spcovea6Hhm3NnlNckJzTho+JP2w9b4tYIvzelvKYGJsMrkjMozKHpKlvVJF1IWAynXn5ygIo8s0rMsCep3WTeFaqg45MOKqV890vakArN7xV6zZ+nzaCviXXq2/JVg0uv1xiDnT2LFHf4Lr01zEUKuhAgSLrUAlF9LLTZa5v1dWy83zqw/MJtOttQQDN5rlawNeCy0USEM5YRSRBSs7UWZdXOFLlvICfHzxgeVEQyIIAGqEssVCD99UHL2fDcHibCJOwI8890QSdRm6m9AU7XnA4H7QTNYksdRYqsJ/0uR6QKls3Sz5TmOMzsJ4KtysmTaGcTa0AScTr8Mp1FswqihI+mKEJqHUZ+UJQpFXZh9TGGedFdJUJgc6GLFPIOP2hv8AJj2epSUkm3drG5NcZBWd801hMo8e0rdjMJdqlc/NFa2Ea/UugPansCnzvH109R1GKB/Um/tAgMrZQyjJjExvQO95+p3q6qxLjNz09I/8vVPp6O3XHa27WLTdfoyobnsV5td6H6COTmAsq5kUWoSzxUjt/UNHMfBOTmOOOqAL77n/ST32ZR7eE1OKprTXVsul5e9HP2EaUCvh0GXZNHd0r1dm9Wl3dK1SrDSgLnDgrXdio8GrZoWqtSyGrSrRxXSXwAaJg7lIx56/7p5fwcn0lLk5puDixtlQZqnbpYnLminzy+ETJsMa8o9niepzrQKCVQgq8n87yIsrzwoMogokE48L97EQdMjmjlTY12nkbmrSHU+5Dgt/ONNhS5kycZQB9QhWuixOa52Vwo8wsodRLs8iwui0gf/IpyBeJf7tIcxV+AbwP/vrczAsV6KVl0uMxCiEk2nlzQK/bcDjpz3XPHXMy5xAu5SilXK/DDP0yVyWPSWQyEipaEzN3EphF0TVFKhxUfkvSxeiOWF4Io5zgDjpB+cKJfqFgMVtmJv+DhMp3w0J9PZ16/w+/S+98x51au2qZBpf2avOmVXrbW+/QD//QO7Vp0zr535D3Nq7Tx5dAaf7ymHOEShHG8HwFlC0A5FxiHrTGoWB+lBqimvAKxqItluwxJouqbgudkZuM8U7yMmoYd+Zz5A3G1eS8Ss5MHlfku2kRC42ceE6n992n44fuV2QeTE8Pa2T4gKbGT6go6rQ/M0V8dU5E2vNvBfKcWOI66XnVh+eVeAkE0uLAUiMr9RoAABAASURBVMbGQZbCOq+WAffUgvMhCQ93Is4dWoQWsPB9g2p6Tp1SjUt4qwVwFnARRJlrDCJWYcknbfKH6JgZXJWX3xEgJXk36O0jCgoG2ieS5zkbmvtQpEr3gBbUe3ODhzgk9mAXnBDdxWSFcs4HV//uMvfhFeEC0MzFFPAnMPnMDB0k2qQKzyl6ctLRsoyvzkXemUxUOZQKVHiu1EdLd2h0m7iSUaYhvkfvbGpTcPel5EAmpVJHIqmNwG2X5Yu4Y8c1JHDzOLrTboGqRbS5BQRR7XcHZEpmJjNLcSKD9tqkSTISTDOTmen5L29bSrlPbrVareqqKy7TP/j7P6bf/51/pN/69Z/VP/6Vv6ef/In36ZW33aTe7l53nYU937bU4HfnLYTznh8+5q7UffDoux90QMZDLRr9CCanS00mkbTYhek0J1t1ri+BcozeKMMMOXJCSdGc1OkDj2iSzcooV7p6ND17WieOPcoSyVWfHdcsv2rm9VFJTSTIFqSkxvUmYkHFS0C6374uXJX7do5xrzgLvq+cxbpw0ez89ZFOLcS8pOELYJGGrHzF6Qi5asH/M4qmKpanfx5aBMbY6Zsi6CyuoIay6IgE15I619/kqZL7e34u+fcL77gi1cDywMmNj5TiROSsCA0a/AITCmxxEqKZMMXA+rE5Ux2fUCkklYujNU/CiB+BTcb/5QH/rcCtm6ICC7/gRwhr5KrkdYmNrcBX/zs4dEllfAoZ/ICzGXWypvxfeW1C+96mZkHbmSQTYcyil0ziJGdMYCNOJh+aIM+DRJ5rbXeumnL653ab/NI0S5umygmMh3TKYqZKqKmvkqPBZOgSVKAuMynParKQKaDHPHj4ZC0EGf3LVFgOJS4aJKpAvgkV4SFFDLLUVi0ebvBkr4W6+sIsvAJGQZ7TLocWvjZUjbPQhcS45vx62qQ3sahRjgkmzxGJnYrJ77JMZUpR/ieR6C7zdD9TLLGEhJmJBEztq2BcScQMO+gzWVlFfATd1VnTNVdt0Tu/7y794A+8Te/43jfplpuu09IlvcqyQKMFxly5/Cp5Pg8ZcjmcuxhKGeRdiEzeT1wwEBj7LGTKQkXBgjLLUk6VzCwh6bR0P+eWMY+NNkbbEDJZyoPMygYWyKEtQ38W1Jw5ruMHvqLxkW3q6V+jlVvfoL6lV6I3YttUzTJlyIVWOyrmE3qYKERwnvVSUh6nF6IvvBDhUpZgyFGW0nj4gJTF1t3rXXUblC3QytgsCn33xqb++K0D+v07e7Syc1ZXr6xp64CxsH0qE2Q2L/l/Y2ZSocDE6KBtBmWqMgs7WEgFIWzy61Je0MYnYUSWzcM3gyobVoYOg+ebV9aoKysayv2f0WGR+Lh0+Qd5a6jOoo++oNBeWEVV1fWatZmWV5riV3cWtqgJ8jZBktFhw+abtgTdsqZLeb0QBy014ZNUoa6IBQsld4fkC6dJ44LKwOabARWZ1Kjij/GsY9LkkxL9KbCerIUoC7lCaNBvNjz8jPTnXa9cpStXSHdcuVQ1Jtn339Cn21dHVfNZWhuxknqrDf3e21fpj9+7Re+8pR/7BTGv439dGZtXJ5sI7ijS18Iy8gAiZoMK61AkHooe7yp96VCINXyoqSBGOX7TDXmc8uDbPl4bUTHJ/9+dv/aWlfpn379BP3xLH7YKxg2frIrtqDdurem6tT3EyfCipgxdVcbEx8WIGU4oYsnjG+K0ApFxGiaxOTcZNklnVjjDATfVQ7dzWAtSLGkyw6aiUTYoh1SrBHV1VDiBdaunu18dtU4lPYpl7gVapLSQTgy/md8uiEitQzFAmSwEZcQyGLTaUKLEZWaioPNdgfaOWq2mwLia6wqZnLcQlgV6IYWMuqxQpjENHXlUI0ef5vvfUm3a+haZmco/WIPmPpd8g0lIWiJ8B9lLmAoOEG7jhagML0TYZef7ZV5swdKk9UkuQqB0RXhqAVkmC4ml2tQP3din//XQMX3yuWmtWdar915pumNrlUWY691bp/T2y3L5/zn7rs3S27c29T0bp1VJm0PU5sHIpjerFZ1BNwzO6rUbG3rd6inddVVNPVXsEeCNA7kuHwyqNBq6eWOHNvY09IPXSa9db1rJwL1lU6FQzXXT0hld1nVa71pf15vW1tVfmdX6rgm9H13XrApa1TGr993co+tXBwX6dcNgoffc0K0NAzH9i6w3rsj1/dd1cLqa1mxesMALvXZLr959Y7devSFTX0X6rqv69N5rK1pSGdertub63mult2yNese1QW+9oqZOBu0W9PzULRVt7vENKVdnR6FrL+vRymWFvuumfq3qm9H16yraeWJSK3sb+vEbenXrxi4t6/C49eiHb2OxZX7qK3T9pg511if0gU9sZ7NooCvorquqet8rutRXbei2NVHvua6qt2wx3bVJeusVFXWGXK+5rFs/ckNFa3ozvfOqhtbWJth46trQMay3XFUwRnW9AXk/Od65rq7vu6LQ2y6TerKc2BT66Vcv077DY/qDv96Nrx1as6Rbt2/s1I+/slure03dHVVlbBBX903r51+V6YZV01pOjG9fL1070NRNqwo26B71dUivvqpDy7uMTdSIuhhUFh8LPkbINMkiTOosKAtBIThdgoq5ZFbyzAyeg+zs1GK3MskKjU9O6eTQmJ7bvU8HDh/TmP+T13nOzMqpT0l+mZnMDNLneumT1C4v9FUXvPz0X27a6PBEH10LGmgXZWbKfOMhL/k65wpZkIWg3NtWMhEUOS/AOxOW9CEmzgSqZpn6KlOaHf66Th59RD5GxoO04CChAg94yBiCAURvRBTgKhKn6AJ4YlbqhHzpE7ovRmm4GKGzZUrd8Sx2Wfa+eodLFGxkJUSnA68jDV59vnZgSt97wzKtrDV18FSh40MNDU9P663XVDidVXXlsqpuW1nRd2/u1rKuql63tVtXL2+gIpf/09NXrOzSOjanV7K437ClWzes7dKVnbO6Y02GlSZPlqDXrwnaNJDptWuj3srJ5dSpum5bbnr1poreuGmJKpUO2vVoc1em97FZTOSdnBY6ND3VqYnJXJPTk/q5717Oz/DTunNrp64bKNK/iR8b03rlli51VKL6OzNdsSTTW9gE/FR2+aD0PVcHzY6O6E1XDWjLyqBrV0Wt78505/pMb7tmUJctqeoHXrFS/p+j3EH/vueaHv39V23QxOiM7rymW91spplJt3NKfecVS/RzN67Qd102oCv6Te+6Zql6rKYTo3WdOjmszmqFMTDdsqFHd2woxHrW/pNNLeU16J03r9azRyc12N3Q5pXd2tjfre+6vEevZANc3R30w7cu16r+im5fU9Pr4f34dV2amprU6qWF3nL1Wi3p79SNa3s12FfV26/qTSeUH7plia7sm9YbLh9gk4x636vXqLsWxTbD+PTpG/tnlFU79cn796eHyGVLgpoTk/qdNy5XjYmR8Wr5pltXa2w203uuX63G6IS+56ZevetVSzU+U+jmFRXdsIF+XrtEU9N15T7RHPQypcgdsKZERqGdCFgindtGYszdzFzG0iI2szm+8EsUfVEWnHqPHj+t//CfPqjXvv4H9d1v+XG94Y3v1W/8zge0Y+8eHlb1JB6T9bPteBlFrixp97IjFc5zQxMPMj+tu6Qj0fhU8FYRmc0OJXuSWZCZae4P5dCCnM+mlTEnAvBclKPzzdsFFKDJjcjEc1dNApnzaj+jmqxSUTG2TSe2/5VGjj+iqZEnVW8eV84BIiIX8aFc00oxEPwE+FpwJfULyi+UbPc/tcN334S9v6l8gRu9u0DtRVRhS47ziZadL7vn92DSM8ea+ty2cd22rk+v2JjpRNM0VDet6Tfx9qeMJ0KNNdrgW9Sjh6Xtw9K6gQoLBndRUs1MVZ4IJkuT/dEDM3rqRKElPMWb7ChHR6bV0VHTHZsrOjzcUKdyPXYy07Ono5b08vrk7Xni+N9ziwzyKTaRR483NFZIw0yeYb5/5aGqFWyig50Ruw2t7TOdnCr0hV25vrqnoTxv6smTQc+cLNSX/iKltLIv07ZD47rvcKbTY7MqmrOamWlq9ZJOdXZ2yr+HfXX/rHaPNvTpvVn6J63XLcEfJtzg0g7VOUE2eOWdmmqqPjmja1d06P49E7pqdZ+OTrFdFFLeLDQxW+jwZNBUPdc3Dhd64lhDvfgq+jKbm/6fu4/o6FhTP/yqNcqiVDFpVW9VPR0dmm5IXz/Y0FE2jq/u4SEyFjUy1dC+0aYuW9Gj6uysjDZVxsCIsX/bm26YvrJvljFCT0+mo9Omrx1oJl3BJ7SiJvBlsL9DV6zq1d/97su0flVTYuMaXNajjlomM1ONfk6M5lo10KG+7g41eL08yqbcETKdnGjqiaMTesOWJdp+ZEIzfOuUacGFUwtLrWKMLuSFNhYIXYD0Zt5SbiSyTGk+NVPXhz70af23/98HNTkzw8ttoXq9oQ9/5NP6wAf+k44eG5b/0FPO6UJlTkOS0lUSbf5iuYs5n8ZOcioqZGapWHgs8SVVCF7hlKlgIymKVHCGzGwOLBZZJZOIbSA3C/LFnxk5cgL0jsxARnvmEZ1vsE4K61TPwLUaWHOrKv2XSfzYIR3S7PD9itN71NG5Agwyut4G+8k376PD0OUgI6U+kX8zyXUkuBL8NjN8Nomk57nC89QvqDaZWQr4AuY5JCLn8JzhMYgxqILFN/C6tWFZp/yfi57NMwUGaX1vRftONXRivKkdJ8a169SoullMt64NWs0mtp+FKZOGxhu6fHkHJ7Oa6qw4RHT9qpquXlHV8bEG21CmodmqhqZzvWp9hx5hkxvhhPX6jU2tXVrVwZGGGiy6164zjtSmejBNsPgtFxOmik5HYFOs6LlTszo1MqNnDoxo+0gT301vvrxPt6+T2AfSRG8yzMbT0wNzYDjXYF9Nr+N1dlkt4FNNy3o66NekpliYecEE4LuePwmNHyCaTKiDQzM6NDqrPcdG9NSBU5qaLjRbLzQxHZUTr/v2jqi3t4tN1PDNNI2OQKe3rOpWXdIs3wUzNtUmeo04blmW6ftuWKrAyWh8sqktK2payqZ+dHiaDgaewkFGG3/KZlZXg4Ep8H/H0XFN1utatbRLB0/XdfO6Dq3glbDJ03oa3YH4NArT8IzUhf1Xbqyql42OISECQZ9/dkiv2rpEyzpNB4bqbATS2oFuHTw+pil8bjJW/gPPbVf0ad/QtMY4cS3rbKq/t1uIs7llOjTU5GHWqWeONhQtk+Gbx9XHna6ek1CrCNdxxrzDKTNu1C1MZi2e58CIv9dHtBTYGh4e1Yc+/ElO4zPMo8KrFJGLPMrue+BJPfjQ42o0G/AL4FbJffOR07BIMZUhzkoR/c6ay1NBdI+2qS7KDP8cXqdyraWqVG7Jwg+hoqxSVcjIHdVaoo2YhZAp+B9kDFpynQEPyRONXkp1gje46lYNrrlVPf3Xa/ma1/Gh/1ZZ0aeq0Mv87Ovbqs6u5Uh7e48SwCH9RTlZAAAQAElEQVTvg6HLLKDedNb1ooqRVgnoNzOZtUHFRSQ8uQiplgi6E+UdScSCm1lpuM1yGXxqF8sBI3jTbBqf2TGrCsFnjWo7p7MnhzOdmqrqwSNVnZzpUF7p1bQ6WKhBWajo6aMz2jnk3RTfieraz4Z3cjro4cN1FqJUsOD3jZsePzZb2gs1Ti3SYTa2g2xAX9jLwqh1a9+Y9I1jpk/vmFIRujjJ5Do4Ln1h9yTtGDzmJd8/df/hqNONmj727LSsc4lmKgM6NJnp/t1TCqGqXZzsnjlp2sNGt/10U4/RB1PQ0ZFco82g5by6zTSjvn6goW3H69o1HLXtWF1f2DmlY2zU9+4eV87m8fD+ST28f1wP7JtUR8+AJotOFlBGXaZHjuT6y8dHtf30rP7myRE2MrFZDOu5ET8NzahWzfT4wUk25jqnsmnt4GRo+L/z6JSewaes2tA9O8f19PGKdpzOtXsk6snjE3roaJ2+SF98bkoT9aoePZ7r+HhNed6lAxNB3zg6qw8/PaYJNqxnjzR1in5/kXgNNzJ9efeoTtcznWCDHOT0O8XpMMdmpO93720Shwanr4o++9SYdpwQ5Tonq0x//dSonjk+q2dPSZ+EnuEE/vDeUTXZJL+6c1Kfx17kdBayTh0lPsfGchWm+Su2SOc5WkXPynnmC0ytyV/mQs6Mm8qrTZqVPLMyF8vUkXMK37V7jw4cOpJsmwUWcbeMzcCsokm+kz333E5OaP74KHWmpi3yQpn7eE49ffLN0+3M1cOblzP5HxZOYrmMA4dUYDiylmQmhSDLWCd86zKzJOt3M1OwAAwxZChHmaRMRSH4SzQweLnGp0/r6PHHNT0zqZ7BK5X1r6UyS5IuT2Tlr5duk8YpxegREzKms69zOWdLXFzZzGRmFyeMVAAXnbwDL0A3eukxdzNLTvFgpxQ46UifYDP77O6mJpjUB1ks9x/MNcwc+eyuhr64q6lTM53plfJL+5v6/K4Z+WnAtZ1mQX1iO5vCrrq2H4/aORx0H20/zQ8HJ6mLFvl2ZYqcGj761ISaVtO+0Uyferaue/bUNdyo6CE2qk/ubOgrh6L2T1R134FCTRm+5UyRXA8fberpE+g+FfXxHQ199WDkRFXRVw839IntE3rudKHdp4P2DhfaO1RoO7JZCEywgo2qzmmtoq+zyfrm8bHHRvXpp8e1nW9X9+2e1uHxQg/uncGe9NihWR2dMt3DpvKJJ8e1g01FTDQpaO/phr62Z0oc1vQ1FvtkPejeHZM6xmbz0L4ZPUPbbWw0R9kknz7c1D58DbQb59fQT2HvY4+PscE1NTwV9VfE4VPb2eDYXJ4lZsd4Tf3qnhmNEPtneKU+zKvip+jXZ56Z0OGhhvZwMvqrpyf1hR3TbGQ5r7dTGkP2AdpMsuCHeBVVVtOXtw9psuFTyFSPFTbHCX34iXHil2tqln5tn9Znn52V//PdO9jsD40UumfHhD6/bUpf2llnA830CLHwut1DvLbyav6NA+Npoyw4KUcrFwwDQ6LA/fmSmcmshEwy46ZFLiaT62/X5KzuEydOKy9y+QZTsFGYTOmTAKesgl9Y/Rti+ruB7UYvIDezM6QjM80ZZiXfzESChWPcy2RkhmSLhwB7kCzLOFlzRPZa5l0wk8NU/hFlM+iEkNoX0K7F+9zk80VnR79CVtXpYzs0fuxpjZx4XAUx6F95s4pqL/sn+o34m7dKVuHhtW8CaJTHhE82qNVLcqE3bdQtZWYmgzYzmRnUhZPPwgtLzNV6hxxzjIsi8E9tB5M7BCZwdPBfv3zz8FebSAB946nwfmeceGKoqWAD+syOGU4iBWHLlIkBsRI5T0l6J5f9Ehvf/jEGG57zYxbT5njv/lzbOOkJPmOtJiPI3Ey+NC1TwSkuAqG3wB5DRH/8ji4DlEymWWSawMw0Q3k6DSCVtGviVQ4ZjS0EjPOB70u7ZvW5PdO6l9MYax7fg8QTPVoVmomBDqHPLTWLoBy/GtTX2QgKaBxU+8qxkXPqmc0jJyaAfjO8wpboQwwdiFbQC9BplISOgI2IPtE+M9qZqYG88KHiMtTn8Pz7l49owaafE6TIS4WQM5Pq2PDF7WMXAwzKBf2dLYyNqtDde3P9zfYZXnVbtmOU24rIObwvBT/sFNgU9oroXildkf7mjK9hy/mFiDd+bz82pQd2T/BRvUhy6ebOOBG5ISPPIc9M+DfHcNohmZ2Z64zLFTlKZsbmsGHDWiKGnzmjU0S1/4HDyJjX+H60asVyVfkoLpV6la6FdGKc9xbjvL12K+e5m0aMzeCSpIJpEGVGISVuaM34Bhap843W/Q20CS4TpfbpS4ag88jNDL7JzCTmAUTS6993jTEXG1EoZtVB/ez4YU2OHFS1OqjawC2ajswt+L655Wx8UejQwisKZTBMZiUovKjkMfA+ee4KvE8GYWYy8otJ4WKEzpYxe371ZovJFAxDlP/dsb97M99yrpA6NKutXXX99A1B372+wWLIWU5Bt67M9NarM+I/K7MgM5MvgLV8fP+Fmzv0fup6a83U/u/eWtObtlbUyWSsstg399Z113qlb2++uKqZyQK6jFxcTKjIkzfmdRmDFHja5tZUwLtmqCKAHJvr0mxaP3Fj0I/eWNEA47qqWujHru3Qe66uonuWzUVa1xX1s3f0agnfhvCS72+FbuIXyvpsXZct79Dbr+vQ6zZXtKE318raFC9TswosyA63XQSJb4RFs0Y/mRdYlgk/6umvm1QK04pKXa+/qpPKOrWzikQnIhEp5fS3oG+RCVlQDvSpgt8kODXFUJEFk9g4qizGd16bafNghglrQekyFq25QvQK34Rdh7Ncb6HInAVI53w/GeKUd3h4VlPNigralDVUejtiK7gJrtQkM1Pph7VqogoeZoUKNLuFKEENTxWcmKtw8dtZMvjt5AxHu3x27rKOs/hnsQyfDFtlwF1fiYxYbt60UZdfsUn+YC2I5fQsG/X0jGJeaMP6tbrqyiuUEW/3dd5KRBug3+2FOF+HJHwvt+sKYu1IbEwXjIvop5cjPZcPnpTsRDQbdRRlZsy3XEIw4hvFxKM7rJkgQ6iSZaryzSwYZXSnPDDeCHufDf2RTxoRmzNTkykE/UvWYKWGPWl87BnMz6i7/2r1rXytYujEXK5YTCvGXIXbRi+mJGyIsReXmclCgLq4FNHjutpwlc7z1mboasHLJVyipM53v2jrbqggyJ7rHEPnU186JVmZLKrChvELr1uqo6cntaa70OX8xP/qzV28zkzpzit6dUNvUC8fqt59Xades6lPPIQUWvZ6K1E/dmuPnj0wpCq/Or5+i/Rzr+3W9kMTun2F6YqeSWWVoDdv7dTrN3e7VQbAdPtlnerrKIOBJwoMneiL5U0tt9Ma9L/ykAfVKoWWaUJ9iBoD9wO3LFNk4AN405Wdet3mDs1OTWtDb4TOUGF697X9etfl3VpS8/MT/cP+azb0sMFGre6r6NUbunXdyk6t6JJ+//u2yP/yb2cmddY61Vsr1FONWtM5yebmi1qqqK6lfN9a0lWoyp7aGWq6bV2XVrPZ5/jd1ZzSikpDK6qT6o3jGggT6qrMaFX3mIpKTrxmtLZnRj3EMAsNDVRzre2oKzCJb1ndkb7foYbYGDwjF4vDc2DQJM/MuKfJCsMTkw8O8pGSyUJFZpl8cRAkpXlBjeeIigphIAEx5A0eEObcgXburEAhIcjMlP6kE1yiBONM6HyXUeEgayUzkwVgkq81M5Pr8/3aSfdGXAEne7p79JM/8W718YON2HCCdxWsWrlMb/ueO3X99deowoREAy2oMAB1scljc7Zs0pACliip5avLhkQbfgdlbFKV4HlgjIkTdYEOBHjiMgspqgXzuhIyZZwcQ5ahrmwT4ae+JlvGaXOW735DWrrqKq1YfZ0q1UJFcVzHDz+sEDItW3mrarxiWmCEm9MqmjxIcRGTWJMs/Qnyy/DBDE4Lznsh8L6azbc3m6cvVk/pyUVIe/8LBtdfN5o8EQoC4w44v8zpJXqcJmsl5zkokkVmT8gbqvMzd6h16HN8J9l7ZEwf25brwaNBJ6dnNdoxo9tW1/kGNC5O+DJjw0jNI6cMabRp6lrao68dnNZ9e2b1b746pvuOddNWvJJIVy5taFXHrI4MT6qgbV9X0KtWZLpyoKk+NgDX4h8viZVexWb3s3du1M+9flDftzXTz97So9/+rkFtWsEpgT7WOa110M+H9ozpC8+M6dPPNfW5fTWNz0SNNTt1+VLTBE+2Q6MNvhFl8tdA5bmCTJEJ4L8uiulF17VxeZfWL+3U7Zv79ctvXa0/fvcaveP6Lv3aXf36ve9fr++/ZUARm8u7K/pvP3m1fv17VuhX3rpcFTbv69nsf/NtW/Tz37VS16yu6BfetFJ/9M7NetuNy/Wjr12n33nXZv3Td1+hOy83/f27luvn7lqrX3njEr12fU3/9X1r9eOv7tcdG3i+57PJmyj6B0VYeSozafBXCe6p12nuisj5mHqNQ9Hvzi1oUZRyJhZBlD9hIel/yV78HmA7yBZJz99+kUaw3MeCsWrDy7Dnki/IBAbejPFxQ3TFs7aQ/4L61je/Qb/+qz+r2265Vldevkmvf+0r9Hd/8of0/h9+h5Yv61MwfKdd2caJHNJzB+QLTEYUvaVZVAliCs1e0iqXCmu1iirVTB0dNfiGHxUZQmZOm0QSV2BTCcw9s5IRstJfWNQy+5mfEarQtE4ceVazkxM6dXIXD9KKatitz2zXsUN3s0YPqTk7pHxmVEU+IcU6rbyv+MecgEHZNTkFj7bRTZVmqfv2JkxfvEGfHE0mcu4bGn0gpXntuWvxeu/WPJzrKCWMnjbVqT/5xoyWdnXox27r12aOP/597LWbajoyGjXKr49XrenWcT5Ad2XS0k5cZBQKBibniP+l7cNawUnnR165QtevHuBjcyX9pdcZPkj5Xw14z9Wd2j+ac+KpaKA76NbNnbp2VVVvvrZPW1cEua0mC9knzdaBoE9+Y1L/+f4xXb4yKFSj/u39I/rGoQIJ6W4+Vk82q/qRV63WqzZ0MVdyXb+hQ6GjoicPDOs1G02js7mqPP36OhvsYU0JH2t02UKQn/Ca7jf0bn7hPMCH9Ad3jvA0bOhff26Hvkhfvrz9uB59blT+ylflJ4CCzezoeK5/+dkjWtohdWQjbOozyJ/QDWs7tXGQj+rbTuuf330UnzqUNWf0oQeH9LFHT+vGNQNa292pu588oWNjE7wO82MEJ98n+bn2yHCDXxyN10ETu5d8jBhKcsrcyxTJHGQLE4KR15HIRjFfC2UgoIk+Qs21iMjPFb6dhDsRJXl+HrvGXDIzxhLMyTnh4FV+cKXe99636z/9+z/Sv/nXv60P/NEv6+/8yDu0ce1qdfDwDbSUX9HoOITH4EIGEblQ8liVPkkhMwX8C0Fc+OO6eQX3cqPJQ4i3hIL5VeEjfXBm8sUk+uMuZFkmBwz04In1gAAAEABJREFUBFEjcTfXyStn4euWMTQzXkFz1acP6PC+u1nDI+IYIB/fztCtYnZax/ber4PP/JVO7P00dQcVNA3YsJgHqeMt35yOGPcf2dgN5XB7NLroZGYyM4UW9CKu8ELaEFr8NjospaBwZEqbGv0jRnQHbQZKCiIVyCWnHDXO66/Z0qVd/Bx/fKShTctres1KAzUdHoka6GE5c2q7ZrDgBGVa1VvRym7cZBOscTq5fGWHnj4wqe1HZ7S6N9Pr1krfd32XTkzl6uWdbYoJ1t/VqdX9tfR3k+7jF8FPPjOu//e+YT11JGpJR6augCfI+V8fWLkk06Yl0vhsoQb9mak3Fanzft20sUsHRws9d2RGWwakK1ewIV6esUnManBpVZYFrezPNNApbVhSSe1mm/SVQX7Fxm5dt6ZTh9lUowJ/THWehiv7OmQWNJlXtXVlr1595TI2XVEv2rPREuSuqukaXkdRI583qBRupc11msIa+nb1ik4N8+thk42v0ZhVkwFoNqP8VLQEhyYb0tGJqF3HxnTTliW6cVOPTtUzNZv53OiIC3PcPTllTpwJZwMjJkrwapcDJC8thC9Mx0Ley402w3FPgK613CukGFngmZYtXaJ1a1fpxmuv0VWXb9XqVSvYxBhv0UCILYDg0cybgngO9DxX0ogT7lJgXiYwPzzPUpm5kzH/FXlQ4qMLYjME+NBmSYMCsh53M5NBu9mQZQpBMjMFy/AN35lQFCWTenrXqtbVI2NNFvCj+tTVf6tWb3mT1l52p5atvFqVziqNSM2GjE0QSiW443dk3tFUPj8MpQ6R69t80c2Ls4jPhLJ0U0xo74BvZk0658jpEInFxmCaodRkNg8ZHcdarqARVtllS3ONz0hPHgvqqDS1e3hcKzqamiZgH+Qn+4/unNHndkzq1Ghdt6wyvh3lauDE1GzUtYM9qkFvPz6hwT7T00fH1Mt3JR5W+k9fn+JVtaG/2T6mvafyZPR+fsEcaXSkYN/CqWyQ71hFkemJww2+L9W1bknQg/snKE9qthlU4SlY4OeRoRltWoqKWFDfTN+djpya4Ahe55tbpo8/M60PPjmtjz51Sk/sbyiqpvFG0Jd3juuKQdPkbKavPTvOZjKlET5kf/HZU/L/amHbweEkd3Qs185j0zo03tRjB6YVi6oyjvAus3mgqgd2TLBZVfTk3hGNs2ndQ/vHDtXZjKJW8H3ts08N65mjkxqarLNpFXri0KS+smeCzSxorGH8UllREXr07JEJPXdqRmMzDTZrU3mRRygH2XyCP1+A8jJwOUAo8BM2A0pRZID61uLRC72YI2rjhbb9JuRD22bqhBg7CHYkHtPKqOvsqKqzs6ZKxXAvAsnrXHIeal1GHsHiyTcYx6K12CIpZBm2KqpwcvJTVaUCXXVkwiEhoFCpKoSKZCwkSWZSMHKZzEqodZl5WSVfped0Egq+6IFVtHT5tVq+6lrWrLFJmjp7LlfvqmukrCbj+9jAulvVs/QmxruqnJN/0uIxMrkqQcr3ALHwvX9zm1mybTIzLC2evOYctOTN7IJtF9NYRmSxmnN4BsfhTUoUvqGJ7jGGBb0q2NR8g/NOIUyignuZDElLQfvy3qY+sy/qb3Y3dXC8R185Uuivdkb5X5k4PR5Y5J061eiB11BeranOR/lguQp+4XvwYNRnD+T6mz11PTNs+szuGf3Fjmndjc7jUxWNc+o4Omn60oGK6s1MhUXxRqcZQm+VyBM3aoaJkPMU2s2r7Bf3Sl/cbXr6REX3HxCvXhl+4rFl+vqRuv6SE93Hn8v15HHpG2x8H3xylg22oX0npQlsDdWr+ounpnViQgrY8PvnnpvRJ56e0oceGdaeYenhQw0dnZbu3pnrocMz+tLOKY3PcgI9LX31uUJ375jV/c9xdGeXMCbqSTa9T26f1aeemdKpepe+ysZ4mqPYRx8Z1cGhQp/eNqmPPjGmR9jUHuA1+AS6dhOLR4+ZvvJcnU23oa/untTO4w198ukJfYWYPXWqoq/tntXBEZ7qdM9dNXJzIoFC6rlznS4na0m5lMNLPqaA8Z4vRVqazEo43/z2PDCzuTZm9jzSL7A64j8++lxsY04DpiL2IrnzPHM4TSuyQqZcxpzzTxAlYLuQA7JMXnB4qZ07fT4YOs+qw0fJ+AxRYW5mynjIOkLGPAQhCwrB2xl5EG6LYsplkoWgDBkzCmpfdN7HFN3ONTN5mwjPDB0ydWQD6u5bpXE+QTQ57kd1qKt3ixDRqSP36sThr7DeeHj3bFLG62ZeTAo1SgLcTUECmNDcui+w2wqq4VdC2QjZ+WRmskXgEmaGHXPyBcG9uagGJkPO4U18UjttcEt4ANjH1OT1rNks5N+zvJM0OiOZGSeFKgu0pjE2GgsNTRYdGs27NFJ0qRmrnEoMZLx+ZRqaNT12TFxVBdo2LdMpTmUjbGqzVtNos1Mj9R6N5T18YUJGhQorNF0E8Taq3CR/f/dvY3W0PHg010gTIhSpfpxfK8dmpUbAXsyUMykig+CVRaxpdKZDY/WoBtr9lHNqtsq3pk5N0Y5hc+WayGu0N5pEmSFbBA3NZPgUVM8yzcQK7SuaxfeRRkUTzZo7gF+m0zOmyWamKdrQJZ1E/7+/+4RO08fyP+2plHWE3f9SrBHUUb4fnmbzqhOrKfQV+N3Ipdmigo0qr9mZphpVPJaG4A9NB+WxQ+PI1n2zjPiJB6bWgoU+XyqoiC2QkbxE7NCTNghelyMDT5jl8DEyg3Ig/R1N7mobZzlS4KKjzTYWICxF/2M0okAqq51wlKWz7uetmJMzM5k55lhzhMfLjzaBOZdlQRV+FfWP+sFPgsHEpCeZMuYRIugRV1TITAaFuzJLVCvHd2cq556r8HFinAVqtapqHbW0YXZ3D6jIok7yoT9nI2tmHap0Dmh29LhmT29Tc3i7mjPjsqxbVutSXnAUsFzJErFCOdaZQejPGX9f7zmfLXJ+IPN5QaXMTOZOe+EiYGZnSJmZLGTwDFw4sTwuLNCu9fCUNJTrbcOLoOwYEtCsEzoe1WRDKwqmBgzvXBtGW4c8D7nExPHYCCbNGVdvU0gKnKqCJhp0xgImqDUhFmT8yag3ZYmyRIsrMmSCR3v0yTIJGcGJyIywMRYEHpOUDC41JqXNjkGJ4g9mcveZWmODiZwIY8ypQc75Xk+//HuTy6FBykxmDi+RiyuVocmphCHEMplTOJBsknvRY1Ag59/Ydp/gnRs7FBXpdwBOezsHVUxQJlEh5cQ4xZkJVHhFkIIvAGW0NeX4KvrFARQzJt9ouUF78sqFudPzSLUm9LRAFdFRRJ9DxDFi07uAGGq542gIOIGsGWXyl0WiM+5rG3Ri3i3qUidlKvgTwXzlhSnXd2GJM2sJV2K4SaIKTYw8sWCzSkXVqiNTxsnMw+djH7JMFfiBcXVYkMxMFiBUajKYZqZSJxODPrhvOQ8aOc3GltG+o1ZVlpn8j/MVmsr5PlyrrcFGh8ZOP6UaD/mqy/jA0kboFo/iyBqQGRaBL1hMt/vja6qg4Jtagc0E5gcOqfTTqfPDzFKlWZm3CjLsmy3gpYpzbx6Jc7mLcGKavHie6spAeSDmTbQpV8kiUiB84ptMoSarKafjOc0cBbRR74iiXVS6CkKUiHQr+RHZiAyZaAJM8s6xUAP8tEDxTQ7am+Caw+SbQ6BhQmFifJyVIPiifSRIrt8i8rR1XoGuvAU/3UVJ0WUBJLRYw1ExSogliPYWMgW+cciCZPP6otPwkg2OiQG4vMdUc1cpH6PnDnS36kym1Ia8SMA20TWApSRYFPCSM1KFCe6TNijIsKt0RZkilGszyX2iXgmm9hVjVNGCyM9Aau+ShoyUJ5uYR87blTWSawv4YGaKCcJTQeuMy9v4aa6NMyq/yULS3fKrTcu7P4coK0ojkaxEge9RFksGzel+PAcFC7REWYf0XHJbBXE5H7zegVIC4gkdtM6yoIyNrMJ3sEqlpkpWZcMJIoyqVjJViGPm8x6n2GMUiya+Fmw+Ga0Lic5ENprIHMjZSNLDDT/dQtpU4Im2fqIXJ6vZOq+KjP1KvpHNVtdocNUVMufP7MEPKXStVKWzl+Z8E8knkcwJn0my9EdcuCSH66VIRl+wUYDocPvkVHg1spby572h1Oi4mcmeV7gUCGV2MXcfXQI21x2VRghgIs6w6AWHq7dy0hNIn/hk5caWBrtQ4TnBL4B3XlyeL+h/Ow7UuH0ykpnJDDgNCCFyEV5g8DNyYxCQbyuKSQjefL6wim7J+IM7Tpagjfsi7EimdEVTbAslBuUkh2rPXc7Kfgt6zgZ1oq3BE/Vm4jL67zHIW3khtzffhl7RLtLGIXK1LmqgDA6I2MangqdEweTJAYpgUuESGCMhT3KW8yDnk82TLcrFHKnYcqgsu6yJ4RLrRsrxhHq36SigvU2Swqix+EQuZ3jFdxAe2wLH2+PXdokeSGn3Uhkz7yhjJc9hnT89r8D5m1LjrVO4uIUssGFVFbJMwYIyAlaFroRMWQjCscT3cCaa+gA/0h9/XUzjzuIq+BU7oi/Cj9BpoNJjRErzg/ES2qdnRjU5flLL+WXy5ld9v7q6l2ti/JBkQ4SiS70DN0jqVGP2pApeMQMnOmZn0pT8bgfHxxbJiM3EorJgLvpcKDfUplIdMmamkNEzcrUuM5OZtUpCBQq82MZczYUJj9CFJVq1abBbtORWvKnnGE7dY9OQX8733OF1nuMgpPfVpSCZ/5HQuFZKpFJq/u41BZOroGtye8hYogsvKYTIwJawhSZVXi4bGEwl32icWrm/jlKmffdAOwocdLtOJ1NeTnBJN9Ju6/nCstcvgFc7aFvqoQ4Xkm4Y0QcOmLmQ0kC7zSTOzScCGXyvK4GG8yTvqcuU2gs2MUeaSPTf9c43LO254oic5mKicy7cTZErzqpJMWKieu8dXu02FsJlcvrp4+ddDNwcZiYz8ybfUXjfElquuO/zDrWY+D/PO5Mys9QPMzuz4kWUfNSMDSnLgrLMQFCADs4LGZtbRSGYKpVKqjNoMxMvGCpYQTkns2bO119OU2asFsacapn8opf+tGEyRfpDiQcmc0UVxTCrk4ee1PjQCeUzk5ocPapTR+9Xh/XJsnE+WYyq2RzX6dM7aVDwRtDWGFHM5yD0seNRR/GMhFw04Qa2igSfi0nEqHOinTt9Flx7pGclytJZIosW23Nx0cqFzJYLLVa71M5b7Fb4ytIiTsAipmIdyCePw+NRyivFxSOT+mlRc9+QoNuWCBFWfHlFmfNTD0z+R63LaXNDinBKWdcrpLTI1ZYqkE80TVBdNnE9zpxrZ1AtMGA0oXxmMjMs2ZnMVslV+ZulmJBCztnJhFdQcJrs/Am5UrOhwuQTOzlqShdRSw8JnoMpRzzxF9487ovx52Wo9QC4TkCprHLnQEwDWLLSfU4AT7weEMLWOItuWkIwk19mZe70tx346tbnhg5fPGZ4zlBSKeiQko4AABAASURBVGpJnrUm5LfURZ+nhrHAPA5ZFO4oBGPTylqbFzmfK3xjC1mW+JYFhUqQr48QpKJosJ58cylS2yi/onytUCv5rpLGpFDBN2njG0sHeXPygI7s/JyO7f2sTu79nCozx/ghICJf0fTIk5o4fb9UP8C2VxAKDFHluiIbqFsQOlM+dzOoNiBJPtf8wQqJOAq8DTAzmZmzz0Rr3nnfMHpm3QVKeHeB2jOqSqPuWCQw+NKqLflSO9cFLjpCbUyyTJ+YpZD4L4uFcIXZ5cGPyBgyhE+FBfoTKcF0mQSjEEWFRI3HYyEk1+13l9OCizYLSm2ylKINjCSRbGJ3zhYVZyRakIRtT1rsmnOISmRJSZtrdRquvG1gJmZM0MDkFZeZycygyuSUoyy17jiZeEnOkrzhcwBmVgohkwhyH6vot8Q43w1B4iYVCBTycShBsaXSq1vzDOYFEj54k7I9ekny3RsYmi/Q8ltW5f13KNlnFGLpiZnRZcaeOS3v4BkQLHoRHS5zfiB53uR22zhbyKzUTSYLGTAQlPFxP2NeOCxQrmQyM4UsU2CuGMgsyKSExJPY1AqxY0CloKccr0ue99HBqkMV3+GiapURZc2j6srGVKsG5E3BMlVsSnHiOXXzkT/p9gZCDUh3j0mybInjt/k+tm07V0nK69wvzx3yq6XTSYcXAy547mWHa0r2vHAB0OwCtQuqfB04Spard5QlJVfnO6R0eflMMGRIRhnHXePVJqDQeQXBLaCb6lAzSUQ0WKLMg54Wl/PcXRMVal9+KsvouaOSBWWB+pa+dHAg4G3ZxXIPaglq8YG7XKeMCeF2DbuodH6C09iTIEhyOuWSFuRmJrMWJJmkwN3IU2rXzeXUJjrVppvLJvPuAnCm81DjyYtzsLM4qSup7zYnczbhMS/73lLuixiD3n8fF0gZOvBMZq4HOVJbj5OOuXIySoncqHBQkryMbtdJIekys5RzSyLfrhuuuDtnmMNVyix35o37R6FMbLySwXIoXe32Z+betkQSWnDz+C4onkOWtmF7PJi7IcuUZbxG8ioZsiA/fRl8GT6QBJwM3gR4MmaWT1VC7NWMGXMXB/GIvmKBJARi+mbGyY06V5lxAqxUTFkmGbTIfU64noDOChWZZVRiVFy08/4kuJDrhSejnnmCBMmZ2Pd6Sp7MqIdI7Vwe2pOZ0dScLAFpskRbK9cCPaniPDePx3mqzmS74gU+LKg0aAfZnHGnHc4vEanLiVSNuGwdNIW8qVV9s1qazapPudZ0N3XHuqhlXUHGe79iU8trDa2oeuCbEjJiZUQzulbqVDTCLTRH+WAHtvNgtBfdZ6P0V6C2zymI8qGlzvNIzsSNIPcdjzawGXj4qqu3u6HODn9B80Fxe8KOuKBJEcWuLcIRNRH4dws/EnuduMxMZqYsmFYN1tBdyCQQ5ZfTbs37ZXDNuIOITw6XcZ8cqQU2UZKaCLmAXpkUQgBJuqwuSlpeKb/c07JZhOfwCRvRF5Mt6oml813aJZcvqcrVu0KPeJIjToU744uCnFbp7t/CUOWiKpCJxN51OAxZs6Z6uprq73Ht0W8yszNAIfG/VbeIg6RSPS4wlWT4mjebied9cX9TId0Cd6N/ZCSvdx0u4/mZUOo3YiktrEuMC9xc1oxYIJPGMQvKQEjIFLIW0hgHWUDQTEGmjEKATjooi8uA3GvvoOepDIc+i7GIvo7Ig4OxF5qiqnANjktIEZ1mlloadr1pIVpEU2Qz9PGdi2WSOv/NaB+AWalvoaT77W5boC5QQ8Ydls0BwlnPC2/+vEIuEP22KAxuG5AXSoh1sPP//Ct7tawn6Aeu6NRrNla0vk964/qqoqbVzSb2vZdlWtVpun1tpiuWZwxYTb5JiHATS1WbmWr8+mIUUCf/hxorlqvH6qryntphmapZkJFHJmvRaCgr6grpT6EsNpjEs2qy4COLzhgVY1AzZLsauUIj6DXra3rFcmQZOCuqyJuqcUYV/Au0qaKjE50deUNZMSvjLOmTxNiAXU6UCz/VgYFqoR+4uVtVNmbcVhGnEwJtsUDbukLIlDl4QlZ9YPGVH6HU4EcN15On00Euw26Ov1PA0FPRDHGTYparwxqSdRKlCq8GOfpi+khLmKANoShuSR5CseD1IZ8mDoUaqlCmll8+s2ZD77mmRwOdTeIeVRCXWj6rGn3DrBrkzvN4iRhEvtFU8KXAZ8N66j96va8UpdDU9SuI52qsGmglM5OZiRuJXN/qK2IAMCZSoUi/gsc6mYZPbZkSoxUn5OiE97uNUmbxe1qci1ctyk1WiUEEwpcQggw43yqZQhaUkZuZ0gf/kKlCfRaC0kMbfoA22ppZy4a3LqABrNjqiVcbVeYdoVYyZT1rNLjpvar0XKfZoo95QGT4hlawnnLmeQEiuotKB9JS5G2qiMQEvi7iSr654bNkU5zww3UVPhY4FoGSFbUv7OHwXOn8RDh/1bk1ZkTlXPZFciIuslU1pQZPwatXBE5fmW5eW9Py7qgmwblhdcbmJb33+iV69/U9Wop377u2S//67f1a3T0r5p2WcIL7/Td06ANv69dr1xmBN3VXgn7htqr+8G3LdOuWut5ydWThSN97TaZ3X1vRT7+iQ39M3W+/sUeDHbn+zi19+n/etVLff4X02o1Bf/TmPv3MK7v047fW9B/et1I/dWuHVtWaesflNf2XH1iju9abXr16Vv/2hzbo1+4a0MaBKf2n96/SL97Vr/feVNP//D826I++Z5m+d2NVd27M9N/ev1E/+cqlqjIZfv3OAX3gHSt0w8pMOZuQVZv6+TtXIb9C/+YH1ur65dP65+/Zon/yrkG964YO/ev3rtG//dFNum51jf5V9eG/53Vrtb5zVr/yPWv0H//elXrbjd26dmWu//pjl+ufvXuDNizJ9Y/vWq1///7Net1lVW3mNPl/v2etPvD25erjdPmLr+rUv3znMg10FPJJXGEyruuY0b9632b93tvXaH3fhD7wtj594PuW6nfftlL+SLlhVYd+/62r9etvXKZVnXX9wzet0n/4kc167ZZM77mxW3/87pX6zz+yQVuX1fR9N/ZBX67feNMA4xT1W2/fqP/nvZv0ah5ONw5G/fsf3Kz337pEfRVxGZhPZiYzm2d8q6g5ExELDjIWuMmcAO0c0qsdkCzddL+YG+tSBZM0QpyN87Zv23HzKQ4mM+PBEyRBs3FlIahSrcg3BYdZUMiCEBP3OReNDUcmJah9FRAOtrNkK8rnQAKylnWo1rtay9d+t9Ze9m5V+m5UvdnF1iL5JkNjESZZqJJH0ZjNxfXpwpeZAn4Hcp3n8hi5biFjhjNqIRo23F/snaft2exwNuPiy26owOD5MO9E6TBlBpkDjx45MK3b11S0Y2hCAz1d2lIrNDpRUUcWdGIq6oE9E/rUM6Oaxbv7d43oa88e12s39MofAk06+bFtJ/Spx49r6xJTB0PZ3xU4teX6iwcPaXwyV3/IlXFCGahIvUyAwe6a/tVn92vfoSG944pMG5dG/dd79mhFf9DG3pqas3Xd8+xJDXZV9bN/sVsHxpvq7qxq+6lC/+0rR7RlZVA9r+o/f2qnYr2uTT2m/o6K/urhY7pmTbd+9cMH9eTBMQ10Ffrx16zQf/70c1phk3rdxpo2DWT6D1/Yo9EpTlMW8DZqWXdVn3jkuD7z9Iiu27hEq3tq+vh9e7W6V/qbR4/pTz6/S++5oVt/53XL9Ot/9pw+9+Rp3X5Vvy7vl/7HJ7frWl5TX3f5Uj2774Q++JW98vG/HN7/FztDx4/r3bd16q8eP6HnDo3pHdd1UB30Z189prFpcTFZePK967ZVevjJo3pm77BuXNGhWgc+PXxEBQO0tFbo+Hiu//Ll47pqaYd62Aw/9/BRffqBw3rzFUu0siPoEw+d1D1PH+dh0avrl1f0i3+2Uw/sG9NdNyzVgSMn9KfE9wY2sR991Qr96b2H9JVtI7IKtvEGJ1LyeeHwgpnJmPjzoOwV5ZKCYv6kWQ/5kqWonEnFM1QlWEAc/SNzrPTLF6w9jzVfB6VvZZt5cS+fiUIRQzFG5nKR4NoLjt6uQWYKgESeMaeZLxRM8EMmIz5ZlilUoA1uMMnzFlxvBs/MnJ0QiZlZq+w0ttWKacEDbWxon44f+QoHiWHWzFItX/4mreKEVu25RrOqapa3EH8DUNElv3hBUHA9wMvz8FjFZNPMlAX8DIGy6Xmv1BQ5jzt0gY+xBTP4z6tA+HQRQi+ZiImOSY8emtHly2s6PiUdOj2jG9Z369B4XbzcAEthNgYs8qvmVLOisbyiLBL+ImptX1U/dsty3bGlXzVkjO8v4xOF2Ef07les1mu39IiTsfyfwR6o5QTUNF1vara2RJNFRaHWoVVsbHdeNyiFiuoEbmg6apZXsvHZhpR167mDw7TJNTITNFF0qMnovem6Xv3YHWu1dqBH/pra4L1pMu9QbEZlVYm3RHVUKqpmpu+6bb2qvV3qyqc0k0vT1pXsCP9lmfyv/UzT05mCCSkxiaKGZ2lbqWqiXsOXHjVC0ExWUcOq2ntsWsMTTa1b0qM3v2Kt6hi8b8eweru69Q/ecoV62Ri/+NQJ/fAdG/Sqa5ZKHd1qNqoaQ1dXjb7R/+FmFdNBYhMzJnBPLXB6Xa4t6wY0GbudrVMTYsM2PJtVoxDt8V2mgd5O/R+vX6fbrxxAh+T9mMiDRhqR6WxqzER1M2p7jo5qfLquazYt1xtvWCvR91CJmpiVJqEbjKNPUDQsmsxMZgvAolxU8EUw7TxtfNGIXiys9l4lpMXkNedrTUvmpUs8PxYKOl2CtZus022lQaDPxgMPzQrMgYxyxsYVnPb5TjkgbJQRkBm+kYIFuYz7rXTB9GStMceKAaU+RUYrh8zVEeqaOHmP9j7zpxo++mU1Z04ohn71r3qLVmz4IcXOq9WsLlcz1Bj26BrcNSwUwPtA1k7YEwiZ+2Iys3bNeXMTf1xNGy1JLzrpucPpC4FeXqj6W1N3dCLo+EhdJ1k4Txya0JQyHZ5pahiM56YxFsiq/qrG6rkmWFGT9aixGeJH7GoWte3YuJ48PqHTsznBraijM6hgp/v6vnHNIn+qHnTlYKdWdGeK/KjQ213Rq9YGNsGanto/pT0nprXz4KQODTewmeskdk9P1PmqJb1pXaE7r1+paTa9YWxO1xucpmbV5Mn94O5RHRqaZmEW2jva0Cibxc4Ts7rr8qquXdWlKfx5bN+kdh+f1Z6hBifOgg2x0Ks2daiBX2KL8IhWOZnctnVAV3OSOYLcidEZzbKjPkssrtvQoVs3dmjn4RF9Y/+43nZdt77v1kE2mFzbjozq6cPj2nV6UutWd+sAbZ86MK7eqmnF0m49uHMIH6Ie2zOuq9dVeOUs9LVDRpwk/6h91aqqlnVyEmDyPLxnVAdPT+nwiXGdnpZOjc0Sq6DTkw02sVwneLDMsgGeHKayWdf24+N66tiITrChjrHBvYRxAAAQAElEQVQ7N5u5/N9wOzTS0ETT9LqrTW+7drkmJxo6cHJaTx6Y0F7G92u7x3XHlf3aPBhEEFk88Qx4PBaDGRPcsVjli+CxflutjBxfiAHEguQ8L/qyKVo+Mucozrf1egfMckl74bwwM5lZqncdCyGZ0ibGvEobk8Q+FuGS08T3KSKlKHwAnsqHgMmCA3+tzCs88AINsizIzBSgAw9MqVUWPBN3FpAVMh7Mka3M82Cmnmqn+mrjmh7+hg4+9xENnXpaBd8+a10rtGrDO7Vs3fequuRq5dUenEGRdyR5VggGkAybZiYzoBd+sazpP+1ct3ca0lPZZ6cujHDh6rNr3YLjbP4LK3OI0QefntGe0Yq+cSLTB5+ta7yR6d79Uc+Nm752sKGxqaYeO1nXU0NRT50Wck150J892dDTxzu1e6Si+3hF5U1I/u+aPX6i0KHpij7+9IQeOJrr0eNV/eXTs3oSHScnZzTGJnPPvrr8X7/40yfGNdKs6bGDUY8fbuiLh6Z1ui791bZJjVe79cVnJ3TP7rqePhVYuBU9srepD399WEcaffr0rhntmujUXzwyomlOZXuGZlVlIkzwy8FIPdP/fGBKp9kUHsbW3vEe/beHxvTsWNCHnp5UI9bK0xwnou3Yve9IXQ8fjfrIwyc1wunpy3tyPXRwRts4pX55x5Q+9Y0x7Ryjn3um9Nj+uv7LV07q2Eymh/dN6eHnxrWNjey+Qw09dWhWn3pqSAcmMn1pe0OP7AcHGvr8jmltO1bXA9DD04Ves7VTnXy3a8agr+Lf1w4V2nG6qr1DM/rEUyPy/wXfl3ZN6DivEV/YPqqRyagPPzysZ09EPby/iZ1cn3t2VA8emNXR8Rx+E/6kPvbkmEbyZfri7lnds2tan98+qWEePo/ysPjs08N6CPkv72mmf8LIZ4pPTofTzwebWyAuaX77JuDt2ziPGhZ6uTi/+Xl+pgXX5ziTm0q4ZOxq5tW+kBOTGwyGSg4FY4Ny+GknpA0jy5w2GXUyycwUiJfDyCnJ+BPgmwTlBgr5X69JffS+VqLyYMqtqmrnoPqWXaHO7n6Jw0VzdkYT44fRWdWSwau1ZNnVUuigrgDoMofQZ/LLzGQQZn6HuEAyM5lZkjAr81TgFtMmKe5QrVdx2BdM4YK1Z1S68w6cx8QZVYsW2k6028wLNQnajtEqp61Mkw3TM0MVFjkLCt4Yr3kHWZDPnoo6OVnhtFTR8ZmgI5MFHZdmed2870jUUydMx8YkKxpq8I1h51DQQ4eiRlmEk7ymPXFC2j3WpV3jFT3GQnz8dKFnxkxFpUOHJmr68sFZHWKDG+K958jpKIumY+NR9+6Z0UG+1x0fZxObyjWFfwc4QR4cr+leFv/j2D1V79TTR2aVE4cxZtnhybq2n5zSNk56J/nF8yvI7TjVVJ2n4i42oq+zYWw7FhVknPqqun/fNN/fcj1xpIHvkdNl1LQ6xJaoxw429eC+pobzbo3wkfCrbAxPH881HSvaM5bpATaaoQmXr7FhTeuxw7Pyf0Zo/3DgG9WMhmZN7CHyfzTyGWKISR0YjprglPoNTotHJ8TTNiQ/Hjva1KNshFN107PY8P935Z5TuaaandrNSZPu67HjTR4yFX0Dv/h8x8ms0J4R0zC+nR4v0re041NBd++ua8+w0eea/GFz395pDTFuU3lFj/j/h/NoQ4cZ10IiboF7VGBDh1g0tTc6M5NZCRHvEgVtYgtk31RyPWhlA/HXTIfbjthKOfyz84XmzCwVEUunuFRYcPO2aE+ctkxMi5M+wHAaU9RHlZogF6boBWpIwlZg0zEzZSGokmWqVKsKWaYMGLwAzEx+BXKHlxze3swwF+X3TEF5nrEmVqtr6Ws1sPotWrHxDerpWaHx4e06efDLGj7yRQ0d/qqmhvaxRjLJguZixJpBmdqX2zDze5tDz+njfOlcyuxM+SQRuRMeDo0oWKSe6rNTOJvxbSnjfAQkicBUGFh3xGE8CcwyxZAx0SuUAuEOMucha/SrCE3iF2WUiyCl/z9jTBUKfHeKbC4BnUXWTN+onj5lLDAGnMaVYArkxmYqmmSqK1e3CuuUsLayIyr9FYvopUJmdYXQ4FgdZCpUjc2UR2NA8ekpNoOvcBK5e0+DjVEqQsETrkOYUMVmVYl1eUtDu/MiNh7gxDTZDHAqKtBRZNAc9zPaZjLkq9yhsBEoZcB9DsgapzrxEVbQSzsjNZKsooCsYSSGiM6AD0EwZYmPrzHT4/uneWAEmdpXLmYn5QpemcwoEzvj9V5wohUyYhiNnsMvorFYTU3yZhHVJPg5G2ymurqKSRkxzyzHrEmMn1wHvpq8FyYTV4ENMiErRtHJ54OZycwUgKl9MUBt8qLy+ZbJbmq+gJfKpaJEpptUci58jzHKkfReWJTaUtbl///svQegZddV3/1f+9z7+nvzpvei3mUVq1jFTbYkd1yxIWDABGwDtiEhoSQYSMIXSIghBkJCMQTjhm3ci3rvXRqVkab3+nq57ezvt/a59707feSSQrRn/89ae7W9djn7nnvuaORTkOjMPBhziEmzGrQdTIKMgyrj0ArsGeeDt3k3a1mmxIcMMwMRSCZKMJlJGTaOZJcFZci7epdr4dLrNG/hFbxaXa6J8R3at+Vmje29RZXJp1UOI4rV3Zo6sF4H9jzFu9cJso3KCZuqpWvq28zox5LAzOT5eSONkTly/kSAp2bAXnP+eH7heAY/MH1kmZswBmVMhzEddStSsJbOirQNuZnzBTCX+cUTsrqETthEzUjZBG7b6senOspLNTd68n5cH90NBPXyWP3PXrFIfbzwvHJFpr5yxgvzherL8PV3F+mJIddVJ5V02fKojvo4GxZdJKqZApOcK9M4T2FTPHkgUSquU9DKvqAPXzlHJY5KjhKRKggcrqac3NVEtAxrVH5wmKW4ZuTqYMwBx+A89gv6O3QF79wC70WuvYhcuzO0Of7kJcYOECia8wYNSKIaCOocOuJAikiKT1X3AcQWsXOxQVkbGc60Bbnm9G5dckqZfDmAXJcg1RtR/p6sznvCRfOCfvzqJeTQYA1ymRmgX2j0OPRH91xNWSjp8pVBfZ0l1dShF1MsENcx42SJ8xuF1BN/9IvbOtzCZ0BqteTFkDXH5k0drNXBxT2NvYDPwYq21sE6z5HpaNPDEsa7hNDw9YoM42A/1yXgzNAVEjWZmQKHmJnJCyxtAwGd2hDhQSkgpDLOLDPiCFRVKvWru2eRpie3aOvGL2pkz3fVqG5UxodwB+9yA/ulXOpQyOpSPiQLvINhn4o9HVUUM5PBmvlVMrMCOryYNXVNeriFZFITlqhOoDC6E7BKJpau38/FB+5YUBrRu86MOm/emKaU64oV0rtOz9TPl6vzFk7rraflunKp9EpevL9mtak3jOv0OVP60bPKWtNd00lzcr3qpEwXLA26bFldP35+r/ixkgNAbAS+8PFUsKwn6nVLcr11daZL5k3rfWeWtaKrrguWZZrfnev0uUFnDwadOrdDZ8yf1E9e0KNzBms6cGCUX+nKuvRk6Z+/vKST5+Za3GlaWK5pXkeu917Uo0uXlujL56OsAY6pd5zXo7ee2aH+Ul1reqf1gZd36NwFUl/ItHpumQMy19vP7da7zyurp9TQVSulbp5izlgwqVPnVfTmMzO97oxe9feVVbeyThms6ydf0adzFk6oP5vQ6xn3j13Wr5Pm1vhFsKwffXm/1gzk2nugrs56Q687tUs/cWmflvTlumBVWVcsrept5/ZooFNa0lPXB/A9Y5ExNyaOGSDVOaQvWJrp3Rf0aWFPTWcvlK7nR4u3v6xboaOmpXNqevvF83TOgrIWdkQ2VK5V9P+mM/t05ak9Oh/7D189V+ctqmugJJ02v6y3ndelcxdLi/rquvSUDs3vj7p4ZaaBMKl3nd+jV68uaflAph8l7oUre2TB51AnVMxMZgVClnETWoKJEsH3VT1AgwhOiVicurSPXP1Qcrg28lhFWuTmLUuHW+R0orogwduJOeTix5Y7eq+RIA1i5XR/iNlsExsqLm1GCPwQM2NlOaSEKjCvIUioFGDMEKZVZ4zY5XkNOb1aQ43aiHY8d4N2b/yqsvpmlW1K/mNUZoHDLPLBU5Zl/RIfOoQSI4SP0JybLYfSpJp5H5KZyZIhlm2TYGb6YRaGe6LhPRE39wQZQ1uSJxYhKnArdTJ5v/bqpeqJpleeNk/n9U7ovMVRizgAXnlSrtcsCVrVL73/4h6t7K3pwqWmS5Z16SOvWqD65KiuOznThQvLetPJneqL07qaG2Js6ICu4yAM3eRGfN8M83lyec+Fc7WAm/KaM/r4ipfrx87p1mXcvKXODp2zkMNmEYvEwvr/2GP3eD39vzHfct4CncETxnWn92nd/op++opFGugQixr0nssWKeOr5dsv6ueAKDEJDb3r4k6t7prW3G7plat79NtvXqUDw+N6G4froq6aOkIkt27Ny3Ju8A69k4Pilaf3EyfovCWDumyx6f1XLGYDTEv8sjmnY0wffsNyjden9OOvWsUhU9fbL5ynrDap33/vaYrVaX5Frcmqk7r2pG698YxuXbWmQ/umc73j5XP1hpM6dNXpc+X/H8+rVki/+frFmhob1gWMuyuQMqsgSief0NefN1ddqug1HKLnL+/Sy8AFSzp17ZqcQ6lfc/kUPn1Jn4IZx3VkXrr03ksGNBefn7tysR7nF9M3XTRXpzHX58zvUZV3d286e77OXFTSq0/u17KenKfHLn617Nfi7qjz+UVWjGNkdEojExMKfM3MefJ1+M3u0HGKmSULsyAz+IQkOubFzY5oEF3KhVAE5CByJiB0CqF6XkeC2M/SrJ1SIVaSoz3oHmFvtrXdys3820nhhiS0YsG7MgGt+82ANoMxM5mZAj4QaFDIHC4L6DLaJYUQ4AViQiBmhgPZsK5BWUYcjSoLDQX+cDtI0Dr7dTqU1eW/VqpbkSe0dAdz30pGjWKEIhS+3ocVfdGfDilm2CMzM+wL0PyB1nCi0SwZMnzy90VNzWNcDlOlAFGdZWnOnE59g1/UvvjoFDcsU9swnbRoQN0dQdM8yj7Ar1z7Jmq6l1/qDkzUdfKcknqZhNOXzFF3f7c6edJ5YE9Nz/lL56mqzlkzTx3EzRpT6eaITHYp5Nq0Z1wP8Kvo0ztyPcoL96wjU5343fUxBQ4kY9UicSemy/Jf9aZqdfkhWOJpad3uqu5e31Beqau/p4snpaCzlnbrnMXd6ssaWthbE9G0bLBDX31qTF95YlK7xqsaqlZ0y+aG/K+OdHRIJT4lF3VlepCX8t99ap9WDpTVZVJWzpWzWWq83xqt1HTzc1VNVqWeDlO5I+jGp2oqMS8LekvacqChG/hlt5RHdZXK2jfR0H5+FKmwCef0l/Xg1kndz6+KHY2ojrLpDn5xfJJfRcvon9w2pvPWzFelbmrwJ6jC0sT0tXp4vKZzlw2IM105h8rj6eMGHAAAEABJREFU2yf15HYO5a6y5nZ06uGNY3qaXwcCc8TrMFWzqGe2T2j7cE5O03p4E3kM19XL19tn90zr9ucOaGSqpsxy5tk4rHPm2bSTX2GXLe7h8J3S9HiuA5M1jYzkivUa/ebi9KBGnWgxM4kq5ZDIDUTT2w4dq8RmPxhS3dLMkCWOiwsdsFTf5w5YbDw/h7daaNk6dbTk7TTKzHWxTWgyWo7IJTZVASlNNC5oB6L2ioOZiSoZlcMjZCWZZXIaeGeWlUvKsiALJjNsAKykONM23puaurT4jDepc/6FitapEr++G0nF0nwtXPZGdfVdoKiMma4zB7n8lUQjr8v3SxGIkFQzOnDAe23Nm5lhVsDlPyyEEw5MQpIplZiuDKzYGJ60o5Ae5YoPVdM1067hqq5aHfTKU0xnLoiaz837/M4JfkEx1XCv0k8DVFXm1sv4ZSzX8wdq/NQ/qrvXjfBuBiP0i/szreTr4dotw6pWI4dAWYv7yyhNxlenBgtSZxnMjPVrqMFBMDld08sWZlramxPbVCdOXd3qyIzDKSLzLKNO4ivQlatKqnOyTfK0U7VMT+0Y14ObxvX1p0f0Ajdzgw217cC0Lj91rl59WqcGekpCpCtXd9Fr0GidI7Eh7Rur6pwFQZes7tYmvg5OTdf1qtVlndxr3OwOka/nXU5/R20/J9o1J5V57I8aqeaay7u2S3kCPcChPTwldXeVNNjfpTqp7hub1Jk8Qb6cJ9mxWpT/StjgEzVtOOhaDpgnNo/q1AX4lCs6eZ6PsaTFvZGvtZnWbjnAAZqTd1SN+fIPkgaH/T4OyvOXd2vRYEnmN4Rxw0vYlLSfgyh21HXJqeJg5WCaamiwm/Gd0pPiHDgwqfmc1mfx5FzmJjswXdJd60e0cnGv5s7l0dWC5g10qWEdyd5zJXTifR85vH0iIC1WUCKkzFhnqihmltpmBfV1caA6qKKlX0SMWTIVJRbkKFczk5kdTYt8Vud9HjqedlczbDHiymqZilmmfxP84VCroHc2mtvSYAKMuTZoCJmyEBTY0x4eVhlMAFlmMo4lw9ngGo0D7NWoeYsuU+/8s7kfWJ/yGl7+X6PunjWqTI9xX9bEt17lDfriHoqNHG+JcAoET/06RWBmSoUxJcrFzLAtQPOHUsOJRiUXkmYgDFt2ol6H2pmqTMbfPzKqgcE52jWW6cn9Xdo4xc1RK+n5Iemp3VG7x013b6lphJfoT+/N9QS4b1tDC3gia/CY8wI/+68/kGvraNTTQx3q7OvXU3ujzppnOmtBpsghtmsi6v7dDe3nEHqeQ2fXtHTv9roe2FZX98AgvzBmenpfrjs3TWmUx42H90RlxP7W02Oa4BfFUJJOXzpHNzw3rkd2TGkLTxA3r5vQnIFe9XX3qsbBaWz+W56dSO2ucree3VXTlx8d07L5/fKnys30e/v6Kd25taJGZ6+y7gHd/Py0bl43rWULBrRuX03r9jf03Wcn5f/1QJ2nyKlGl772yJAWL5yjb2M7Yr0KWdAC7P/m/v16noPwBXwG/SmPXyHvYzzbKx1aNK+Pw2Jad22saMeE6QXm5vn9HDx5h3p6enX/loZ6eMF+xZnzFPhK7v/j4Ud3NlQJ/XqasT+9u64NxF63t6Zn94hYk4pdPXpyZ03reSL0m2D3sPTwtor4zNE9G+s6c+k8Pb6rzlNbRd955oAWLhzUfVtrenJ30GNbGBO/BD+6ZYoPmbrmdnbr7k01bRip6vEd0yrz5BgCpzxbxG/0F/P1EpeDqpmxJS3JDC4xh1wwkRlaILGPqW4SnUfG/cm+cWGO2OE8ltyQnh9C9O1tPNG5vIWWHVaIWnqnNI9Q+dyQz2vOKeEHUuSAiZ7PEWzbRZ6ZZ5ib0piUisEH4NQkr4yLT0gFYhooBXHAmVzsg/E+a5WdGt59m/LahAYWvEJl0L/oCnV2LdPI8Dbt3/eUGvWKSE0eg0cxeHpn7KaitGjROvhqdiztwbbfT4uhnag7yXP6e16OI3nNLuQRtMmJqYA+vd/06cemdOc28elu+vzjk/rS2ik9vtt0/3bTdg647/BVa4yD7NEdUdsngm7ZOK3P8vXtYQ66J/Y19BQ34TiH31fWVvTVtVXdu9V4soh6fs+UjDy3jkXdzM27g/c2T+xpiLNIt2yo6dmhoM/S99eeq+vBndJ3n5lQhcP15ufpf1fU3z80qn1TgRt2Wp96cET3cwg9zM3qf4P/+f25/u6BIX318VGe7owNIu0cN/3P+0b0j4+Naw/8PRtr+usHRnXPpqr8L41+/YkJ7RgN6YD7DHL/rxke2VHXX907rG8+W9Nju6QvPDIuyedGkmV6fGvUX983rLs4ZCPvkB7dUdGXHh7TvZvq4hzQ19dOat1QphvXTWvLRFlf8/+H5iNjen5f1H3rJ7WVA+eFfaZndtd0H/P2N/cPccBNKeerw7ObJyRuHH96+7sHR/VZ+r5zfUUPba3raQ7+tfT1KPOydk9dn3nwgL7y+LjWEkeMdjMx71w/oTo53sd8/e3dxH1hQltHoj7/2Jg+c99+3b9hSpO1Dv09fX6G+fvOs+PaNJTrf961T1+8f1iTlUy3r6/qvk1jfMIXB5kovnfaDzNvO1CdUDWT/FBgGmXBTshnxoibUiAyLxL7nJteCYVFRFdwh179SGnJ2vlZWeF6BB0pUuk2kjJrT3/R6Ju9i6AV4MjUHYGZycywMSi3MryZ88Q0MR/AtSb4HBue1Xlny8OTDPNophJzVd3/uPbsvF+Vak2DSy7kwWChhg7s0M4dj6rRGMKX45WlMp8fXkHkPJHl9ToZE5waHcVA4Zg59qwzZiY6LaAfbmE4L64DMyM3d0vp45w34W0GwYB84Q8DVjKlA108MeVqpC1j5osoFpSYfGeP/nUyZGhNeewEmXsm+PxYxE4lRQXCWbKrRwLTemF/1E4OPbeLfMTmvPiPTH5oNIif41Pk6Pb1XLRTWEVyEIjkHshqEzfm/VvqSv9vTPqJkfj+8ceTW4P+c9pIpObGq+eRPCVvo0pf+RDRpvIuLgh9o45N8kJoarCb/KtpnuIjksn3sOeQx6g6g4j4jfFhePu6cVXp23z3gYhPii+DCzxhCUvJzOdFjICnUhkyg5emGWyNeHvGG3pqR1VuZ3jWSbaKvPg6L/mcWaMqt62jb9Bnjo33F2VqmIgpOEnMl9s1pNRHZF4cEkbo3L5AQGSMR0p/ZYP+qjg1Gowuij6x12zx8bcjHW74iDmZtTqcSz5FJigJfHBYZBJpiR6BV/qHuB9ktuKHN935tRCbWdO3aPu15RfZXwXcnpjkGZtwO1ydpHgtudM0kbj4+Iw1daNki698vBwYInaRL4Zu4DC/NOG2svRnZuiuYiOlWGooyyx9rcwQmGFrklm6yLvNYEuxrKzcJ2UddMduJW7W2SmFLsVY7CkTKu4jz9ezYaRpCPL7AnvUqUbPPXHFxcw9C/6HeWWXnWh4U/pDYtyDClzMLDn7OGLO0EASHO3CDJRwufb8LvWWa0xSXsTkpvFQuQV1W0NzS9NSqab5HZMqW1U5C+IhjUnCHR8VwMnMJUwyVuN105zeoItWlfWOs3q0iM5eyfuqd54/oIyvbbkfoGyQSBylYlxNy0JVPVbThWs6tYz3UbwD1wHe+1haKrchfsQ0Oh9gXBPZbzljaCilwHy4ui9M6V0X9WghP3W69WvO69fcHmzdX0WJTFiDHC7gF8Z5vKsyNqwhk8+fw/nUt1TJS9rHU2UkvjnozMxkhApcs8RH9ZQrOmlhXaW8Ks/Du8t9rNjl2DWIO1nJeVrCK+fwU6A78mLTl2xKq3sq6ilFvfLsXmWqKKYXulJKBX+P53EFH+gzBGPGC/9I2zu1aEqwKH8qdrEZMhlubp+rkzWYF+qK9Vykl+JHboZIfjEXTwDEhGd6lHNx6HstdOtdO0hDLTAqyXWK9A/UKkmY1LEpMjOZGXYucCn2TArVBQm+nolJF7dJzMzFzGb4dsYtUxzUTBlzJ8EqJcC1qG7V5JKxtyOr5xQ5c2VJ3sDXZQXMP2QZn3ftCFwceAg2wflg/Zqz5Cpe21ymUjBtX3+bpka3q39gnlafdIm6uhcqr/Mg4GvhBxmL5B+00RePAKk3+o/oD54HlP8La3hxfRkT0ILgdVjxwbTQriwmO6rT6nrLmg4t6mjwewnPAkxCiYOqm81dLVW1rL+mt53dyS+Y0/rRS7u0YrDKAtc1h5usr2wqM9nd/CTQW2qoJ2ukBeWWVIm44tZa2lXVRfODnuIXuMn6tM5eIK3jpU6jUVMfPlmsYtYgdxOBFVnVn71sMNldsKikpT2mwY5IPDZsraL+zqBuNoX30QEd4BdF540F7Ss3GE+NXrkpZaqHss5bVtL7zu7TyzlUDM0r1/RpsDuonnWRa11dvBfq5tc/cUNfurSsUwaCuvj1kjf76RCa15OJV1lEi+pQVYM9ZfEjIr65+jtM8/s6lJlk1hBnJb5Sb3dFH3n9Av3MFXO0Yl5Hso3kxw+emtMVFOizs4R/p6VxdfCU2MFBJTFGiV8t6/oPP7Jac7OKLl/Zo/k2rPnlqsRNEtiwg90lNnmerH1MZdXleZb5cAjkUWI95jBPHYzJ10T4GOgr54yhTj5R3VlDA91lncWY333xXGTcHH5jNOgmdxiHWI6rg7zYF1SyE4dIq13QJDzKxUzMTQsGPwtRzLwNM1MNLs6g1SeDRXasWuQSZxyOZTurc/t2kCDKKM8iRCXqvEOptC4om2zS0WxRZgg/BOy3yL0k1t4YQIZ9gAa/y4HvdURU9zR8TKWONcoWninLqtq15Q7Vhp/XnvX3aXzfbnX1zNf8ReepVOrgVUpdOfsmZ10drYPMD2ACphr9MIMzI7Z3CqX5v6QyvBfXT2ThCrifcZME4ImbmBmf0wI6uBSTaJjk6mSQP3/pYv3u6+ZpKRP4vgt69euvGdQHLy7r1MVBr1jRq6sW9OiqxV26cFmv3ntuj3716jn6lSsHddFi0x+9dY5+/vJu/fjLO3TuwoZesbykN5/eIbO6ZIGbTnonPmfMLeuyZb3YBP3i5YP63dfP10evGlQfN52PQTIt6os6Z1WPXr66T30dQe++fIH+3VsW6ZrTuvTei/r0b9+wQL/2ugVa2ZPr99++WL/+xrm67vxevXxZQ//xrUv0e+9YocHOGtulpg5uzLeeuUD3Pb9Ly+d1qteqKmdBCnXFUl0/e1WvfocYf/SeJbpkcdRAb6b3XTVff/H+VYyzoQ+/ao5+4zUD+jfYXH1qt/79m5fqV69bpI9d1a9Ll07r9965WL/6yn69do30S68c0G++cb5+5qo5PLlmMsYdgThYZJnOWpzpN16/UP+FHN98Xpd+45q5+v/etkSvOa1bH3/rYv2XH13OGMqyWl0XrFmgUwY7dMlZc9XPL6Ifefv5+jdvWaMLl2b6t9cv02++dq4+fMXcdHB2lKR3XzZPv/K6ufq1dyzXtYCxLl8AABAASURBVGd26g9+dLX+8L3L9Xs/ulR//uOr9IpVnXrrhQv08Xeu0u++Z6XWzK3pf/zkGv3YlQv05vPn6pKT5mjRnG7O8ipfN+vFAcahydaSbx5fG78pnEcglzdcz43i7e8FxgdggpnMCngc78s7iNyk4iBQNMQtwB5UW/LWITar9BwdLvGYjkN5bzvcziE/exIj+cGjQqCDKc1U3dgZp4Dq5pFDK3fw4ZLHmqJ/QOU18fZeom0+LvZEHvDl1CFzmNjsz1ThAybWovZvvEXVkYcl42k8jmnH5js0euB5mTFmf23QfoDRh9FniDq8MJ52caR9uNEPXuLDO7GoDChnI3leDpoMUsAS4JpUM8UH0YJwivLlMjHN+tTje/XcznFduFh6fsuQHtk4rHP45e0F3obftXVK922r6ck9E/wSOM5NVtada/dpx55RLe2uq9YI+vN7R/QgL6jPXZTp9AWmjQd8EenaxCdHVMYq7x4u87J+Uk/vmtKly7t04+O7ZHWecnjyMJ4euDe0a6Kkp3dP6cHNk6qwoDc/vl+feXhIC/tLuv6cebrr2RENTeU8KUqT03Xd/8wevbB9XK87fVD3b5rQlp1junRZUMbCLuis6tRlPdq1v6blA2X1dngWJGRBHXzl62az3fTYfn3zvq163ZlzNDVV0afv3K5H1g/p4lX9avAI/4lbDmjP7lFdsChox/6KPvGNDarzZHjNaXP1/As79dzGA1rRZxwqZT3D/D32/B4Njef61E279IUHR7RzvEvGDvO/f/fdJ7Zrw9YRnT2vixgN/e5Xt6iTNdizf0L3PbNbF6zoYrJyPfzCkHYxtjufHeZXZemPv7ZeT23ar0s54JfxhHrnU3u4L6rqLpmMm6POxD21ZVg3P7hNIXTonmf263N3bNb2PRP62qN7tLQ/6AX033lom+b3ljjMcz2xbUKf59edbz+2T49sGdO2AxXlVpKXSLy0t3Ipcsfl3vYXyg0pR5Y3D5cIjVHyPcXVXV8UzKywb1KWrGgzJ5oBkemDa+rH+3IoFVc40BakkCbeLzH5JCGXWT+3P1iHerYyRiyoDDgllbN7XdgCciTiG0F0vcP55tOX2MsOY38ZB5chN2ROhSzSlnIieI7eLTwxcg6k3HZpx/pvqT60lT06QJgeKWbK2K/bn31I+7c8q5xvM95vWgvWJQLCYeexDkZkgSKGOUi8tx0Hm/3AW+FEI/oWIB+1knM/M2P5C3g7wdK1GKTPWxPJj9HnFtO0LhzI+Im3rAoZvO3C+XxVKaWX1sy2Bjul3lJQYKMv4AlhWtKC/pKG8kx7J6r8ymiq1cvazOF18oJOzR8oafOILzrBfLNzjPlfNM3yKE+nHqUJTs85fZ3aMFTVSDWmJ7ESmUQFTalE//jy9DSed3HYBSJEDdcamttX0p6xSe2drur2DSM6a/kcveGsAVWr0sJu4xfOmjYNmwJ9nb6E91nkt3L5Ai3mCWcBT3E1FrTub8mh9KAFfB/s5WlkqtJQTmJVxtR68R3IZeHckjo6ShyqNdWIOc0cVKys8bysvt5uxSzThtGo2zZNKeM75ltetkgDXT3k16knd+fMZ67AulywvFcXnbJQlSxXnXFVmZfxRklTJF4ql5Q3op7bNqpokfGX+XAxze+U2N8cepb0k2z0Codima/G2/ZPaWJKqtRNz+0YU39Ph37u9adqgK/h/gDQ8H+AknHWchMmeuelC7Rmfq/KwoeXyVONTBX6rzPnvXzF7S37bIC0qXKxNQ5GFLlE0EZdhr3fKAnwhH9xlQ1hZjIzybunY3oRAkkmzUAUOlQ7EFFz1gWSqu9rMkz8kS6ud7jO03U434LRX/RJT2jIEvU+czLLdbCuQVdNGWtjHFpqgScmP/WNA0wgAhEhjc3DEddjzc6bC8WHZ1RWGlDXnNPV2X+aeuecpO6Bk9U3eIr65y5VtVZVtVJRTuI+bojyPEdeV0zzV8RpjaegyOg/klsBz5tMcI5NFHY/uCupnFgw+ldkMjSzsHAIqQQwBQsyY1mATBQG02aLNYtUUx3lo9urWtPdo1pdWrs/l//Uv78a9fjeKY1XOzUyYSqXOvX4rqpybrp7dtZVL5UVQklj9ZKe3FUT94z8H/hr1BoamapruFaSLNNoJWoTB9yzxBoJ0jp++t8+2aEb1k0oyzrUYPYjObzqjAEF8gxsiCd2TPEeKtOOfdPaP5lrGGzmaegrjw1JPCEIPyy0cLBXW7F5etekvvPckEanawpZWUO1MiMNLGxJf/Pgfn3y5hF945ERNkjQCztGNc2hFUk4cpOvHiypr4unwxfGtGFPQwc4HNbvnpb/dZKNQw2ds7BDQ9Omh3bUtf5ATqad2ry3ots3ToohMcRM05ZzeOfMVdQTW8b5VVISh11QpiDhEzU8Oq0DIxXtq5S0jvlav6uhOmNfu2ucQ7+iRkdJU7xwjzxR+SFz/7oRze/v0rM7JpijLm3ZV9HaXRXdt3lceWePKhz2dZ6EI4fS3N6yRibrunf9AW0ZqmvHaE27afvfQds+lmvLWNQz9DMy3dDjG4c0NVHRZp5i63zS75qM2sP8dnV2k21s5us5sxieeZSYTPYaBD7m3GyNmA7WnAPED+CcTefAEjuMnDlBmHk/kpnRd8F7f+KgVyqFjC5S7AhzKHDFXwk6gUIIYh3Z0LN3yAca/YavS+zJCMRBYMgdCAngh1hdMcndtpHuKUt3lfMNiRgGxCEmfBOF9zGolQjyyJO1+IGrXF6opae8UXNPvU7zT3mtFpx2lRaddqWWnHa1lp9xtRatOVvT1ZoOHBjSgf0HtHfPXu3atVu7du9ln3jmDlJL1fkWkqB5ifI/zcYPhfi+P8HAnuCsaTEnRoIFzEzpj1OHRzb3aQLiTT9IvvTklL69rq4vr61o93SXvvJsRXdsyfWVZ6a0v9ql77xQ5UmnoRtfmNajO3M9sLmh27YF3bE51zNDZX352en0BLFysEOWZbqfm1y+ydmMW8eC7tpa0Y0bprW/numerVVxDuhrz47rxo1TuhW58Y6OBz75P1cdWdQ7nx9PdrdvrGrTcFXreeJ5cEfUPZtM33ququ88M62dE136xuOTuumFmm7bXNVTHDJfXzuubzw5rr3cyJHRP8JX3ce21DTFoXXXxmkOoqBvPjmmvXz1C9yQ0xyKD3JQfPHRET29X7pzc007R3PdQr8P7mjopnVTug2/Lzw6pqf2Zny9rqqeZ7pjY01P7anrK0+PMwfTHPxRNz4zrjvx+/aGmoY5kMR8BxNZADby2j013bFhXN9+Crvnp3TT89Oa5iDaMRH0LfL+FnPtc2tm/DJq+tS9B7R2d13femZCk8zjXVsaemJ7Q19+eFT3rJvWbc9P4l/jKbGue9ZP666NDX3hgSE9zoH72O6GXjjQ0J2bKrwOqKdD+WtPjOqWZyf0l7fv0a4x6SYO/kq9rj3DdX31kSGN87Xa95BSIfFEI9fIngKwfPArZ10bjTxRlgoqNfxgYz5zDDDD5wdRc+5zgtK7ZjAbN5KsY1aCFbL29vfEM/9iYMZhYxxI4pASu1vw1saLgycdPi4HbmfICtsa694CByF6U4NRAJ7UcuC5FyBL74+5E31OTk5qfOyAAh8y0+PD2rXtee3c9rQq02PELGnr1hdobwXbtXvXTu3auYNDbJcODA2pQVzRCxHbqs9hC83VcQKK/n1tabR5/CBYtv+JhzFrbbhDfVxuMiuQbqgm324ZLZMp0yjfJ/fz/WN/LSjnphmpGQdXSSPTGVOb6wDyqdw4ELqwzbh5jKcR0/6KqcZTxUgll39FHZ2O+uZzE1o7FEQY5USf5sYfI95ItaxGPYozhmXNVcHP/7a/6zzGTc9OKnL3G5txKi/pwHTgaS+omos+TBONDvxK2j1lOlDxL0iZhquZdkwFVegj5wlo53SJvANxTF54AudrGe1Q5zCI8r8Osh+fOk8zOU+TN6+r6OFtHKzTwifTOAdenRxGOXD973NN0t7OoTfOOOuMf6IeVCf0CF/LcjoYqmTaPlniPVYHeXaKV1LkXFZuLCOfEkw5G1LMghhD0M4pxlU1bEyjxM7ZP3Xr5CmwpL0TWTEONnUE+3kKPEC/wxWlW8DHWGUdJnnS3cbX8dGqxKyTrfh6Km0fqWu0WtI0OVaAf6WcrIncDESNI9s5Hpkf8mV+fR0iB2ydw9wP9slqQ5xHYvqBAQESpBcYb7A3cjXSDSf4mCAvmJGyGg3JqY/LxS8OkTXwQHgxd1xnapETuhnJLBNdmWa4kJmZzKxofC9X4hn9R56yo4/d6jIOMj+kjKcyp6It1YnehH+X90OMg86QG/PqEFRp9Xxi6or4c5GYoJyJitBWWzxZN2pdGh+pKuNbxcTITj3/1He04Ylvaf3jX4feLH83JvZh5Imss1zmW1KQv/bo6uxSyb8hkamZkVerMmeMg8dEoZJioUNKCoyOsebA2z6PDv2ACnfAiUYqkmpZexIFckUmMPeJaikZnJnbA6cQ+cgYmDcTr4gkVwePKnPKuTI+EYLr5SVKGJaZlJMGGxrskXJuoRxZCsUnQalR157xoEd2lNWoZfIFPG9JrguXZBwbkhG/zjXn3VKJm6pEjsYJ2+BpbJqXl/6vXdT5WhWtQw3LlPMuyjhkQywp582O25bUUCAHM5MX0pOFiJWInJEzPHE7yGeghG3IFInlGypi0SBmIFrGzRjYcP6fFw2Pua8UGiDniTIqlaBIXw2VfYMiqZtxJSbxI7HQckhFlTiQjIPBGCVaNQxP+s2BewT8DHszruhgZWYKwSH6kExKe42FY2KjEhXFNxlN3+/CJ5JTHiObMGcU4lCJADtqjKaYA3iT/wlcaeDvrxmyUkkZT8uBR19MiVTYJr8YiQnoqAHfiLkcOe4N4NSBk4o9FhPlQqWDyJid4FuvN9So52KK0c0OhTDHrDGNyIPgQ2dwyZ5UoEXL+6ZxhFroXeE2hyJnXC2QopvNoN3WE85ZX2NtIh3n7CPfOyI3c7karFMT8EnnhxN8RO92YpIMeyWQl3dIrGJ8UqTtcF9jD8p/wcSswafA5HhDXZ3z1d09qF07ntXQzsfYXzvVVR/XyK5nNTW9T0uXnazBwXnqZC3LHGYlX1fyDYwosyAzg/PKJDoR7bTggZbzEHJUys9tcnICjMFlRZ4k5GbfB7y378O93TUWCaaJE7zJGGgImQw6Y0nOxuEQGJiZaflA0DsuLMvCmIIvEjAWNIASn1QL/Ne/zqiy8cnBLyk5n+iN9ITSoRJ9GZ9KdWIt7WroXaeX1ZgapZUrxFxd+ZRKoM4TUq5O1TmkfE6rPFEF+ulGF2JFnKOkR/7k1SjVZJpU4FOQBxLMuyRieb7zOip66zmdWjbQqWhdWHSATJwteuv5PVo9r0ycIOOuMvIy+iAZZCU11CHvM/JJSEDEk04UUputaBmyDtU5XBs87ZU0qSyr4SeFPKrMxjMOez+4sJaPr4MWl5uPAAAQAElEQVRDr4MxSFVF3ndETkczycwSRIFjLKZgSjBFmShRBZUSNb8iQy0vORdmhKZfjZbgAXPO8NRo5PKblalBZzKzRGO0xAfLFEIQDRnU4+Xy3j2GUsljVIFckUApHjkwXPoyyYyKj9vRaZ0+G42oRmFAIFGIwV6p1xtqpAPN24hlfiFunEESzFzoiP1VmMF7pZ9m0BkrZ2KSF/G8/YMCXc6Eiow/cjj5YRYZT2ozZqdyHbxBzXMBzAqpEgE+As2AWW7yaJlHN4uytC4Byl6slzQ21tDw0Hh6ssrRTU8NqaevrN7+HnV2ud24Rkd3q6O7T729c2QZ85iDSDxy4a6GiUyfycw0W5zPaDp1wB5Wo3Ji5Z5nkeFhFi9WEE7U4WgpHd3fGGBISDYmUZnIXJfNn9DHr+nTO0/jsOEmvHB+h377lYO6eFWn5pWn9XOXduk3Xt2rxV25FoC5pYreuKaq30P26uU1LQgj+sjlJf3sFd0a7GywhlEXLO/W2fO7tXpRr167OtPvvn6urudgO21Bl/7VZd362Uu6lNUqWlaK+q1Xz9VvX79AFy2u61euGtCHX92nf3F1t37jVX36yGUD8r/b9vOX9OqTb5ijsxZU9e7z0b2mS284s0/vOX9AbzmtrPdd1K3fvGZQv0OcOZ3TmtdV04cv79T/95a5mlOu6dqz+/WJdy3T+y7o1HlLTD9HDv/5Hcv1lnO7tbijpl9/wxL9xhv7tWI+z1UcoCfNL+lN5/VoXo/pV6+Zw0v/Tv3r1y7Wx6+dq9VdE3oDfX7izYO6/izpspPL+sglQT9Frj7G/3D9fL3rzDKHm0nMsgUoMDOFIKEQLLxBgwxdyKAWFIxbgk2FBp1hXNRZTml+YwxQt5X8hbvfPA0OV6c5GzvPI/rCVzKZmQKdl0rejygGhA12bN6cm1KIIr6+nxs0ksbjgJxDK0fnwBxHKnLv02V+mMUUMXB1oCdmioddy9/zi7QxOrgWzvRKElwjN3NkjCkvPlJIX2aua7k1HVrNNprnsbgxoam/GItxHoPmTZ14Qor0p5R7gzgFIoeZeIKKfCD63w8zPrQcAVmGTBx6Sh9zDQbu8AOsocI+J46joZy43HTIxbplvA+ra/eeMY3xg0sMHGrMsWTq7u6X+KD0v1pR59sOnxfq6upRRF/1/2zN10NeTHl6Evc5d7isiTRd6YKgRWGPWqN8vvLmXDh/VNPjKA7J5DjWaUcdz+ZwvZnJzLtiwrKGfuqqZfr2k7ws5FG1HKImq9ID68d19aqgl63sYpKreppf+9514YAW95R1er/pzWfP0+cf2q2esunas3rVqNTlfw/r/CViYnM9x8vtJ3ZW9Mz2mi5Z3qWvPLRP73nZQp02WBdTr6/ychtGaxaW5f844d1P7+H7PrEX9uiOtXv5ohb14PP79dpTerW0P9PWPRU9uGlEb+EJbPU8013rR3Tnhkk9vGVad2+d0Iremjbz7mgf7xjeduocNXiS+uZzB/j1s6HXntGjcxcE/dlNW3XBqjm6eKm0gH3yFzdukf8Dh++9oF+NkTFt2bVfFy7LFNjI/aVMa7pMnVbXaRzs5yzq0IED01q7fkxrlvbqnKVlff6BbTqPA+/ceZk6u8u6bd2w/N83u5VfDmo8ZXZwIMrnOmQyR5YpBAOSb2aziNwULIgVSZvIN4/biOI8JFX2lsws8X4gJUbeDrABLiT/Oi/wHTk3XuSmiTg6MJKZgaBSqcT7lZLcy1SUmAVuwyiFwOgt7awcFRLlxPEXyTHPFVuHAxYpLgb+9+38QKMruawAzlSX5fjl5OOHWWz5oyjsCICdOLgkkxduJ4jLPYNGiil5G/GLrHRzwh7eg5GD55lzOEU/nBDGFITDiUNLzFICOgPFAeZ5AuYptWNdcn++H+TQnLFHH19ClM9VpVLVCHtufGJS/l6j1BXV2Zcpr/HrOv3MW3iKOjuW80t4Q1OlTvUtOVdz+parOjWi0fFR1fKQ/spFrdbgQJSceoaR/I01dMwOPMKSHytbzC3NI9SIWe7rA3JvYBOhDtgXVcOJW3tKOctL7yfo5Ak55INlUzcy832rUlbSdn6if5xfFKf5arV/sqEXhhsybr5yOWhkyvily9TFzVo3qbsjaoKf8rfy8viZAxXN7+nSinldGuRROOcmEaXGvE3zqVGvTMgXcvdYznf8qvrKDW0al/bxEj3n686mibrGGfUlp8zVwl4+oRrSdvr2HLbxcpwutKDPdC4H6kkLO8UDhabZQM/urmqU75o1nkKq9JMraHgi1/7JqL6BXk3XlP4ViK2jdfX1dGqa75vD01H7p3KVOzq0f7yq9SMZMRrq6S1r0aI+LV04qBrjY73JWeoomQb5JstZrW28TO/pNl18Uq+WzSlrXl+Hzjt5keqMoYHP+qFpbZsoMY+5Ll7ZqzMXdWtOZ8ZcSUw3c2lNhETZa/JiJllwRAXWw2grlVxmMw0krHeEUH2zQdD7Nco3XYPDwgWJZ1e4TY7M15u9qAQ3J2ZIh6kpwJtMqWAQQlZ8TUSeR0s+HiPPY8FjA0d/uegiubUublMcoFiQZ6tf1+OW/CM3eiSW+0YeMXIQUSZ4Ht5nUiYvLgTi6hUzJzNobyd/BC06Y/RiGPx9UCYWQ85x4YMo+mYgDR9fgyejmF5PcN/5WJo+iXjeHHKRvRnRNeD9PaPzER0iAkp8zqjCHhwbneaDv6ZSucxXyB51dpZVZqONT6zX6PB6zZm/QqvOvlYDS6/QgpWv1mnnXsf+6JD/gjk5OSafvzo3WbVS09TkNAdZXT6FosSUkK+rAwGVIZAFDDWpoUerEctIwnnaP4zV26A5K0dzO0hezOJBoqM0/NMcVUq1PUtkR64toxZVGneF5uM7pnT1SV16xaqS/L3RaDVXhdGO8+vIjpFc/h9un7e4k5/xp/gkiBxqufxQeNWp3TpvaaceTT/3T2vT3klt3FtJcf3GGmOjDtWD9kw19Io1Ze3jkPEDc5w5j1hZMHVluXbwE9yOoQl1dZQ0ynuVhpX4hTSoYl0an87VlUWNTVWIPa7Jek3+P6oVn0j+F1iniLVkoEMi3pnzTSfPD3psx4QmquKTKnCg5fK/VV8l7jUnZVhF7dhX0TS/CEaJp8+6ntw2ru37JvX8DuheTlJu5JFajQNPOn9ZJwcwPF8lduyf0ND4FJ+opg37p7Vlz6TW75nWMId0lRO+zKfvNP1s4Om1jx9NTplX0uq5Rp/yBzAulhAsKIHxB1bczBRgstTGZmbTsIlYB6UIonjGEuYSNr7ZYKgudz9DCqVZ58Cok4tToqhBHETuhr0Rgxz8CTEL8LSRFtWwieQHEODGlUrMGImfqJQTLDZ5yX3Q5WJu4kG6wsYN3SoolaJZHG74cM+IxIt20kWaKLiKPoVM3oeOXIo+CIGd80e2Op60cI4iR1h5f/TtrP8in/uBJu8jMr4cJidfeAyoaIp2JIFIwjlUHoPFilD/q0WVatTE+LSmp+sql7rU2dXNHuuQP0golSjlFW154Q6e1nZqYP5JOuu8N+r0M6/ioOvXjm3PacvGx0XHHIgN1bg/qwAv5p19S7+RyYzpAIoyC7LmT2GC85Ry/xoaUwgdu0SiMSbG7THlceGVQIBjO/ssHseipWbvZDyeBCaqJXpRlFFl3Hg13kN89olJDVXKempHQ3smou7aXNOeSofu3jiptfukx/eVtG6orFvW1/TwTm78/Z1yn5FGtx7dEfTgFumpXabdPEGlJy0S2cenzq2bKvK/dnHr8zWefMr624cn9PSBoLU8TUX6F8Pdy0vO3TyS+d83u2NDRd9cyyFUz/TA1rr28Dj22Ucn9MjuDj11oENrh4Nu3VjXPZvqGuOn6ulGpns21zU0bcxvrhHog+Tn/0aa//8ld09Jdz8/Kf//Vd62oabp8qC+/uSoHmacD23N+bGhrPteaDDOhp7YbRquBp68GsqZk92jQfdsqPNUV9aXnhjXJtr7aiU9ui/q5g1V3bklKnb1asOBXI/Q59qdpgq/1m4czjUauvEZ1dYxDkpyCrFt4QO5GhsMBHgzUwiSmUFn4R4+R4jlVKngC03hMOCzzFvAK/k4AVHGGCLwacnZ5HmK4RtcbE9MZGapP6PzzA8zEZvDiatSienavJjczsxoF3C136x5nsvhOc62IzJ68kQxNI/tgPfuIxdXYVHkRcNlBG/WpmGz1SLeh8PbKRVnjgMzem+i3dTjOGZlBmtkaRL2yjuVRx7HYyc5lsg4AM/YZPJiim5Hy7N1iWtpwgZ8M+a9xKEVeGJyRE1O8qlrJXX39Kirp1td3V0KzH1k3nNHParMD2DV/Tu06elbtOm5O7Rz40Pa8vx9WvfkjXry4W9renJUlemKpqemVa3WVeerZcN9gdoLSXlcM5NZENcCtAWnEywsDeOPjCdPHtESOe4lHNeiaeD5+AbMuBkCDTPvoYWm0TFJbA4naN90STdwoz85VNIQN+PaPVGj1UyP7Qqa9kOFG//ObTW+ryv9Y4G7+Kr59FDQd1+oaQM3uD/V3butrts31jVcK/NQHeR//+nxXQ3Vedu1ftj07ReqWjfMQcnh4jd/Tu8GJrC/k75vRr99zPTQ5mlN86nx3N66Rqcbuu2FirZNBmJX9RCHxaM7pCd2Ro1jw7dHPbuvocd35npm15Tu3TSJfZXfFzv0zP5cw1XT47tyvu4F8s7l/wDiM4xt16TpmT0N8jQ9uauuoWpJtz4/rVvWTYmHSkXmrcHTzINbK3qQcd+3uaqd5HDnxopu53DzA++5/Q19h0PyafrfPFrTBg6wGqu8noPtxhem9OS+GgdZXVtGGyLVFJOwqfpShWCJD6y4txOQ+cbOskxZCJIL5cUzmqUuLryR0Yh+okFd5hsvdUabdIpNyGHT4Ct43kbTTYc7XSl4v9iHEJJrusEJlCg2x6qeWYGY+nKfnL4iffEhnmQpPYyoygnGg3rqB5bqWUO8P25GUpHxRwmiEBdrzz1H7/A+UHzfNfcc6TcFYvxyyGgG8uzgIOrhSbaLm9jRDd+tPO8im05F68SurJwX8jkffA1ondcyVT7sJiqBQytqbKKhcV53VPl2IJ6MOju6eInfrY6uLqU9Yb4KkX7q6Z1u6FyiDHT3L1JQTQd2r9POrWu1e+uzOrBnq7rKHIAdCzjApCrfUUlfOZa8WSEf0km5O1Wad58nh0vMTGamAKjwelElRinNV+7rcXxXdu/xjZIFgQM71czSRswCXxVMJBgF0YmUyOSKRXD73AKTYkxISYKXGW1iRgZgufzxWshNofiahNwHl/FUh5anG1GIZMAVsvSHi9whd7lFBcAsS/ijgJQwKalhZUVsiptSQij5xTANXCQZn2YWCz53AiI+uWW6bYtpw1ggRpCUK4Zyss9DKfEuNVY83VwyZJgZi0IMCIvkFowXcarWUJ1xez4Re980vllzYRdxAnCKzDspCJOECJNj43JY8hHAad1gAAAAEABJREFUniovUYhp4GTMZ2rB+xDNTIYsy4JKWSYzbwvqPWm2EEPAkPiBgYFEI7LJIM7KCyZu5myCb8QGA/FDreFzkdZJCnSe8eNGy5FuZWbJxwxKII/duimS4mgXbHPiNnjB7f2JnNJ6N+1zKCbkxdzDMzszV9wkcjEz+Z+kMLd2rkXxmGVd8T3haGPxfs3YH9wXDT6E63lZtUanarVe1aoDmq708aqhB9qjyemyJqaCxvlgHJ/I+NrYocmpLk1Pd6pSKQFTVupUuavEE1inOrs6lZXLyonf+qrvc5SzKbt7V2nlWW/VivPeoRUXvF0nX/A2nX7RW3TahW/QWRe/VS+7/B266Mp36+yLrlXW1a8G80qF5qry7i5nxjQDzZTWOM0YWQgyEMxm9C+G8fXJ/eI4jmM4jn5WHZX2h5mxEQMb30CQByjSzCW1AwckXn1w3nJ4OwWCIZTSXEhy3qyIJEradky4co8Z5Zq0CLQ9XjFAdD5I4PsvAV+3hYjdK84GfNko3vB4IP1650YJXCxggwesmxWgTw/vq+eqVm5RaczTPGL7f9RNU94vJqly3shhZkWbq4+Fo06J8nI25Y7cF9jMREWHwBlycX+Py1ARwuHjY/Z5SyZI8ZIlKij54ycyM1pqK9bkDbkFriZ5jAAfggRRZkFlfjTpKJWSzufHJy8yV55zwMGCyfMmG0nmqTiB00wJbmcBnSlP82YqDiSi4RhZJyr2Rr/G/sn4gSODFyUX7jK4dEmMN44Nz88tSFUN/7tkHJjetffjspm1of+0PZ224I6gFQOWvItcnW+Hj6eFdrnzxbiIQqftfLvOebNiUNETa6K1LyK+vgkSYQNEJoEZkcsZEu+ociDGGNRoBHhTnYHWiRPZH2Jw3fw45ugodTG3JYWQESWTiGfydZFw4TCKCjaonp7F6utdAl2knj54nsz6BuAHF6p7cL565s5V72AfMei3IVX4aum/VioKWZCI6/nKi0+0gzyiGuSdY5OjifJhB7/QetF1poNje5LNsQ1mtNE5k2eVNnrBMlkmIwpXfU+FuGZ4Ax9s4O4KwQgVmfRcXJkUrgwoB76wDrdgJpMd3asFjBETFFuc0ZsMbeDqfo5kIy/GxYGW/p1rAQVmES/hrXRYYSUvmEo8lUU0qRu/SMnW5MUUDc7HAZyPimk8PiJ/6jLkZiYLQVwkaOJFW15MZi2edgReoVRymx2mi02ZAvbug6dMSkiXZsNomJmC9x2EvZSZaAOTSuUMlEVkYUofuRO1ipklltFByYJ2DidoZgEOTSFAlMkPYoep0EmFv69BhDdQzoIC/qZmgQ8plmQ2I9XhxXUetwWT//Env1qtrhpfheqcAN5Ov1aSly9TjEYoB6OMEZ7qhJuw6K7QSR4X3Q+ompnM7KBo3m1KgYvPSbG/3SRiW9AY3Mc4fJhbz50YxvxE8sOKXeV2Upm16+TX8Y5yB4dYJgshwQ9fzjpkZTn1g8xCScN8jbz/W3+qe772R7r763+i27/8J/ru5z+hb//9H+pbf/sH+vJf/q6+9Fe/o69/7pMaGdrNWrJ/c+/LeFJkfiv+/ZUMPD0XA3PeAY+1cu+Qg03IjHGEJpIdNj/IGk48GBOJcQTyzJh8+TQ2N0DIgkLwcGSt76HgVioHZSUY4vrCpih0mLpC5u0kZzXoVulpC97l3wu8pxTHO2jhCIFc5eLUtzccLkgB5LOhFEezxTdgTNNhai2cpYWUfJpCYGCWZpCRwQhQI4OKSWIyC0ofGrTFhvB9kbr2DT3b1UGc5+g4SHiUhqX49ON6k8xMpVLGVxJuBmiWZUIsM5NJ3AhpJyvlgMT7KdYcnefkaoaFKTY0cIpMTPHUwKjQRewSfN0iMmjWzMOHWTzBRbUOM491ovB8ck7OdqR4yJLO+3McKSC5HSw+TDCj9lgvHnkxJz5IIrWiM0WFxAUgxWVO/PBVc455vlHk1QMR5O/7HAyDeFE5X6mzLKR3YVlWUgZCxrpZhq0pD5ly5twPdEMW80wSsGEp36dGPqpGqapGVpFKdeVOO3j8Yn9GKymETtUbxtNYA1pTtVbj13nnyYZ8ZYRjb0recMCRXJ57bjHlmMaEzBQkYDixpdQCwu+7euQTCsJcpFQLYxImMeW5UjbBFBIC1EM6RMEueTmleczqNhH/mEIeZholk2YODPO+mSwP35oopzqk4OYmCe0qj9XePhbvE34s/WE6Dw6iO0JF5mbOOETxrCDUiC66mI3jgzMey41s3dzn1KnLE7D36lNfIHoTEIBKKOFK+/jVDAeqWLcI8qZLYOkybowSv1CX+JQ3BGZuWIQ2bJvNpofnYDIjax8ItKmQN2WS+/ins69PC+xwAuJLFSUdXNgmeyOWmgp0J1Znb5qcveE3boObPIEfAxo8oXmfHtXnzmPiQQ5wKdGA2hPwmUhWKI5ffTwnYHVME+/Vx52MSK4VM1FPhbmI/ikG9YQj+97bkQPE16inr0f+VyoyDjEzjxbQYOksbY4cGtybljFGqVFH3yhjEzSwaI2uftMH9eq3/qKufeev6M3v/VW96Uc/qne8/1/rXT/167ruHT+jnjnzOcRiQiQ/n1/CynM29gthVXzgin6AvGNPPNJfAZfiisZkOJiCzJx36Psu4YQjGJaOIr/mlCJrVpMpsMkDER2mZvHsm+zRiQf1OYh8QhQbyWwmQnLzCXSLZgPSpnf3dqD16iKnR4Xn1oTHd/bItiYzm1G1sTOyIzJu6GBeZIEYATNAqChjDoHRgLcEl5pgZfgYrFKBiYlpXto3R6Eww6apPXGCj/s1kQjOdK2MSzrQMlOSk3bmPPqiFv3mzUlzYmYzS5RsMIlsWN/4OTdfzgFT/MJI/oy+mPMovDR7cV2uFMiDwp1IjcmISJ4DwTxKuuHpN/XjFHBnUXN53i6n4ZkUaPbnxOO5/khIXc1c6AkHt5sRHYNxO4f3m8aYeoajQyLRgucaObhy4DTZur4JMb4cm4yn5v6+Pvn7zZBlMr/xxEIZgOYc0Ln7MJ05TKPhjaAGj3QJ9QY/FExramJSwcqanhjTjq0btXf3dsW8zuHYqdHhIVWrPIUxRoGcr+s5NAJRmHGZX+CLSoN+YwJj8S5BTv8xjSd6GHxM6Q/OZla4Nq8xuk2Bpui4xEd8XKOWAd8SYMmKa6rNBIo0IolFJkTKkGchwBsQch29GCpgZmKcwAcgfExmTYgSm2ABC9avPlFQBq4W0GN54hX35OI0MUd3NbOk9K4Sc5yLW7uLcSiY0fLKjJuF1JPHQcQcmYIs/VEqtCwxXFpMQWcXOWfIKWlsinlwHUFS++gXj1PAzGRmCuTngJVJ6eHP4FyWcYNkmWHjOSE1NYulw0DYFfBcWhClMEx7hk0t7NjLyYcVLsav2WLoLTAONK6Xb4ZZ9bG51K0ppgEQhEDsRPn8OpQTHV3KhSSSjIsfdELuvYr+0vzJ6At4TLjjVcJgMmvsMVpAcdTqHu7rUHFJxMeedMpZh5zUHEggTB4yDxllrFlPd7c6eCcWQkabcbOLYoK5qXx8kYNHUWrw41Sdg8sPMH+H6H9D3w+XAwf2qzY5odGh/Xrkge/ojpu+rFtv+JqeeuIhNXi5v3/vbo2P8jXUcySOMT8WLcX2uJ6NGVIr+jeomSk0qdqKj222Wdi32ri02O+JerQTcjQG4YZpcpyhZ6oMvkCc5RG4jrmWmclgikdPhuITgk+rmqEHrJh8A0gmOSBUFycwdS5VarDIibaSSjMa0XFzw3scBwExczmqE6zu18KhLi4/VHa0tufuUBobHFUJTLk5UiOJAteAnUEFEk9bqRhjCHDMQBqKt30eESMtKgoqQ28XFqpDrmYms1m01Iha7EwMl3mqfqA5LfEEEEJQCO6Pua9l6tcv7gY15M1qauWMgGAG8dqaR0ZByvggdB4TWYqNpYsNiu5Ea0oHP2pyceoyb5C1kya8N9i2+K2cRM6iuJ/LjgZMUi30iWW7eY/MA845T58NvtLG5gHpbUdE10Lhhb0zuMamLYGo5Oi2aYZQQt3MrT1Otx9inZ1km0nG/kiwdGdwVuNvTUiNOvcFsVp/obXGAVVHVmvU1ds/qIF5i7V9w3Pa+OxjmhjZo327Nuvh+27mADugZcvXqKubfvCP9EZnUqKiFBIZ65TgeRhN00H7RLMlkmFkLIQjP5e7fcDHYS74nhBejJd34/kWPnGGuNwb0bNzBrhdIHpgY2aJIjxKNTMG1YyngvcDk/HSklDLS4qf+nDbFlzjyLkANoMvNo0fWjVrjfgEu3BzfMys7ZPKGNcsZErFmCvxviw2F1wthYqS+9cCH6YPvxB939fYmjPPgRxTl/BpqoluZumrprGWfPgrgTyzLJNZsV4BaoaTJL/RIM01jdAcu1w+LisUhU3bGJIcnZkxR0WLyMkuthLRkQs9HKYw2YzMAryD2N5lgscEOXc9hK2GTfJwLbkiSc1jXPLmYSVsc97HeZ71el2tA8xlbtNCg6cjt0l6fNvzdrmDUB5OIi+OH3YBLLY5704jyPnw7ujuUk93j8wy8XAEmCnGJuB9RfkYGA8D8ycyz6lG3/6ivlKpKR1i5FnnK+P8ecuUh7KG9u9SvVbliS9XxtfK8QN7tW/vLg0MLtTgvPmihxTVZ8anJLJnouVJJk/C2BB0iaGMuTaaomFmoiaIEj0nfMVYGJnYHEAyBRlOfl44zAo/nWAJJ2g3Y2ZmiSeflENqHHJxE4dkMnPAMThP0KFDSkwDK4TRAxdsGqCiRAQZg1QqCJLQaRI0L952eLNFnQce0wH7v7OaMRIw89htkvkfZC3KNMlhOlIxHzmKw7WROZwBN0F0MObYBhxZM7b5QbLZuTIjLjWyK3xvthYgiblQ5fA1DJkfYkrtzD+p2NQ5N4D7uI280I+JP0ng/fpt0OwPnXNm7WMyvExmxhyQhJR4v/FzbmYfiyhOW6BZVCuIX+mJcyCX8cdzhTBvSM2zw4K+EVA9A+SIpKK/ZGEucJ3TI6O9fz+gPD9HZB2cOiL9zObucaJy1sWBygWpO2eiZ5OERb+egvv7+yi+Gbs2wd+L9fX1KoQgM7fy+SuoxzGj7XFApC//Glnj6atSq/OuK1eVr5g8KKr4QKTXRlDab/y4U3UbkGOQ4d9ZLslmfkAgerOblCG8AclfkwSUVHO41iFytJSjWYuiT9X1gEM5NWUQ49oE9oGkzAz5idVmBidgTL8+sYwvGXsfZpaS1SHFrD0BdxQnvZTRW0oQmvNZE4ES0ONjZmK1moiwLeRSsiMWJmLIKFUUZKnhCnMNfUER+zwdD0WM9murr5yb3kEODNrH7lZm5uR7QghsmqxAlmXMh8mCh/I+PWHJEBibQzKRALXVv1IxlzfHa0lSXDw/R7OFHzEJmUybNHKTERSTpgBlZGwIDqpmlnrxa4JJiEAE8BLvQaUyXzVLjMdfGzS4AVxJtrLMb6aGNxOyEJrdWlpFMqNnyZC1kxkAABAASURBVG/SBgdUDlIeUQpmMuwtxQ3J3+iPAclvTEfO00XLx9spGL5yQwd8YB5DMCX4JpDkfXh+qAsehorClRAarodDwJW5icxZAZRJ2rp4O8rMmihyDcHprMzbUqtdUJcFcqPlKrRKJaYr/TIg/yAx2n5MGG3Rj6Onp08hy6QQ5G2HYWwcWj4vdZ8bntr9ACN1Oa3zbqxa8b0c+DHNWAMjYqYqPsNju1Qi9vKVJ6nE+7acr5sNLOYvXa5FK1bzY8AkPwaMp75M4t5Ss9CiX5//1L+MP0oQxYBomQUZULPQlRwqDMiDGfdE0ZuZDNsZCF8ZmuPXcHyTWQvWNW0An2qXRgQO5x000Us5E+Rt8pKZgSCuCvDBlHhYebGi5ewRwTCVM1CnYtiasTcVpbX83jK0RV9G05ESaiV2KMVmtnocx6zkSJyP13Ek3bFkZiazWQQmImRBTn13+PhC0ocjhilSj8QQPi0E2paGWDhZIp6fI+frTjtcdiiSg18iF04Y35REVULKB7mHBVTZzB/BRWXB+HUrU2dnh0rwCFkmDwZYNwMNvsaITe++SOU2NIWhGq4HnqcPxJAmNPv2kFkpyH3cPmLrcyUPBCITk/tBCFoyM5PPbZYFwSaImzO6r9tzs3tf7qdDCmpXITX8DHp4bcUxM3kfDl9HM1MIIclaNMsylTjws8zlWdJ527CTF+OCH53J+CPnEcUmFYMy2qYg/9crOnkv5jYWJJmK4vNQcIiK/dDgHpyqVNLXSP8Pvf29mL8j84OtwRNaDX2dA2/DxrUaH9mtVSedo1e+7t1auPIsnXz2JbrmLT+uUkentm99Tgf4munhjX68S2OSzHsiRzP6I8eIzG0ciJA454jythkeJG1mCI2v3/kMfB1ic21SmGgyxmvJvn2gOmpxq6MqX6wi5XhEpzgjNThfw8wyZSlR09H9MG6vGFqrPcO0Cw4TtpTHpZ6h47iG36uB5056/vRifA0z3oNlJVOWuTCmOcAEGuUHm5olsrKOdHehcrGJP+ZcO0zu3y45lPc4LRyqa7WtyZgZ8WaRxMgCMLPUbF28GYIp48DJaLg2sLZqFkPH3lQ0IWHjMyYYhuS8Q/KhxXSFR+8+CRYUmjHlgXFsxXZ7H09AYeZxPIqEi4giMwOwUK5UA1RIYQl/SOV+Ii+8MfDYEsYJOmYxM5lZsjGzGT4JjnGxps4PCXpN1UV035wNtzDiZeru7ks0WEaOhlkT9Me5xFHtbckPBn8688PLz/c6B1eDQ8v5Wi3X+PiUpqcqatSiqpPT/Er5JV7sD+u0sy/Tu378l/TGH/mA5i9YrT27t+jBe29Swz+IitCiY/oVebggqvjaq1R8DEnqyafsY8sce1aJPKWArYGDq891Cy2NmSW/VvtY1KMeS3+QjrjHbLcr2YvtzcS3ZEbLN6d/MpUCGxWYuZR5ak4AJkxCmhFnDwamJksys4Kmxv+xF1NId5fnyphYcT6gxbAVsqhSZsoQmKHnkPODzFmlMWKvtuImrJoZTFPsrKPZ/J4IKaXekjNdmpnMCrjMrODNgszgg0lUtZWAzv9OUynLhAkoDAgnGmlllQqHDndAknPCmSxJfSP7TcjCU5NWRj9m9AmVsDN8mxspcvf600HkDvUbF00yEcXNLQ0KH/dTQFpUS+0WDzWQZE2b1HUUXQGbgVv9MGAelAvVuRkwNXKYmbq6ulUqdZKL5xhkyqTmmPjSKH/IzJmPBkyDd1yOiIXLmB7mU7wfq/FVs6acQ61ebag23VCpkWn7pud0x81f0HNrH9D2LS9o8/pn9PjDt+vbX/1LjQ/tbfZiRJPMLCH9lymKisyx5yjze1cUGK6tinmLlVkmI5r5lTUNLJLDbVprH+VxiKuCc52ZIT12DcdWH65txWzupYMMXOZ6x0EKEj+oTY6emiEP3MA+mIxB+RCa+TPxGOHkA4QcsZrZEeTux0SQTOHr7cLM2+2gE7pEjy3rAV/YeQ6RX1Wi6gj8H+8pEGMNl+pR4LqDIblfXWYg1CWnxA0Oa7AVHbl4kAF5agceCUJsyGKdJQfw3k5y91OOLkcHmjqDHguFf4MfDfFxf7WVCM/4mTFnmoC0VTNjDAVkhcKJmYmKIAVh/siNVhYC48mUZWxc1tXkJTZtJeOPX5XugKiiWCK+Pn7zOXUkIRczU/BYUEtURMEHd67w3j0NSZjIi7cKnV+ROHFhc7wtOzXbRMBotnr/jlnJkTm3aeHIFkeX0vVBSk/xIIGMA6ysnt5eKSWcSax+lKV0k39EBGLzIPNc0hzyYVFPT2M5T2kxPVm1dOmg49VDg1PO2HObNjytp5+4W88/fb/uv/vruuuWr2ho9w4F9MH7ogvv0EJQyDKfMtFlkpJJk7rE4U3/WHFNEy52EMuMiIyloEGCd1VCGlAusU810wPN41SiHMfiuGpPlC49C2xTHlByIz/XOQplaxJRJ52ZyWiwLxXgM+AU0dErNknpjo7UaLt4AiyM0kT4hLTpnPVUjgI/zDxkV5jWJXMf0XVLbgW3FVjslLbTJq5ddKte38S1i2/VtchbuG6J29+h65bermvhX7fwFl0DXrvgVr12/m26Zu5teu28W3XNvNv0Om87Ftyma5zOux3dbXrN/Fv1WpctRL7wVl2Dbwse4zW0Ha91uzZc4z4tpHi36nX005K/etEdmlveyWz4aCE+H03SZGlJZpYgilnBQ1grIT8YSpvO5zsmXciMGzCoXC5BsyQTxcy4isM4qvCBHFL9UM25gVJIN0Nv4o9JIdhM//7hZ7QjMXOMnRp2UhD3tPzGTtuBGGYmM9PhhRsOvTD0/Xm4nmzQHS7/wUiaXafczMiFcXhkvzGDTJkF+buxkJVkxjyGIC+eK5kVU0h+OQP2J63IE1nuhxcv+Ov8AFOHFk9pdfGgBiJo8LWyoTpzvHDlKVqwZJWM1xxnnHORLnj5a3TJK67T+RdczXvPXrIhQ6NHCNfUzukvCiEHZYBahI+kAtyGYchFqOSiWcxyxrhmwHoRwV0Bo/L4jhlvxMep4Tj6o6hnu2038AG0t32yGV4Suc6H4VtdMoVgXJUKObOPosxMWRbQhcQX/popZgHeQLNibx4HqCWO6FqAPV51t0PRl43rnfO/oY8u/TPwpwWW/ak+tuy/6WPL/zzho8ud/2/6ZeiRkGzdZyl+4CNL/lQfWfJn+sVlf6YPL/8z/fzyP9HPL/2kfq4J5wv8iX5u2SeT/oPL/1QfXAFa1PkVf1LInLrckeTYHYF+CNmH6O+D2H0IOP3ZZX+lkzrWNafGJ6vJNglbKa2Hz7+jKZaZFWC+fd4hMl+SloFsljOTmSmEIP+qmV4h0BVS+WcMrMRGxYSrXESfSjwKKjc1GyOmDyWsTaLK7eWMDi5mJjM7SIgXB1oEObEdLilMWpaHuBCj0B98jfjP4mDd99cq8jD6NXFRq5gZTeN+KPFh0KlomSzwJKRmYShMTzE2DjEYJi8q53Dyg6tea/Civ8HXSCETh5fTqMjXygb2jRg0uOQkvfxVb9Oll/+IOkp9mjN3oRYuXqNTTrtQl1/9Fl15zTtlzR8X8BQJiW7TXJgoXEwGc3B1m5bED7Si3bJrtszwbMJ5EIDhmMZFjhGGiuT49aBteHzzwy28M5eSgxO1aGrMXIzBM5GMyodhnP7mPZO1+zvc1BA6fEAJ3AQuL4CxADEMamZJHJ0Cs6KdhFy8ZeZXGi+ylvhKOS/bo0Wl3VpS2g52gl1aUoY2sRTdUvgCu7S07NgJdTjvvo6d8hhLy9vRbdcyqGNpirsd3bbD4LrDsSP5Hy7frmPJltDfko7tSoB32yXZXnXmE2zyRtqY7dPja9GOdl2LNzOZAdYn+JoFeG8ntKwOpm6X8ZUEU+EiQ+3wvnKOsZjguwMFWt/A/snf8BsT+A3q7bSRMDHDmwpLjfIDM2RsqqbM1ShmaorDI0meDkYxbvqKTeMZK2eOJHM59ni5p7d+kCh6LK4HxQ2Zyp1dslIJsUkMKjIXahbnfVy5jwu58/6U1eAQ4MFMMTfeneXpQGvUoxr+dMbXSf9LtY1SWafw6+TSxaeop2uOOrp6iFrcpw88dIMaVtN5F13NDwCXMmpTRi4l8jDzPCRfN7Oo6O3MZMy9BZ6EzZSD1mxppiDxRW223d/RbDI0YuBn1qJSo3nottu17A+lrPyhouO1bcbA86Lf1DazlIxkUoIPtoAozDNXBuM9uonglaerkn0SyouZFRuzSQ2996VmYdsSuNmAxGCKTKJZkNsaMjeIvDtixp0tkOTHvvikEU3BMyMuKahAbFI16bHaho2jZQsNTZiIDaLDxI+XRVveZmQMNMnQWzQZ8hYCbcLM2qNLbWyTzmlL1kaL/CWGo2SPzueGbTgzPYiOXIkp+pVTLIyMjChmJsELamYyDy7TkYqZKbA+WQjKsgwE+U2gmeJ+uQiLxFgroBYQtVVPw9CZcQWBfh2wMitkbh49Z2cSWNHIaIEfiA02I6xw0MHFaLYA+7+iFgNiep2RLIQ0V6J4Jh0cZFImGU9jRdKsWWEbZelP3Q+ymHPj5+nfYfO/xd/gJGOYyGI6yHzc7h6ZlzxGZRxcJ516viYnRvS1r/y5piZHJKIJ/VMP3qn77/yqLEjnv+xqdXf1uUZ+cIpiZuLdgBJxFkMTf7AX68ECehi1itslHsbMJIcoTWpmiFoITT4QCl4Rw+PXcHyTWQvG32xEOhPwDaJU/ABw+CAKJLFcliY1OZsyT5rkIp8aOXB9YR/l1NsOGvLNH9weBEPiJvAS/QJ58bic3JyJkgVqgGJMFfHlq8mnUHTEXFJDSsZ5k3pQWKr363l5SJpttWnjhIV2ReTXxXoelMfMm8A7bIEmY/TFLtCSt1PyVAuFPJrxCWpsxjLeha7OOKukGmPRFu3D0dI59VgqSsoXNlHksUD0doojsf+BNYGCSucomn7JDj+nrnMKzEG+ZnBtwIvqhrkiwQ9CMzD3qkrlTCyXzNxfUHJnnL40MSXoMUSxg0DIZhRSxFe+MTIpAOEc3SBRnjaJ400HFjNxECuyL4o9ERUR5BhFPvhm4fkXOtfjPFO93Y6cWO1w3YzxIYzrHHQqR/Rcc8ZKdVODmgyd0lfK4AOzgMrXCLGvoetBxI+uJZ+H3JR7m3uhwdfKHEWtXiueuomZM0YMCWDerebMnae+vgE9s/ZejY5vVuTHJ9Gt79cy98j6px/U5PiI+voHNW/+fO7bICMPM4yI5WNw+PT7Pyfvf53Iff0Dysxk8kLHLdvUjPRdyMT9I/qJCb7wbgCSL30pKLBRHEiPW8NxLY5pQFIH6Yv020WMQ8yvkiVq8mSQ3vJBtVsemTczGbPlwBEjk6wJQaV0Na4pqjGkBCsUngCIbBixWYtEdNQSMYhuB2XVD7EjpkuIV/f/ScrTJe0fy0TXiuQU6Tf6J2fiUySlnDCIByFDDpJtgPe4jkxrN3Xp2/eapqplCZ+dQ70J9zvQAAAQAElEQVT6zt1dbDbsWdyYYIqYR+8ntdGlWFB8CqXaCsYun4GEq4w/OuFiWLYAi2/RMgWCmUGDCZKgVCJXB2SmRvSWfEqlTBkIOOEph8+5z5xmisG1AVsEqTobskwexze8mSGP4PBqKXqQsUYS84dZcXPrkILiEEl7M7L27e0W7+IWWrJjUY9TACsTGTlMZoAbGIaX7V2KkbaaeZN7MTemnJvKM43s1ZjTbuTyg82jCEUE/q/kYiaP4PZyoSQ/LHv7+iXmbs/uXQrB0jeDqbExje7fh1ldlclpVaanVSqX1cXTm7zgb0ST50ibpl+VDjITYhOZFrDgSykvbofaWckZh1CTo+tgZysCM5PZwZg1ODJHb0dWHCY1NYMrFfpjwIlNF28749ThvE8iHxBNuyDmixg+gKhiE0V0OaaMiOsRKwPyTZqQmQzIsMQFbxhvFMNAJNZUMXUUZD6ZiceM6nqIJwCZacEfWl3XenJr1yE3h1SpZvqrrwxr0w7/KxaFjf/fbB5bV9emXZFfhKIq9bKe3WR6botpulrSvtGojVuDtu0qafMO06admZ7ekGuqwjsQwkaVObSifvkTe7R2c1Cukr5847T+/X/fp227o0amg55YH7VjLxuXJ8Ed+00vbFPSTVSktRsa2rI7Y079EPScWnPj1NsMHUJXxIZJYm/Bz1QXBlpOITPV7VqYETYZY21NxlwnGDzQ0QobxLjbgiz5ZSEoU1CwoBdTAv0FXHxvGEygT+cj8V9MnINt7eBms+UxHc3mUQkpHFV3qCLNZsxZryizVr9Og8odHVKwQo7O+3aI4tTBFKavjs77/eSHlR9mM3xMxil+5AnNV99Yed/CkYPPUJfLHQqB/cLT2xMP3qQ7bvisJienxAmmkGVYRPqoFzGKFjxt+Fb1buTBEJiZqDJ4XwszUwCea9G/Wx96z7tMM8VbjhnBCTDhBGySiZkxME9Ph5XWvvEJLZSRwSodVjlDimwyoyezwj/Zc4ksohghbOGGbZM5nOAbM/yZWwMing6198dVVokPMVTYhkxG38owpkn17oDn51PVDrUV5MTBsClLnkrdtclzXqAqbZCQDrav3FHTl25v6O++WdczHGA3PiR9+hsN/e036nroyU7d9bjpE39fg3bpr75e0X//Sl3/7R9q+uYdxnxlEh3kxO/o6tU9j1d0YKJb37hlVF29XZrgCe2//cO0Pv3tuv7Hl2vas79XX7nN9Cefrev+tZ36hxtq+uwNDf35l+vasa9bIlYBHV4YTpoj18CLzV3ABS0kBQ3mIumd0mS9CtuibZiZmYwF5iozrqEJZJKpvXiLISqFYeFTG5/AGpmZDB+DtvsciWfG5GZm+Ag0/exQY++MfRF9DIcpDzX2thu14O0C6ZAg3wgKyey1JSKVWeExuPYY6e9zeQC6NMYgwYCs3Cmxd2MKymixcb/I04FTUZwWyJnOyB6KfJXMeSeWc/jkWJgwV9qitHKYnK/PgfgTI6Nq1Gpasfp0NTjI6sTfuWOTNm9+UjXsBuYvU3d3D09l4xodG1Ydv+hzSE9ympafD1vmN4YoT9PMoI5Ab1Rz+AXq1W3dN6Hl44pDQC6HSI7bbPZ4XDsM6NgH0cyLnJNMyCIHUkydRyYTSRSTV/AYyV3c3tE0Q+xSSLO63NFszpDCioBMgvs7uE+UsfGzEGQWZmwT4w4YRZl8E/ghKtpyO0PGJEYWJSXqq0zu/CYtJRqhKcrMJcp9HC1VTDqP3aCvHL1IfOdw1NfvrKq7v1tb95Z164NSudSheYt6tYGnqdufmNauvZkmq1HnnZnpsfUVlUpBq1d064vfGSMrP8gi0XK97JR52rUj0+0PRolfeJctLvPUVdNnvjGm11zRrZ2jDd36AE90WxrqZr8vX96jv/zCuMrlHj21saLvPjBBSiSXMj3yZUZLF6LXAj5GX7cmBAVKxT0cqXHQxayQm5mCz7MkMwNqFu+khaYIYsClZoatKbCwDhOFOWUQMEX1/dV+E5slq/Q1yaKJs4oYgRjAQuHUvLqvDyP5pzWnV6qhd51DyJ1G3wdunIABNXoutAvKHKU2imY1M/pmjxCzKSJ15g479zkaiMR8ZQoh4FbEIBR7O1PISrKQETegw5JYBPUslDdzdYogtRvIcg4gfx/dqOfIPB+HeO8ahdrdMTeJOjE6rKF9O7Vmzdk6+bRzeC9LHyj8UCp1d+vcC66Qf6Du271FYyPDycfHkRPIzHMiiIABorqBmcnM5MXMEh+gMiQOZ6Bt04Ti8NrSt+jhFodLPKPDpUeSkIAFk+cVoDLJeR9+Cz7XojBWpa+UMv5Is9+hUWJEhbEm8C4EtI9S3RSVJ5tAxwFkWVAAFpBiwzX1h6nY24q0HDI0IZMZRkhdb7Ho1xcHjpojjnIL1yWKREmiI5bohjmfSnlJExNRvFJQf7lX566Zq1WLF+iuB8a1c4/U19ej8UpNnFs6dWVJp67I0/ycvapDLztZ2j9Rk8jRX5SKmMsXlpRbWX/5pT1687WDGuisaf/eXNW6dMV53Vq1qEMbtzdUDqYzVkuDc3Ptmci1YGCerjh/hRYu6GaUPgIdVlxKF95NU+cSZ1vU+cjF5wNyUHUb5jLNSYsvDMxMZgUC1KUWTAGoWZriZgtikkcrYPCmDPtSFhLVkQqpmQWFwI0uPGkz2GRJS36QZiEoM28lcbrk7DFf64QkYcmRudybHgYJrHMO2EMq5hwGh+t8XC24i/fhtB05h8xhcg/F00wg32TrKZvkqZvLYBJtDtDNRfE4M7nA+OFV55fLWr2hnJvP9U59nmgmb/eNRnBZalenxvXCs4+qo6OsK69+q6589Zu18uRzdNIZ5+rV17xNZ597qRr1KT31yN1Q9if9FvMjeb4WTGZAljTFpeCNcZjr0ZmZzEDmcIVJBpWDiCQWIzLNltSKSTErPA5XRDuOkat9+EYPgYsFU0hUCsGKRE1FQS5Z848U0rRF7ETJD7qBZnM1dEeqEe9cBJOHdSuHKGaGzIgLMkkmYYm9ycw0U5wHZowAiANN5g5Ni+Z8eU9K3lHu7dAMF+W6g4DIXyV884Gov/12pl37ejSnwzR3bidjrPBIPqx7HxjW2Rxq/cxRvRKRK3Wf4rB4noUf8qlvowv6Z1+rpzNq5WLjCa6iH3lFSZFfXJev6OKdW13/eFOHHl8XdcZ5URlxAyu4pG9KSxaW1d2Va3J4VJ0ZJ170eMfBjI1h2ESSpQuyorbW6VDqWpc5bcHMZEZSJpmZjBwTDF6SieKXJswMmUOClUkKMFkICsBoz1ROYFTog8xMXGX8EcUSLLXcP/ligzhVS9fi4je6cw0+bXPmts0MsY+9BZrNeug4PUYLTROZFb205E5zThKHGXcCQajJvNVDmScv/xdYJ/kUdG9jzJ47o5cpSFzVVgr/qPSVlNhOPX4CQRPN2WE8WXr/DQ5QP6wj1MhBAFbKa3rmqfu1fsPjGpyzQhddcp2uf9vP6prrf1ZnnHOVMn6Eue3bn9fuzc+zbwlonp0n4jllqlSq6ursVhk7lyZg4mYJCMy459jTgpqhRBZnxuTtFlB4bdo424KPocUfi3pWx9IfpMuwzjJxA0n+H40y5zJkAcZgIvDv2rmZBB/9KxzP/O5jTKyYeH/qSMNznbxgqxa83UIu4ZtU3PRKE6DDSrFpTeaPOxnJmHzqDrMzM4WQKViQZWwq+AifQicP+msehWoWS52Laz4DpZLzNCRdfFKftmyMuuGRMfn/oOFn39an79yyQdt2jejy87v0S+9foe/e84K6exq62J+klphOW9WpTDVdf96AVi2ua8n8oNe9fJCoNZDr7BVlveyMqCsvqejXfmaZFnRFXXR2r047dUJ//Zsn6ebbNuiKszt0/cuqetmpmZYvL2mge0q/9wsrdOtDm+WfopeeV5f53BFRMrUX9rp8zLmLE1ySY+I0CeChVBj5RorMi6/lLGIhL+6qxLutmcnMxCSDoBhMCGgy5y5XUUz8SW2b8XWNmSmwlxwWJN83LBP+nlsusyhvG7qALVVeXOtjkklmJvcPWUgUUZJxUau4rMST9O7xTn5oabTEx6QhGPGMMEXOPi9+aDjVYcWQOCBK2cFEfEk8tWlS3cI4UOYvHNTOPUO8q4pSKCtwuPk+zRRk/MF0pgbG5/1CkswPqJynMc+jwQv8yEQ4n8e6GsSOfmqBkGUSTnWe2mQii1xTE8P67tf/Tnfc+iVNTe3nV1Kpoxy0Z/tmff1L/01PP/WAGr72krvIDEdl7DFp8879mrtwPjLyJW3XOEQxM1kg92AK0GDMmbzPKIN6DcHgg4JlCWaGQXTV94Rwol5mViRFAj4nfpDRNUmYjChmJjFoLmKWQJSZASQGqCb+RBgQAdwJViNemym+MQXghkp9ssExyYJPDMnMmGJIMm6b4HJsrEiYlk9wAczog3i4cKUJg8VspU2VnwAx45G8pl/7QKa//u1Mf/ebJb3+ikldfskB/dVv9ek//EI3T1QTeuM1Q/qbf7dQv/OhoHe8rqprLqvpbVeJr5jT+sWfmtRl50/pjFNr+tUPVOlvkpu6oetfU9c7XjnFV86K3n3dqHp6J/Vzb8910qKGrib+p/7DoD7y3lzdpVxvva6q157PwDm0rjjvgD718X79u48EDXZMialXUTxp55w6nD8WiOdqN3W0eKdk6dOe5hLGaRI3LwfNmyeQ0FQmYikv7jXGmqYbaU7UHIp3M+ZMXBP2ppBlyrKgkPZekK+Y+GAs7KJy/hS8ZophZWb4BHkxvxAfMZ+n+LCOL4xk2rl/TC529aHwmI5D5d4ufGLybbeZlbcmz60L5BwozrmN52MkU+aJ5swzTtWzz+3UgdE6IwnKrCQzH6VbAHgmSZzjynmC9Bg8EygnkPfi/ecI/L+19C687ajxMj/3ecIhUeylZlzLmBtTiQ/VJ+77rj773/+jPvff/0Cf/pN/ry//zz/UtufXil8OFC3IsHU/pVLX1HRdTz+9VQtPOU9DFfQuj1wcTprUrJk7MnPQhsiMHNwmCV1yCNjPSlCy1QmUcAI2B5mYFb0bAwwhyMwSFCQ4QIZpwoQo0DYxGyBgwACQRDSFTM2CT5MrSKttWAtEAE13gNpKhHeo0JsUyCcTFBg4tEb0vjjy3IPhZ5i0g1SLkMjbKzYuj1AFGRNtWU2OTFEldlCWdyqUc1mpgr6W/m5OuTyhsioqN+rIcikbZ/M3UmBjG7mvxwocjv61Mj25ZtPovTPDBxqMHjNlsVMlM7lPoP+AVOQQ5LHrygyk/wFrSZJJCaIQQw4liXF16IilsBM2CWm8JjXbfoM4mCUVkMxcr1Ry+uH2TrxLg+tgzKyws6TCymmrL6cOl7Vg8j/un4WgcqnMh0cHyxZkodWz0s3swTyndjDJct+AsVOTZH5hnYz96XnunDI9siXwq1xFRQwIaaDGHUbeZjQugD9e9f7xoB8DcIQwY89DZ31daKeUeQAAEABJREFUZzQdTkwnrVmZnnLuuftpTU3WEGb0HzwlgmDH06MpCE4WkfuhBUTcdIAlyog4tBrsMz/sInrEcup2xjr6E5soPn4zUykA2l1sl1ib0NCerRob3i7LJ9SBPiNAsSeNvumXHCqVqh54/Hn1LFymjiXnaHSa+SHG4RXnptDMEmcGddBiGFypiDxCMXe0PVknCdwvB7WT8IiXcETpkYR06GLv0Mzkh1hgImAVuFBlmXEzibYokcGbAn98EkXx/eBSoSkgSgSHVKPtSMRmrK3ZZnXhDvfzwQSMjIvnBkm+GB9csUmKEGSAixIUJBRRzdhNIkpMctfTYHJNOZJQIOQSnQXLOLSkLDRkJmWNDmX8EAAnU5bSNlbQFDjkOmUW4SKaDBokGRRfNp3FMjYBSaaSVNgEyVJfeaIZORAJmzK2lnzpULJMQlrAu/WtAo3A5VBCabbYLJs4b8/C103ul6BUCKFCTkyY1EMSeltiaAlCFsxkBoKhoGd4wTrMDGI6tBjSwIgKSFmAMwA1M6HWTKF/53Mo3ZGXX4W3KWAb8MuC8xJNZORouRrWoa9u7tEj2yc0MjGphn9FI2Hf40rFuLYA26wm/lizcRhxhcnMFOhTMvnTpGYofZMnVznMTMuWLNKb3vQ6ffMb9+qz/3Cz7nv0OT3zwjY9v367nl2/Tc9t2qZnN8Fv2qlnN+7U85t2a8PG3bzf2q1Nm/Zp85a92rp1v7Ztd+zVth37tH3nkHbtHtHuPcPauXtYO3jdsQvs3jOm3XvHtHfvuPY59kGHprR/eFL7Rya1d2hC+w9MaR/0wBC6fcPau38In2Ft3Lxb9z/yvPYM1fXad31Aj+7jR6WcYVgbYA+r6M24oDAzmc+LLxFbga2umY3C3CsVS9cXcyHUiZn7xmxZthbabLbDAJ8B/8XJT3rn/Ua11INnHdlgLB2L2PJvxXtxNFeK20rIQxPAMzGZRA6ei5nJAp0HQ0a/ELUVMwRUoTdPEkRZmso6h8juyiJtnVyhrVPLtXlqlTZPg8pKaDtW0F6hTa6bXg0PKgB+S8JKbZleDlZoa2WVtqFzbK2uor1CW4hXYBW8Y2WiW7FNcLuDsEJbq8uB260khvusgq5GtgY49fZK4jhWFJT8tkx7G0yv0DZymmz0prH6FLRNy1FZXzOHT1syin71Nc1ZV6dNuLgdyY5evOJsZgppzhEw36yMiuLtgjv0ytmv9AsxJmbW9Jfc3SwJixwUOdojV6Xi+ToTsAmhOASzwJ5A6LIYTJsn5+gLT/XolqentXnPuEZHpjU+XtHYmNNJjY1PwIPxKfhme3wSm2lN8GtPwsR0ak9OTmtqaho5eg7G8Ykp+CklCj+Onf9l08mpqSR3X9fVqhVddNGZes/73qZNHEqf+dyN+su//qb+/C++pj/7i3/Un/7FVxP+7C+/pv/+qW/qL/7nt/U//v47+svP3qC/5uD7uy/foc987W594VsP6B9veFRfu+lJfeOWp/Tt257WDXev0433rNPN967TrQ+s1x0Pb9TtD28CG+E36e7HtujORzbpLui9T27XfeCeJ3fo7se36r6ndujep7bpnqe26p61W/XU1hFV+lfqjDf/hB5snKG9U2XF5nwypUetxkKZpSvcrFmxPmwQcyC3JiDC0oBTnUApVvUEDD2mmc1YehKOJHAxyNgYAZtSZnwKKaG1UTm/0mZTKp54ruIk1jGKHa5zURo4MZLWBc4UtLhKZiZjkgNwamY6tJghc/gsYIdTMhmtD+iz29+tT2z4oP5w/Qf1nzd8WP9pwy8UdOOH4B0u+2Di//OGX4T+kv7TpgJ/uPGj+sSmj+mPtn5Ef7z1F/Rft4HtH9End35Mf7Lzl8FH9ckdDmQ7PqZPbgdOk8x5t3FbeHw+uRPbGbiPA1nT57/i98fbP6o/Js4f088fb/sl/fG2X5zF1l8iF8cv6o/I5U+3/rQ2VU4Xo5eZydKoT+zi61hYFvPveyDylSaiiOkIKeSFTfNKB8U62MwhZMFE1xw8vkNMRy2+NhlavuPMHmZBIQvKQkYMS/BDqYFZeiojl5yvkIlHZoaN9xc8GIKZamrEkp7YN6jPrZ2nv3kw6jMP1fW5hxv63COOKnQaVPX5R2pNwD8K70iySqGn/blH4R+dxq4CsEn6WtJ/7tFqk9b1hcccNWgT6L75rGln97lafvX71X3O23Rg3su1q/887eo9V3t6z9Pe/vO1r/9C7R+4SAcGLtEQGJ57qUbnXa6R+VdoeOEVGll8pcaXXq2JFa/S9MpXq7L6taquuUb1k8Ep1yie/voCp71OgtcZ1yZqZ1wHdf5ahTOvL/jTrlWOXTjjDXL0nPMmLb/8xzRw6U/qqfgybR7tl6lDskzBgkRLh5bWVrBCYWYyAzIJKoo/OiRwT7vI1B4LO51Yca8TszyCVZGnXwHVTQLZmJlCVsDMmjm7gemEipuCY1u3a1t8Qc2MPh1SsKDABs5CQe2QBEwmYe8wbMxMlditx8ZeprsOXA6u1F37Z3H3/it09z7HlbobecIB+KErdQ/03v2v0N1DYPgVum/0Kt03crXuG36l7ht5le5PFL5J73fZyKt1PyhsXpn4B0ZfpQdGXwmuPhhj3n6V7kd//yh+ib6K2K9U8h/2vq7WvdB7h66CgqGrdc+w06t03wGnbvNyDdcXSBxACekA0g+gsGjRwYeUxyYu05nimpp/EFgwBWAO2qL4Qah0rOHboiaZmUzNQmh5fI8rSexey0xFHLfhKKVfrphh7LbAY9PCyzWSmalVXFeVadN0ppu3z9UXXpivzzw3V3//TIHPPjtfn31uHu1B4LJ5+vTTg/r02jkFhf978Omnve2Yq7/DN9kk+WDy+zSyFPPZucSfp888O0+fdRD7M8/Npz0/tb++bYUerF+szXOu0a7512nvwjdoz0LogusKuuh67QX7Fr1Rexe/UXsWX6/dS96gXUveCN6gHUudf4N2Om3DTrehfah8x5Lr8bsee+gy/JZBl16n3fC7l74xxd67CPm81+spXaDH9i/RvokenkFy5tgRxWeG5LPbnGvnERy9Mv1UmfnVzaDOQ+RwEYx/7XSk5nEubIXjWBxB7Yuf51HpRWJTbwzEB4BUjFK+UUPIlGV+gBhtyXOV7z4drxgG7SAyk4SQ2pLDztTDZWZGfw6J+4X+jVwMGmRqKzTMTIZRCyGItlTPyqqFjHcplkZX3GLOmySMeHOVu54xCpgFGeC9vVTGjpgeKJrJnw7q3KANIuUmHRHCDp3w8/9UKYqNQk/pJuQTC1ayTAolGf1aCNBAG9C/8EOQ2t5nJJ5TmeEXIEHFn7KkEqBGcJzq7i2TWZ6YCN3dASuGBpglDhM2R8GjKCxhvNIwM3IB5B+yTCSFa5TvKzdpgamU+ZhkxAIoZvryps8JlKlQhp3/EAIprAKE6jHJSA3uNucRycxm4LIGe7kWTVN5WaO1kkYrmUaq0OmyxqY7NTrdoZFKWcNgpNKhMahjFP0IX6/Gpksan8KH9tBUScPYD8G73jECP4zNcKWk0WqHvD1KjNFKJ3wn9p3E7AFd9FVGlukA+qG8R0ONbg3XujRcxa7WoeEGNO/QELkeaJS1n/YB5GMJnRrDbow+vB/HMPmMes7ovT2GfqLapQnahU9Z44zZMVbN8M/k/zncuOurZY3WOhOGiTlEe5o9z0oxjb4SDljqzO0JP1NNaZ7VVsxMwUKSmxnU+SAY4JSYEDlcnxlyHbe4+XGN2g184dl1iOhADqWrpauUiEmBTRb4OmBmCmxYc8ALZzOT2Sx0hFJMjKEx94B69XaLwlPlcNERYE2lGVwTIQvKskyBdsvFzBLLXlZ0HlAL3jWuboJpVgrbbLd4t3c+Ig/04fGdd9kMxOgZmM+hb4Z2oKISnXkTL6IFnfVHXmjlPrCaiUl/qW80LVmyQd5qywttj+e6IprRhaFpAfag6re/A4/CQWasRZN30zaWpts6YL2mzjy2NxyFtUvMjFhiX5hYCNnM3mjOj5sHw8ack838EZwOKmZFM8BkCUEWTGaeq+ce+RAhL+Y9WSJ3amYKwD9g5DryZcrFZ4e84A2xBBN/XA+VoxiKc6I3tT7QLXoryMOZitI0lZyhv4IRvkEzxXWpAeOOwNhDGEn4IE3UzBWSywSrZnGx7ymj40IcUUe6ilA3yqFRckNR3Iim+MBxHyTYcp0ZY5SbJPikNPfjrBDb1HB6gvBgbaZmJjOTqHIqZyQ572wLaeJ03NI2m8e1lU+WW/kwmTPa3mLh6CwCb/mMpJfxHGJSg7xy+YYJFsR+TTCfmBn7wqv9GtsbzntnPkDnXyRa85EoMQJJhCwjL0toD+f95tjEUOjMjHzhJZlUwBkVxe29GdA4nwfJ/TMLMjMFeTH4AIyGg5liA0V/QmgDSuGGnUdyuG2BGAM3I7ER5wkeA8admjBzWxoQCyZjnGaGgNok7FMV75lyhA5XtIDooEp8a0gOwatVnG9BKry97bYe0/lC6lpfOpc4CmNj36SWq+XrkYWQqLw0XSNjiJ4/sOToyiPD9YYq4OPxEqyI6QeV34v+Vw8cYs7N3FoyM4UmIKIF0MUgRfJ0VkVBwsFf8K1RCmsfiZszeqW1caXEPpCHgIv8oqzkm9cb8n+l1dc+z/3ZXGoQINJ5zj2R84t0nuGXBaWDjPiimJlCloEguYxJjXRmTT5AM+MK8FYC8aRcqWPRifMOJgOpoqHCj6ZLJUzM22xi38OeHSIlBfexklUhQXjcSoppnT1Pj53Q9GL3Njl5j/JyUGRvONwJam5wHITj6GfUM4nNSDx8SMka6ShBRbGCuE/iaAd6SsjaM4P3ZJNRO58EP7QL6SiQTBZCojaTA126EpihA2YmM0Nx5OpZz2hoHGqa2u4OzLjIoTRvrQ+Glr+ZyXxnkY8hNFm6cqG2eKc0qe6fAN9ezUxm1i6S2pu+MO1tHVp8IC3ZoYbedrT0BT1cwhhREWlmrClX77sph8jTNDOl9ShliSoLEgH9ZvMo7qdDistacBtXG06EclawMjNC+Tq6RtzTng3WrRyg/gFrEoeNoZC4yktxs3FtCVzYhiKSZFYYFO2Y2kbifo74IRoljgGumJmZ/E868RARXWaGhXMAlqtwZ84kmvLi1Mxk1pwXFzpS/sidBz4fZoavH1UIWtWcoUM5fJgFdam3EvXY3jG2hE2igy7IZ2wPUhzeKPwZScHQa3t/h9u7JIV3BpjRosKmenxviZlJtid0SQH94mh6RAbPhxyTNyuMsIUMI3ifAM8tZJY2VsZGDcHkMtcVEMWNowyuvZrZYbJ2/Yvjo9jRBSQRuokok2aQGEnGApuZTLMltljkSkDgg2bJGBbD8c3kMuDVHRzOHw10QEXr13YgSrUlSw16ohvYY4W1Vu7k2PK25EArUQKk2t5w3uEK7GQyc9BfGqPLHcickAlqOMMAwM1Wj+NQ+k+6FvdlKmeYeZwEt0RPUu3R2tAAABAASURBVMbEBd8XWaa0N1CZP7m6HX3gheTg6p/2rubhhP1XWJiZAjDxB5oRz6yQieI3OwT75o0WsAtBmMvMlJMLGnnx2BjSe0vi0iOAIbgdhmwtDhEcUz8ubzM3eEMn7hnX+9/Ej43Cnm7TYZqFwD1ijMGdI9RkyNReTMxRQG7yP7MqzxM/M0QOiFdEMuzp1/NkyC5tos0OiZtCqO1y+KSAojlejWndCivPSPhGxu28o9DMXs1MZrNoaQofbxHAyTEQjqE7SJWCpmSKDVMoWx1YarqNBM+EYSoz8zGo5eETGLhkgcVKmzbIaBsuLRuM8WnF9daLgfu14zi+7B7v28wUPCdyCfBmJOQIlsaQNlLIJNpqluj6hKYA4qM1M4mqVJxxpMYxL+6W5iASZQZIfCKP6XlkpZnJyNcYlxk8Sfm1sDaIA8Js+3UGLnYkwQzj+z9Jjn5x2xakPK+rMTmivFGnZ+mCZV36xSvn641n9reFiEnnXtzFSvmmaTaxM9AZ0OElInJAWpUpa7EKhp8VzWJPStacB1FcltzNivhQKahoSE6TSEcvdpDKcHG0hJF2bDWYu4I3l8B6/+mDnhM4wkSoL4OZKVjgIAsimwQzk5mJi5sk6rwCMjnULAROzSizxLTRIFNQKr6fHESLCCL9GVp5m/vBDxpvGzqXJZL07l9IXTa3o0ZEj+AtKTOBqF7/BwuwNxe7GnjMMl+b6SKFNPSu7s4aycdjZYTvK0d1lXAwYcFFFJr+f0yv+//tnObRKu5HUx1PTg+tzA4xLVLwK2BSfd588Zy6aUAW2FhZCMWiQV3+/cNzygnjcN5B8zjV6N/zSSA3M5MFYCYBsyC3cSpzmSSTEopLs23y3xnTL7p0bVbYGrFaZjqooHeF2yHHZWZGffHb26i/p2rW7MO921hveteJHvHSMnY6a+DhHDO+M2pnZhGr06oO75RTH/6Fy7v1Bg6xd58/ZzYYXNoXjDp5Yji7BiiPUd2eVZlJI5m6MDFcmLwUm03n1FUeO2s+oXnb4TpOGrUCmZmoMyKTFyND7sGiIScO1xwG+vOnLs4EcZrLD6lWH8637N3f7YR95AmGRzml1wo4Fm0sMTIr+k77ClGrRvfzrNALOzpDlQYtjylOdloqdC5KrZm2jloKO99/Irb3c6ipZ7Sie1pzynXxckmLOyua31nTku6q+sqNhBLfrcshakFXTQPITuqrqKeUa05HQ50hTyF7Sw15jDPmTKkzi5pHjA50czpyDWKX0f9gZ115dUKVSkWjo6OampqS/zekjmq1mvjx8XHySCFP5MJsMTk+QYV1hHhCTmEPqVgnSUH9yvDxj8AnyMwgjiDfXIHDJDkccvHo3ovjENVxmu55HJND1GaeD2jJTaJKXC2BW4ebTSA6kr3YJcArbT/E/Od83wBR/ImR/Uz2h6RjRkSTzCxBP8xiBCdfQT1vpwmIT7SS5kGmhNKxYliprKx7jpz6A8cj26f0rWfG9IXHR3TEQgdmxtSa/OA3M51I4b4/2Mzn2dEm9bVoaybWrBmf9WmZm5nMfJ9GqGSaLb5tveX9tctddjSkfonvPukQg49uTB9yOD8DNG7InvF3a5LJzOTFif9I4xAi84srgAG1H4TebtfjTLdJSg+ze9UlhbNzbUBITYLkgAsBmmwS++EzVC1xYNW1pKuiOpNTInc/1OZwaA121NPB1sGhVOZAm89h1M0h5u2lPVUt7KqmOA38FnbXNF7L0oHWEWI60FZz6A1wkC3pqamfeP7vrPkh5k5+kA0PD2sYHDhwIFGXBVeeKBhP05SRUpuNYxCMZmYAPk2wb5TCxWgzzzIzlUoZCPCSSfJPJ44AX1YxlUA87SRyxItvGs/PcUQDhIVNlFOaM9XbDtFbIJdgId1QZEMe5Is8GbNYJv5kmZQFwWq2GOzMYCXipJieEEi8WsVtW3xBMS8YrpiTI9nAuF8LqA6qLXmLHqRsa8z01t5Jm/4g1odwKOQRTGY2Y+om3nLMCNsYK3WoPGeRnLrt4zum9Yk79+u7z42nOGaWqLuYX4DJpKbcgsGaiuIRWigkM1fmSH5SAj8svDmLiCrKWh+S1opXzG2KgSxJuZhxYa396joTf6Jz6ULL+aPD16Fda97wZJy20Gq3KEaBsbq6zhj8gxCRN4HvPc9V9G1ix/mDm5AAr56XA0lB5EMoYPDmRola4c3o1CyFTipo013uK4rJuFJdkeAX2lQ/iLp5gurlq6E/gR2oljXZCKCkrizXRK2keRxeg3z97Cnn6evjNHrjUMu4i6f9n1aW4Ezd2G+e6NTynopquamc7rGoKr+ezuUwG+bAzK2Unsj6+vpULpcT709k/nXTH4LMLI1OJ1LmdJiW8rJ2aW+mpb1BS3ucOoKW9ErL0K0YyLS8L2hpfxO9pqW0l4Gl2ByGPml5vzURtHJOSWvmdmjlYEnLPRZxliVktIOcX96fyeO1sBz9CmSO5dDl/fgmlImbgdAGbzuCVgyUElr9tPydrkS3aqCsVYMdWkEunpdjBfmtGCyTn+vAHHiHy1xHvyvJe8WcTMkWmee8zPMiZpIRz+ly2gWwdb6/rGVNLKfvYiyeawsl9FkbfFwZYzsBEG8FeSbALyev5d6nY4YnDrkvx+5wlNJ4fK48xnJ8ViR0sC5NzOnApoM17ICW0hytnNuVqNsuZm562UMLfZ8k39KsHfO8MvXLXKBzfiWyVfM6tBo4v5I5XoFNgs/h3LJWghXsl1XoVroMrEx8p5KP65pYPa9Tq2f4Lq2ivYr2mvnwC7q0egE+88taAz1pYZeSfH6HVtFeRQ6rHfOJQXv1wm7kXVpFO+mSf5dWEyvB2847ddDXamwLYOdt5KvAGnASWA1WIV9JTh7D5atpt/pYM79ba+bRr+uZmzWum9uZ9meygV/FfK+a10VeXWk8q+Edhayb8XdqldshXzkITwzPyfVu5/2tJLZTl6/BtpATD1u3O4lxLBnsUa1jUN19A1pGn288ua5TF5R1zuJMS2kvJc+Fg91aQj8XLA3kQ1/Mx6nM66kLO5gn2sRbjM28gR4tJp6Pd3CgV8vx8fZyYvQQ//Unia+ndfX392vr1q3yr5EDAwPpQOvs7JSZpa+bfsifyDmmnzynS39zfb8+dX1fE84P6G/eMEd/Cz6F7q+u7ddfXdevv4YmON/Ep64fwO9ImIO8nziOAf3tmwb092+dq8/+yHx97u0L9IWEefr8j8yDn4dsvj7/joUH453z9YV3LdA/vGthwhfeuVBfeOeChJbM6RffvVAFFiX6pfcs0pffs1hf/tEl+tKPLk744nsX6Uvvm8U//tgSffUnluqrP7lUX//J5QX+2TJ9/cfBT9A+CE3ZP1uuf3zfUn3xveB9y/XF9y3TP7x3iT5PX194zxJ9gf7+AZ3DeZd/7t2L9Pl2YOvyWRyif/fiFG9Wf/T2Fxib9+P44o8t05d+fIW+9M/awBi+1MSXoV/+iRVq4R9/coUcX3b6/pX6R/CV96+SI/E/Be9wmVPw1Z9aLcfXfnq1vvbTa46Lr2KXgJ/H/Qox3PfrP7NGX//ASfrmPz8ZnKJv/Zzj5CY9Rd/8edofBB86Vd/+0GkJ3/qQt0/Stz98sr77C6fqhl88LdHvQm/4pdN140fO0E0fPUO3fOws3fLLZ+vWXzlHt/+Lc3X7vzxPt/+r83Xbv36Zbv/1C3Tnb4J/c6HuBHf924t0FzTJXA68neS/dbESxebuj1+sBGRO7/n4y5Xw2wW9m/bd2Nz1W8Rze3DXv7lId/zGhbrz1y7U3b9+ke6C3kYut5DXLf/iHN3azPGWj56pmz8GaN/0K2frpmb+t/zKucjP0S2/cp5u/mV4x8fOYYzgY2djdzbyswC++Hncm4nhsW9xW3ALMRL+xXm69V+en2Ld4vE8jxkgh7/xX5yvT33oUt30L1+mf/ili/WXH7xcf/yzV+jzv3QJ8sv0Zz93hb75yxfqbz58ub74kUv1nz9wtf4a/i8+dLn+4aOX6I9/7ip98WOX6g7m+IZfvUh//Quv0E3/6kL94c9epa/9ysXoLtFffvgV+sdffrm+DP7gA1fqNRefpvnz52v16tVaunSp/CBbuHChHHPnztXKlStP/InshE67l4xemoGXZuClGfjfMAMn/ET2vyG3l7r8PmdgemJUL2zalqLs3bVD6zZsSfzQ/r06MDKe+NalUZvSth27Ws0fCG3Ua9q1Z+8PJNaRg+Tavn3nkVUvSX9oM+DvpvwXwzznR6xmL/5+sL3tvNv4v/HmJk7dxn1d57JZFJzr3a5oHX51nfs6Wlrn3e+lg6w1I/8EaWX8gP7q01/mh4Nc9917p/7u059Tg5fMTzz6kLbu3CPfGP6Lj2+GysR+3Xbn/cxC1PTkJC9Uq/BSZLNOTEyoXm94Q1PTFU1PT6veaKhamVaFn8DdMPLL2SR+Lve2Y3xoj2649S5+Iq+rXq/L9XTvqhl4DpOTU8rTi+4c25rcpkIftVpN1WpFk1PTMy+pPZ/JySKfamVUX/nqt1QjdgN4ng3ydd5voiliROJOkn+1Vp/p8yXme5+ByOL4PPv8OiZZ85w5978e4XvJ4XKH2/m6u8x/dfR9MzY2Jvdx+Pq6jfs6PI7rnXd4Xx7H/bw9MjKS3od5PG+7zv29/dJB9r2v6f/xnv3zl2hq5zoNs3mmGmV1V/dr1/5RjUxUNNApffubX9dNN92sR598jrFE1ao1rVv7uL570y269bbbtHXbdt10w7d12+23665779fU5Ig+/9nP68YbbtB3vvNdbG4Hd2hoeEjf+cZXdcutt+reBx5W69DYvWu7nnn6KW3atkv33HmrbrnlZn3nxtvlv87RIQdjQ3fc/F3dfPONuvnO+zRCnKeeeopfs6T7br9Bz657Xt+hr/sfeqw4yDgsb7vxO7qN3O6+/yFtfP4ZPfvc89q0caNuvPEG3UGe99P/1g3P6nNf/IqeePwJPfTQ/br19jt06623aN/QaOr2pcv3NwP+4dPR0SE/RPxA8YPGDyFve2Sn/muiww+s1gHUOphc74fQ+Ph4OtTc32Wu98PN5a73Q9D54eFhudxl3o/HdLkfjk49n5cOMp/5f6IIpS5dcNoiPfX0C+rtn6PLLj5bDzz8uCyUtGPjs3phx5AWLhjUbdzokTmoVyZ0z4NP6PQzztDg4IDWPvpA+ldTTz/tVO3Yuln79+3SfQ89qZNWLdMjTzyjNSedpKnRIT364L165LntWrRwgZ7hIBplgxJOfb39mjN3gbLaiDZs26vTTz9Dm5+5X1t27ne19m97Xk9v3qMz6O+p+2/Vxh370y9TPERp3dOPa8fOnRqZrOnkNStl7pFX9K3v3KSu7j51d3ZocMEC9fb0affWDZpWh0455SRt37pJL6x7Rht2Dmmwv0trn1mnebworkxN6JlnnysORI/1Er7nGfC/AuGHj1laFfmB5XC5HzilUinF9oPJzOTt7u5y1GBHAAAFD0lEQVRuhRAS73ZdXV3y4oeQmcnMZvRuJ4pTP7hatKenB6lSf/6Lpcf3A9XMXnrZrx96+d/bwWWXXaqHHn1Sc/p7dMkVV+rRBx5QKcu0f+9uHdi/X8+/sCFtgpw0q1OTqsRMZ55+mi668CIN9HZo+ZpTdeqpp2lOd5cmaxX1D87XmaedzME4qNNOOVlzB/u1dfMmDfPY/9xz6/i6WVXOhiWcfOP1z5mncmNS/XOX6LTTTtPqJXO1e/+Qq7VnxxbNX7IK+elaNFDSHp4Wk8Iv0S/S0mWrtHrlcpk3Q4fe/rY3aO3jD+uBRx9X78Ac9XT38FV4WqecdopOPeUU9fd2a4KvO0uWrdZAX5/27dmt5559Rnv2Hkg3UTOsR3sJ38MMmJl6e3vT2s6ZMyf9tQg/TPxw8l8Tfc1d7webU5f5L4tO3c59HM77YebUfVxvZime8y7zA2xwcFDz5s1LfXo8l7u/U4/r+m4/JL+Hsbzk8n/RDJx+4WXaueEZdfUMqH/Rycon9srKHTp51QrNXbhcb7r+9Sp3dihjTJ184lXHhzVWqWndM2u1cdNWrVu3TrXqlIY5HDpDKX0a+qkSgnvgRF3ET+Hl7kG99a1v1oIF85T5IxVyr3neUNfAPI3s38V7t4rWPvuC5s+b6yotWbZCWzdt4J3bBD9K7NXihXPl79wqU+PaumN3sgnNQ9Eb9ekx3fHwc/rJn/4pdZdN07w78/gDc3q0fv1W+VePkZFR+ad1xmHdw3jmzF2oN7/1R3TBuaerznuydCB6sJfwPc+Ar4k/ZfkcOzWz9DTVarve4TqnLnc477IW7weZH0bedpiZWvr2drvM5Y72WKmtl8o/6RnIuubqvLNP1eIlS2QWdMWlL9OipSt1zqWv0fLOcX3yz/5C557/MoVQ1oIly/Xma6/WH//+v9cd9z2qV7/xnTp9vun3/uN/Ut/cRVqyeKmWLl0kCyW+knIYmamvr19nXHC5rjx9QJ/4xH9VR++g+vt605z2Dc6Txnbo8Y3DWsIT1+///u/rzCveqlNXLEj6uSvP1nmr+vQH/+m/6PI3vFNnrVkiVSf0yT/9c5167oXE6VNfT3ey9Uupe44uP3up/gv99A3MV1//Ii2eE1UvD2pqz/P6g//8XzRv2RqdfPJJmjenT3PmL9KlLztVf/bJP9IDj63TmWedqZcOMp/J/zNgZjIr8P1mFL7fAC/5/58/Az/x0/9cK5fMT4m+8R0/pot4OrGspPe8/5/r4x//Lb36FRepa2CJfuRNr9NJZ5yvf/vx39GHf/5ntHzJQr3h7e/Vb3/843rbG1+vzt75+uiH3q+sa0D/7D1v4/DL9PLLr9TJq1fqTe/6Cf32b39c73jLteool1Jfpa5+/dLH/qVed9XFeuPb30NfH9ebX3+l2jfd9W97rz7+W7+l6151OU+NvXr3j71fv/6v/qV+8qc+oCsuv0yXXnBWilVcTK/mwPud3/5t/eg73qyuji596Jf/FXaX6H0/8QH9FnFe/6ordPp5l+md171CsqCXXXIV8o/rwx/8gBbO7ddRykvi/8tnoH1P/V8+lJfSf2kGXpqB/1dn4KWD7P/VlX9p3C/NwD+hGXjpIPsntJgvDeWlGfinPAPHGttLB9mxZucl3Usz8NIM/F8xAyd8kPlfXPO/7PYSanppDl6ag5f2wP+aPeB/u9//UuzxTtMTPsiOF+gl/Usz8NIMvDQD/7tm4P8HAAD//255j8IAAAAGSURBVAMASGRvQUSifi4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data:image/png;base64,iVBORw0KGgoAAAANSUhEUgAAATIAAAC7CAYAAADmDhJhAAAQAElEQVR4Aez9B7xdx3Xfi//W7HPO7fcCuOgdYO9NVKNkUZQlWZYsWZJlW/ZzXJI4rolb3O282H5K4uSfl7z05P/Pi2PHsiSr2JLVKZGS2ERS7CBA9N5vr+ecvef/XbPPufcCuABBipLofLAxvz1r1qxZa82asmfvA4IhXuRVr9fj1NTUJVyKwaU5cGkOfFvnQLPZfN5dKugir2q1qq6urku4FINLc+DSHPi2zoEsy553l7rojex5NV0SuBSBSxG4FIHvUAQubWTfocC/ELOXZC9F4FIELhyBSxvZheNzqfZSBC5F4G9BBC5tZH8LBumSi5cicCkCF47ApY3swvG5VHspAhcXgUtS39EIXNrIFgl/URRyLFL1HWG5L45vp3G35/h22nypbfGz/UutclF9HifHopXfIqbbc3yL1P+tU3tpI1tkyGKMcixS9R1huS+Ob6dxt/e3faF8u/z3WDm+nePjtr5d/XNbL3f8LdnIokaGTunpp5/WydPDyptN1RsN5Xmu+uys/MnraMBzvg+wo4HcyZOnUn2j0VSBfJKp11PbFzs4Q8cP6/4HH9ITTz2j3Xv2pU2vgc5kk3x6akojo6OahW771a5zP06cPEGbQvW694G+IPfNLIQib+qJx5+gT4VS/4hDik3Sq8Rrpr7XoZugkU6c+/bve7Eh0JGDe/XQ17+u53bt1dEjx5Sz+dexNzs9qWOnhnX02LEUdx+P8aHjGpuapc9RMzPTOnHsuHxsvM79dN+8/038dh0eq/379qX2zWaefG3zPT9y6JBmGVuve7EdGBs+pUceeVRPPPm0pmaIC74XRSSGzeTbwT17VOdk3sSO23T/Xqwtb3fyyD6NT9flfS6KHDtlv1x/iVz79+1PffYxLIin873ti8EscX5u+zZtf26nTh4/ovGpGT326KNp/bjuGcZpx/Znte/gEcalkPcxZx557nZPHDmimVa5IA4vxodvZ5uL28i+nR4tZqto6NOf/rwGB5dpeHhIu3Y+pz179mrnzl3auWObnnp6G5Ngj5585tlUd+TYCU0Mn9a2Hbt13333IbtHz2x7hgV3UDt27GBDfEYHj55YzNJF8Y4d2KnZrEcD/X06sH+/hk4c1bPbd+jo0cMs7F165plnwJP6xiOP6yCLbsf27Tp+6ri+8fA3tHffXp04dVrHDh/Qnr178Xentj37rKZmGxdlezGh00foO5vq/sNH9BwxcXsHD+7Hh20aGp3Q7h3btZ8J+8Rjj+jAQWLABD9y/JSeefaZxdRdFG/v9p1ac9lWjQ6dYBx2a2J8SNu2bdPevXt04sRJfflLX9JBbD35xFM6ceSAhsamNTE6pB3bn9OzjMVe4uZ+HsLPHfg8Njak7YzNk088qSMnh/Tkk09o/97d2sWDYpjYbafdoYMHsLVTTzz6GLHbrZ17D1yUr4sJDZ84oukiaHrokJ7avku7d+/UnoOHdYjNfeeuPdr++OM6xAawj/48y/iMjE8vpuaieYd2P6MDh45pOzE/TFz8AXj4yFHGa6d2P7dde/cfYFN9Unugt+14ThMT4zwk9160/rMFtz35DcWOAdUqgYfOQZ08uk9fe+DxFGN/cDz35KMqqt06eeyoxkdOa9uz2+n7Xj3x9Hbt4yHic/X4yWN6Ztt25tDY2epfduW/HRtZc1qNSr9Wr1qltSv69dgze9VRDfr6w49q2bIebdu2SyMn2UQOnFBPNqNvPLVdYyywHQdPKYsNJtBhHdu/S/sOHNbo2JhGJme0e9cuxW9iOKYmJzU9M5N03H/v3To9PKLHOaFY7zIV9Vn19/cwOY+pmDipGU4aO3fv1rM79iufndL2nXt0/30PqK+/X0cOHdT46aM6fGL4xXnDk/uJJ7fpiqsu186nn9CJkSnZ5Alt27lPoZjRg48+ocOHD7Pw9+tJJmUln9TefQe0g/oXZ7DdKmjpskGwTCfYwLc//pCaoUMnjhzSsZFpdXd1aHR0WDueelwTzbLNjm1Pa2DlGo0zNkMTswrTp/TMc7v1GHH7+kNfx/dxTY6Paee+w5rhpH3y9JD27t6lPbue07GTJ/X1B+5T7+BKNWYmNTQ8ou08IL6ZMZyZmtZM03ioHFKWVfTgfV+Tb7Anjx/jxDerJ7/xuE6PjGl6YgT+4bITL/QeC+bJbDr1HDq4T6772d0H9dRTT+iJbzyiXYzFI48+qUOHDnMqaugIDzo/GR1gEz96euKFWpuTHyG+V2xep7xR18TYaamjR8uJ/bIlA/K/KX/82Clt2LRBV115uQ7v281D+IT27N6u8UZNxxnDakeHhk8c0rHTIzpx/ESa53PKX4ZEeBn6dK5LlW6t6DXt4El18MgJdXVkGp+c0tKly9S/dKlWkHcQ+CaDNj7dVHdHVUcJfke1plq1qiYby2xu6u3p0rLBFYqzkxofn9KLvUKWqae7W5VKRWbGptWvyckJdff0aXpsWApBvKVoYGBJ4s2yKGu1mlasWEW5O02kgYF+jbGpdqNnmMXSqLdW+wt0qkFf6lm3OqoVxXyWJ/mEpptRtYrxOjGr/q6KTg4Np43BN57Ozk5eeWfV1dWpCov3BZqbE88y0y42klO86nf19Kqrt58FP6oCiWq1qsDUP33qFHZneO0MCsSpp7ePE9xJWaUmVpim6lFLlizTiuVL9Oxz+3Xl1vWcugeJT1CtVlXkFSwQ4wk2t6HhYdW6unlAnZJlVWXoHxsd547BF5GMMerq7lL/kiUicJpg/Hr7BlTNMhUMXoU+DC5nrvB6NTwyqnpj9kVYoQkb2bZnntax4Wn1dNY0wSveIBtKb2dFk2Oj2nz5FcosEjejzzV1dPbq8ss26rkdu3TNtVej4MWl1SsH2eif4wS7W8OjY6pWa8z/bvkrcpEXaRPz8XuWk7XP3RHedPJoGlyxQp0dNfmc7e5bqtmJUcawrpf7FV7uDib/QlWvvP0Wdff2auXqdbrtpmu0fHC5bnvFLero6NMNlNeuWaPu7k4tGVyrm2+8Vqs3bNZt123VjbfephtvvFE33nSzNm3eotUrl+vKq6/R7bfdpBd7rdl8ldZzMuzq7NSVV16hW191h66//nps3aLlvG6u2bBR69Zu0E03XqXBtdCrV+sqJuzNt+L3itV6xc036tbbblNfX5/WInvb7a/W+lXL9GIuC5lecfsrddONN+naa64iHjWtXL9VqwYH1NW3LMXila96lW6+4Vq94tZbtXTler3yFa/Q5Vs26Mbrb3wxJlOby6+9VkvZhNevX6dbX3GblvNAGWbD7Ohdqqu3rNPNt9yqq66+Vm+4603atHGzBvu7tIUYDNDnG265TRvXrNSKdVt03dVX6lb8/+7vvksrBwe1fuNG2m/Qbbe9QlsYr2uxc9V1N+nVt79Cr3rVqzXQ16trGM9Nmzbru173Glny5oXfBletTzEfXL5Kr7r9Nq1auUq3Y+OKK6/UZVdcoZte8Wpidr18Xt148626YvOGF27EW1hgox7Uldfdpuuvu0a33HyzNm9YrZuIwavueL0u37RRr3/D63QNJ6Nbb71FHldjQ+liE1k50KUXe229/HL18OC+AXu3vvK1Wsbp/9ZbrtEa5qIRtC1XXQuvV+sYv02XX6NXv+aVuu76m7VxZa+2Mk6XXXWllg8s08233KItmza8WDe+be3Ct83SN2lo+aq12rhhgwaXLmGyb9LatWu1dvUqVSqdWrN2lZasWKs72OzWI7N82VKeOFu0fvUgdeuT7JatW7VkyVJOcUu1gcFbt3b1i14EA8tWshFs0vp1a9mw1qhv6XJt3ohvPME3bVyP/vVstCu0fv0q1Tq6tXnLFi0dWKp161aph1PJBtotW7Fa69eu0QY2snVgoO/FTdpKrYsNYIlClmnNhq16xc3Xa+OmLdi8TL6x9WFvK33fsA5b6zfgTyf1m7Vy+VKtYfN/scOyfPUabd60SevXrUPPKg2u2qibb7xO11xznVYP9mvj5q30f70uv/KqdMrq6aqps7tPm1m4G2nnG4THxb8zrlixSteyoXmslrAhrhxcQtsNWr12nTbg99r1G1O7Vdj0OXA5D481q1ZrC5uLvcgO9PQvQecmHm6btXrVSq1dt17rVq/gQblWG9evJZbr1dfdQ6w2MW7rNbhsQC/qsoCOzbr88su0ZGAg0YMDvVq9Zp28/921itZt2KS1a1bR53VawZzO0sPp1hc9P8XV0dmjTczJDevX07eN6unq0jrWySDfmSvMlY6uHm3cuJHxW4PNdcRys9asXa+lvR1aylvLVYzHsmUrtJn5vHTJwDflC+58y1P4llv4NhmwrCZfAC+FObMXuzxeCuuL6zB7fp8qtU4t7e+VX729/eqsVZ18UTAzmdlFt+3o7tU6NrUB7JvZRbf7VgqafXv8MHtp7XSxgfrD+PliY/bS2n0+ey/n+v99NjIGNYCXItghBL7TZC+FqpdER8YT1H16PmVmljYfs/n8+dqcr97tud3z1Z/LtxQzM9PL5fJvdd8OX15ArC7KHeMUZ3bhOL7UNi/KsZex0P82G9nLOMaXXLsUgUsR+BZH4NJG9i0O8CX1lyJwKQLf+ghc2si+9TG+ZOFSBC5F4FscgZdyI/sWu3pJ/aUIXIrApQgsHoFLG9nicbnEvRSBSxH4WxSBi97I/D8k9b/tewmz6W89X4rDpThcmgPfnjlQXMR/tH7RG5n/FO8/Z19CVX+bY3DJ90vj97dtDphd+K+i+MHxojcyM5P/3ZVLCJfiEC7F4NI6+PbNAbOXcCPTpetSBC5F4FIEXqYRuOgT2cvU/0tuXYrA/34RuNSjFxyBSxvZCw7ZpQaXInApAi+3CFzayF5uI3LJn0sRuBSBFxyBSxvZCw7ZpQaXInApAi+3CHz7N7KXWwQu+XMpApci8Lc+Ahe9kX1+X0N//PVp/fOHp/XPwD//+pT+BfhnD0+VZXIvt/meu+wHHpnWB6j7wNcn9QHaz8F5CV7fxoQ+8LAD2XPqkMHe//XQlP6vhyYBOeUP4IvrdP4ftfie/+GDE0p4YEJ/BP0HD4yTT8rzP3T6/nF5/gf3j8nxh/eN6Q/vQ/a+Sf3h/ZNyuT94YExe9wfwS1D+Whvj+oOvzeOfwnf8n18d1T8Fnv+Tr47Ic8c/+cqYfu8ex4h+/95hMKTfu3dIv/+VYf3ePdD3wL9nVL9/95B+/4un5fnv3T2s3/7SkH6nhd+l7nccX4TXwm9/4bTa+K0vnNJvfb6Nk/O08xdiTqaU/c3Pn9Rvfv6EfvNzJX6DPOGzZfk3P0d9G8j+1mdP6rc+cyLhN8l/w/Hp4/qNT58AJ/Xrn3YcJ2/hb07oH3/qODgGjoCj+sefhD4Lv/bJo/q1Tx6Zw6/+9RGdi6PwjiX8WpL3Nsf0a399PPF+9a/Lul/966P6Fdovir86ol8Bv9zGJ47olz9xeA6/9PHD+qWPHdavfOyQfuWjh/TL4Jeg/9HHDsrxDz9KDn7pLw/qFbjKjwAAEABJREFUlz6yX78E/Y/AP/zoAf3iX+7XP/zofv3ih/frH4Ff/ojLlPhHyP7DD+/TL37IgcyHzsU/XMD7Behf+It9cvxim/7gXv2CA/7P//le/fyf7wG79XP/a7d+FvzMAqTyn+3Sz7Txpzv1M2fjf+7Uz7bwD/7nc/qZP2nhf5Cfgx36mf8xj38AvSj+3x36B//v9jn89H/frp/+78++KPz8n2zX4/vHn3ejveiNbO9ooYeOgaOOHLqph4425vIHoR881tTXQaKP1PXgsUYLTfIm8o5cDx5tLoCXiwXlhXVn0g9gw3H/kaYeQPd9h+v62sFpfe3QjO4/PKsHjjR0H/l9h+rQyFC+Hz/uo97b3Xd4Bn4D2XrZ7sCUvrp/Wl89MK2vJLos37t/Svfsn9Q9+yZ1774pfYWy495907oXukSbRmb/RCmD/Fdb9V+BdtxLfg+4d++Uvoatrx2YxdY08tP6quvbO4n9GX0F+p7dk7pnz6TuBffsntCXwT3wvpxQlr+8a7zk75lAdqKUhf7y7nHdg/y96LsnlVvyTnubRfAleI4v7xzXl8Dduyb0JXjtstOOL+8agw+wkcrY8Txh55ju3jma8KXnRvXFHZQTRnV3ysd193NtjOmLzzlGW3mb9vIocpR3jCcdrmceo/AcXt/OnW7JbidH790L4G1L+2MtP8b0xe20dewY1eefHdUXnh3R3eCL20col/jis2NJ7gs7Rqgv5V3uC88OIzOaeHe7DuD5l56bgDesz1H/Rfedvn5h2yh9AdvH9PlnRhI+98ywvrBtWF/E7t3wvwSSf54nXWNyfZ/fNoKcA1nou5H/Avlnnzqtz4HPOJ48pc86WvRnnjytzz49pC9g44vA8y88M4T8kD7/FDl1n4d/BtDp5S9Q9zlvDz73xGm5/ratz3nbBPRT/9knh7DrQO4JfHgceP7ESX3WaYfTT57UZ+B/hvJn2mWnHZSdV+KUkszjLr8IkP8cdo+PPv//L+GiN7IiSnmMylXwx+8xldP/zECRP0Zdi2cmZQE5KRaAdqRU34SbIw2buwFv6xzPvbwQkv8/+PKiUI4DDi8XtMrzQmYmWaAk5e6fy2DIZXIMF5TdP4RUIODtm+jy+sIMTzJFbx8JA7nrbXo7dJAUoyUk+RiFCVS5TSmaSzvP8NGSXERP9DaiDBCCL4SBvDXy0UEZWYGIXBGFjihcox9BefIFn6iT63MULiNFeJHm3gZXS/3URZehznU4XwU+INimvVwg43BZQUfkY0QntPuiVKZ/sUSk7PKS++JxNoQBfBG/6FBZzsmbkgr+5Cj1du24FTgRFeW8GFt+IQcHrgA82hfJZ+y4DGUlu5lEPCJ02RZZ9LnOvCiUFxFNWE08YaOE+57aeDuAWLJT6jJ0OugXuilIyLTRtlPgQ05NNMOGpfZFNGE2xd3rGnBdzu01mWMFzIJ+eN6MYizxx3W4HOPt7V1/s4jKkXf/SxSpL5E2VKlwOxSahfNzyo5Cop/cKEc0ohgfEZPPddfn87xgbSS6QAaUdUVpr1mo2ULuOfU5OtBMH4UeJROF2/d+OJx2IIQ7SaZo8xPPlOSTjNEPynP1ZTmnLgF53ENGJRKfOX8238seC/RE/POeXgiM5IWq5+tiIPAWJRawyCNhjMGkZMQIAnUSXCXaJ7NzDA7iZY0TCRRT8vZOuKRDinQsQpYbkNeVSPaoSHzPYRdFoaKghjItsZQaUtPOF5JRBXLBJyW5kt9qXaUfkWhE1o3oa6A+MLnNTKQEF/amaHdyDmaWaL+b/I88RHNQumgVc6gCvrm70IYpLFGFc/AifZByygVUu68ERedcyCBCm5TOrPY657RzF0yOR2xHarDTKlPAY3gLyqW9khcQaA+Z516GpUifkSD3EqBLKBeaKRSgnZJUu0DugmRInut5u85wAbhnNHfXvEUJZEjeNsUn6XF7CCa6lDr7fqaOsralJhW8Xz7ersKw64gmsY6Uw3Tt5pueM2Xpjzf0/nqdmCteNuot1bIhw0h1lu5CDRzvFxnJzCUhPCURc2oBYBrWoz8iYNMJb20qsBAJd0w6k3pIgkYZguSaHMlm4W0dVJBKPgQptYUBiVZk2skZbfqF5me3Pbs8pw/Dc/RihOH+88mU7Xz8Suoi7sR9LlBtcR9ISwE2ggtciMFM9YmfKG4GPJV5RBplzlgAr8P5WLLKiSqZmUx+UedZCy2xVmk+a/Pb7cvcSh345JtZW0au29qeQLiauco5Au4C2kkHYfaWrt+xcCLRINW6xjaclyaOnCPuHj2AT3FuQ5arRFXJhygnLOy5lGzPldAzTztFl87hOd8dwlTS3y47LyExuLUFPE+A56ll01lJPpUt2THz3BRY6MEkitykRFCGkOSEQ1yet5EUwVskzVVBkEqJNlG2j8y12GKVHMOSlaJzjkYln1rcs7NyTOa5JisLc5nBsRS3QAe9nwtU+xDJH0TmT8KWoZg00IZ8jk51zGEcbtekOm4kuaKU08YTYvIDmOdedjArPJtDqcfwb451fgLlRi3ZovJe50DkIpJLOi5CNIm4bBuJ0bq1eZ63WCk7u5yY5729gI2M7qeoiiAY4InDwMCVB9dUXr6puVKfHIZUOQgmMcmlAMda0ILLoB1kaGNEnTgv3KahJQkYd0s3OOQkOBI890teBk4bBZPYGEAiPIfwlGBzHio57pbaUOtCED1KIAbCW2QjsfFTlAMOvfB2UC6OTEruE0g0N5fwDYyDJfIwkCXJRUz+R9x1UZch1QakvGGpR+VF5RllBKwF0WuHedkQBy4bLKMQAAxkDAgZ99vInZaPq5lCCArWAosdlsyQgieZystblpQSz/kOta52vfMAKYkJH9DVEiLzCrKUGFlvNgcIxsNSQ0OihJnJzCiXqU3RWuyFMNscSJLJsEp//E4fDCGf2ybGVLRCVwTm9cD5xpnGqNPchS+JhotAdJxRnyqZam25slze4XkCwhf5RXthq4SU2CZ5bq2Yq32ldvhKPW66iPzmPsBSuiC87DRk0uy5l12W1olUWdD8NScFy2kHZEoLaWd42ZIGo2hQhqUSotSG1wTKbXiZOtNFXeGipBDiwEDAy655jBhKCk5RiXm/JwEI55qVHkRjsbdoQy4AQ8CBaCsZeQnmILSrxkK7AMfJmG6tgk+IuTK8Bck1uS8Bu5hyyVat6yxJl6GaAufutjMIm/sHlCAumNw9mVHbgpcXYl5qAdcW0OiLwBKcz+TGf3/d9W8akBK6ZWSSZzKzFrT4ZbATrJRTmYt2DrMFZUEzgZRgrYZknui/OZxGTrRztDKJMTQz+R8KElQJpcuMGuAFzzzu5oUU+Zio899KyVTvZAuuZx7ORMIzB+TChOvyB0KaH8lmWWtmMitRcsq7kSUs5lqqUNlOJt+cjdyMOxAXsyjdS1MG3U6uELhDsM24eVXK27TkRaQ0d8Fo1bZYbsHB3MSIWbuW3GlgBu3SZBYMnSZuLegFXbRUCZNZiaTAuDvIzk6IIStgCbrANS+rJGtWtjHz3HkOpxcB/ddFXOEiZJIIyw6VZfjT4ksrz6tMeCe/oMhMxt1ThGpD0K3xhZLvVNzOTfTtDKZPToczvS6Bp3+EYeaWnKLQTq2i28LhkoucmfcAs86E9nqH6EcKAu1KCZ883sx1O6BbGVQrRRnf0fxoZ94bU5rwrcpFMpOL+S2q9CH6CY6jGBmcly5F+nNhbfhSOtMS8/6WXpWMdn07L7mL3c+RIJDRnIs0WUlGlbGCN2eXykR77vwXD0NPG65lvv/RixeEbxUXFFi0spBv+pEvZ/Lvxe0BNIQpR05lkTnm1ud8OXtMqDTzBrQhzclB+3z0cvRfC9Dls6WEVz4P0OttMb+44LzJxev/FnOZehfnPTFKglHtaJAvGAyvjNwi7IQUTQrIG0gBZmA8T2WXPXuA4Z2d5kSMGuA2fLB9cJ02g0nycgJlw56/BnjnfLNyuKzgi3r3wXWYRLHcvpyWXwiSoJzjgFyQaE6bkuG1qSwokmdlzSJ3D8oCAfeh4Jg7179FmrxQlutciLn2qUMLHXR6rlbyADnE5bIJbZl2Tt1ZyWsSXJ46zxIIilmQ+R+jguQZbKiXNrXddv1pyqE+srmUYEvxALtT8BcmahYWL4ou1bilkvI5JPqoM67Y4sSSu1inURHxi5RkwmIyaEka/OZIkt/kra1nUXvfpO7vcPNwsfbbE6aU92Y+GmXJ41NARg9+9O2EOgVKYo0U5AVjzq8vzLTIJCuALhxMtS8Xi+0Rh+maMeFG0Ol6YXqiokAu+UkuTm0FPK9y4bSxednrYEYU+2R2ForwDGZKdpZrBrcNNKX282UqkfeyUwDS/ZtDkoe/wIKz2MPcrFcAGnG/2OR+O+i9Pxr4zkzJlZ6lwOPmOJPd9qzNxXYEcjjP66FJXqLHZXYRd499u5kx/kowNJu4yU8ypT630Ya4qG/JUnhRyWPhfU2vmB7cAjXlj8Ry3oLwU3G+1PYJbfzCHFsQUZ4HMsTLw+32mODEn7nN6Voy/ihdwSQLgDym9rTDCX9s0lyFn95AwcmuIHCF+EPufzsgkhfIekKDNKcVqlRTVqm8IiX/WwLe5VJ36W0SdfstJDXmHkiR3OUdeI8XwgMptUGt5153Png9Yi+bRKgv0heCoTISipECPYlz8LIHiO9hyLT5CFIiOByTs4ApxEQAI4Arv3wyOJxuw8wF26Uyj0wUk6WCmTF5ME45silGDJJkZjKGgizJQZJHlojzDbpMPvAlVOqhgaWZhwy0tysXHfKUzTUY/mvBFZGFLyyamcwMciEk7z93Er5SpZavRc7UYbEZOs1MZiUQfJGJ3hAAj8PiCgy2g2wu4VOind9CO6OrgXjgHr4lobNu3tbRYtOOJEegLyFRkqHAlEnOAxZMITNZUIJMZ16u0nEmd9GSN0WNkg4v6MyL6aKCWyTODh/TMyXKkqHAQabWcJYV3N2VNmQGp5USbbKQMaSF0g8dWfJGMc0LUxGjfJwL5r55MzYnQfgGVTAPyvgaOrxdlMjMXNABkQrkXiyYSmzKNIOQ2P+wk8jULbqoyK0cf8MMoD1aJUoOMyMrjTgZU0uVVylY0u074knE6xzwfYNtI9XBe7kkenaxrnjPHC5/RhhgtMqtwUoljxY1Hm4zU0yjQHtSYp91iwy8y57Fph3aqGvFsqymnIWQhqiA9rYOr1woZ4Yx0OZROseEGdyWAJSrkCtGrdoXHjBuLuRARZlR7YQDkmRmMmsD/6ADfkomv1zSF5f77OVvP9wDt9rOWSHpWdwue91ZoA8t98+qWNg2niESXTJ12SmHM5RkzExmLcg0f83LzfPOpHxMHAu5Pu6OeZ7rDHPFdt3Z2g3bjiTolRzf2QsYZ8YXZrLj/IWAL9oxKRW8D9CBzcxUXp5b8Ls3koyxN6Ps8A2uZMuvtPG0DaLHqDfqAzlbvyoIBdZM8I2QPOO85HCeQXveRoOJ+SMAABAASURBVOb1OJyl9lEBvY4s8aISv1DKSzomGUOuDZd3nFlWkkt8/7ts2MEEMfJdFQdfRml+xC/KKUPKu1K0crK55Py5AmNdlE8lWC4ta5tq66DijHRmezNDh2RmcxCX2cKyKTBZkiDhjQRa6bJ0T7cz1UqtKjODNGZtS4CMJL/gejYHLyOeypHJkYizbkmmzaMQaBCY5MKKuOaazREwz5Pafrgtx5liXtuG1zjtOV0pMyIB7XYcLR4cKJf1bdlL5L5y8FWeU+vJzGRmTiYE4mtGmUSLxEs3i0rtFrR1fumv2/FRB7SlqVfNwcxKG9ZmuTxwXXO8dt3ZOXJns84otxX4/MFjYuA+LYSLU0OcXBdg86ha0LLarK4YmNXVg7muWVGcg2sTL9e1Kws5fTauW53rupVNXbeq0HUrY4lV5LS7lvK1qR3llUIH+SryFXnSdd3yQjcsj7rebS9t6PKBGW3sm9DGgSltXjKpLf0lNg9MaiNlz9vY4jL9E9oMtlDv5S0D09qCjs0JTpfY3D+tTX3QYGv/jLZQLnNoZJ12bKFu65IZbYXnui5fNqMr8HF5Z1SNkHmUyTyULwu0d5eLdKZ03cyYiOc2aU+WuRprU060cTbPdcaWvtiunMuZh4k28/aJnL+1WGZO+MRlgaKi7UfKfbq2lFBVtp0jSnln+sR2LU5LUKR2xlpWoGzcAgUzL4iLnHs7eYk10SpSQs6szJMvvOqYUXaJVubk2Uiy+OxuOujCApGIW5Gyg41irtKUBhP9TatKSNE7nXkhn777ECsqXEPE4egE5bOTWcvJpNiF2nBJr3M4jaXzKUn8eblSun1fjN+20c7bsp47z/MSHqeSWuyOLGmuxrsOUric76CywIX+jkm9fuOkfuL6Cf3yaxr6jddH/fYbgn7rDdaCKAvaeRl5Rb/zxop++42Zfvsuzyv6XS/fWYNXo65GuarfuQv6zg7Knfq9uzrJO/S78H73jVX9HvK/e2eGXCXhN9H1i6+u600Dz2j98U9qyd6/VP/ej6tv78fUu8fxUfXt+Sj0R9W3+2Pqh+6Hn/K9H9GSfR/WwL4PaWDvh7RkPzjwF+ondwyQpzrqvW7pgQ9r8NCHtewggF5CPodDH9GSwx/R0kN/qSUHP6IlKf9LLTv8cW0c+5xeO7Bbt64JqnFsjMyxSAxfDilN0Yt3xN02xNuAvGByORfwvITPazMTqQVfVGwjVJwzMc3bOpBhE3DKgSiHMPdFchEzk5mDBcVMLTiZtUFRiZsaSSYuv5XNKZAoW6oxzWXoCxYownMlfJhgDxMsGSwzv4mLnLunqHnay3KZdiPN15mZSJJJZ4NIcJLlNEt/02toyqN4m5C/dqQmnFwCDAeRQQdc7ERQsJ0Z/Q9sWOfaiOjJ0dNQemXxVazFLzOTmUnYkvc/QHrRcwd15sHAHjVqX2YmM0tFrKW8VXQtqdy+Od94OJiV8mplyd450u1WF8rnFJRCreLcvPKNzPvM5q2WsY6sqbdeXtffv036gRv7dPummm5cm+mGVUE3rg66fo10w2qHkVOGd8Pqkr7B6VWW5Jx3/apM16+qAORofz24IdUjT34DG8CNa0w3ofOmlJtuJr9xjbSmNqJ7//pP9ZW//jPlp3boyqVN3b6+qles70i4jfzWdZluWpXrusEJXb10RFcOnNaV/aDXMaTLe05pa9dJbek8rq0doHpMW6sntLV2TFtqR7WJ8obsiDZWDmtjOKwNdkgbwhGttcNaA1bpkFYU+8EBLS9AXmKweUA9Y3s0/sy9Ova1P9OKk5/X67c2iGBDTDW9HC6m5MW54ZOhYDNIecFUa8/Ss5p7/TxroZDTJVzGUcpFAlJS5Z0yE9vMEp9MjrLO7UZIX+5knsxvJXAvEUm3i6USN1fgcg6KagnOa/HtwKE5WxXLtbk31xs2ZHrlhppWcqRO3ygkZAib6xQKydl2FK2pZV0NvWZNpt5q4iiy2XBzp2mUy8xKyOApXdEFfLNwQEe+iURmR07bnM3I/8PePEcfNJ801FOJumFth950RYduXVtRH2XvqiG/rFbodRszveMK6apBqWIFGh0h2fIN7so1tNtcVV81skfhh/uSkERkZgllye9l2ezsHJ0WZAs3IhdfBDHF2xapUbJlZir1eFnnvcyQA+cVkJ1RZWYys8QrfSDs+EJqTwG9csWU3n1NpstWdKmnq0PVSlUZnwQs875VFALIHAE+gJ9lGfyQYCHIZUOWKVAXArkjM8q5QoVxB6HSTGX/O3UWpNQuQCA3PdvQxz76WT326LP6kR96j37pF35Kv/j3f0S/8HffD35IP//3SvwC+T/48XfpJ37ozfo7P3iX/s773qj/4wfu1I++97v0I453f5fe/+7X6Ye///V67zterzffebuW9vbozlffqB94x2v1PvADb79D7wM/8PbX6r1ve43e8z2v1rvf+kp9P3jXW27Xu8jfSf7ON9+ut3/3K/S9d92qt7/pVr3zLa8Ar9R1Vy7Vjgc/pd7he3T56opMuV4OF5G8ODeY9mJ9yScBq0MJ52nqk6ZonSTKvJDnOb/WtTdDb+pyIhQlxOXulBOPgszmaeksOrY45PILx8yQoWxmuAcBzzcK/7AKw6XOBCJmtIFr6He4TxU+bL5hXUW//tql+rs39elnbuzV792xVLeulIIrop0HwDcGo5/OEu23DAb9zCsGtKm3KbGxRDafvGim/wg8Uu+pPAxEKdkl56GgwiQqIigiHsN2XmyamnlU7ptbwRMQ/Aj+/OPXL9dP3LZMv/Jdq/T3XrFUA9Wg3tDUj9/ap198zRL96M1L9KtvWqvbNlSkTCpkCuhc3lXot+9apV94zXIt65Gw5Ded77J2BW2dDvjssEB8gVrwspnJbB7e1PzWBgVSu5RyxFMbUWFmMgPoDCxwM0syi918jHDpzKpzGPPV7Spvl+Yh8fS/rtBpTb3v6rrW9FdU4YEg3/gxW6ip2caUJmZGNUNesFjNDP8iQK9JBWWGS+IBFFWkP3BlLksJEYnc6zx3GGUHFSlF7k3myN79h/X1h76hX/3lv6c733CL1q8bVFd3VdWOimodVXXUqmXe0am+3j51dgZ4pq4aqEqdVRP7rxBLdEclqIrM5+9+QB//q6/p4ceekW+g1UxCJQjIBlUqYuOO6iTvZIJ0ZQG6Qn0FfkU19FSyLNGd1aqWDw7olluu0l34+IUP/k/dsnSUOr0srnDRXhB11pjSZpaWAIxzGjvPUbRqnLZSmsZe8skEKc9dqPBjhhNqu2KpdPbN2uwWEdFaysxVpKJXG9MpGPooJH8x7PYKNh3IuZapgd/SjEQ+VUat7w96zzW9mqH8Hx44pv/86DF1cYJ5//VsGp30x6QKunqDNMDPQMwDtAQmQNCK7kydLESf4Mak7qzU1c9H5C58QVwdyPdUCiaMVGFid4dCXWqoI9bVqbqMRZbhdAeLqQO+b5RFM6jRkJYONPWWa5fos0+f1K98fL8+9OSwXn1Zry5bIq3o79DtW3r1Px48qV/9m5M6OTyht109IELBJpaDQj/xyuVa1ZdpWVdFGZN2Lob0U+e5rMU3V0QfzJwyiVxkEBKEWSrojGsBawF5hogXzExm83CeZFKCFr9aPhsyZoYM48LE8nGmcEbyWqVRLySj14yd8YDZ0j2jy1Z2qbe7V2IsuKnRLHT02JA+/dl79a/+9X/RR/7yM9q376imZ+tocKO0x6bLCk6JsuR31HsGIlKlZQpJ0vOzERnrbdt2as3aNbr6yi3yqeM6vXVsC7sa+lhYkFWr6utfKrOa5OVgniktn8xZxk1cUUuW9ml8YkhdnDSZAHKYO2hKvbWMmAWhywHTgAB5JIvkSpCEY16ucDq95qqtWrG8XyPbH9RgF0ap/k4nunHxLjBP5CcG3xAKPyk0o1h34qAl5gabk6V+S/O5/GJESPLR9NNRweaV075Je28bIwEFSqPRps1byswSAoGUTOUVZYacF5wFLfJAbhBmRtyBEWRopIVJ+RVj9EwFDpckeiAiE8rIfVO6cmnOa0amf/f1YX19JNMDJ6r674+d1jA727K+ChvPlN57VaF/+Y5l+r/fsVw/fb2pO8z4PEl99Kd1LxvUT93Sp3//zvX6N+9Yox++Suq2Wd20tqo/eOsKDVQ5CfQF/fZ3r9T3Xt2nt1zVo1970wot7yxknAy+9/pe/dN3b1IVOvq/qhCrGlwSZEXUgSHp9GyPvrB9Vv/i8/t0eKyuDN2f2DGkh482NTTW0FPHZ7WMp7LVm0S1ruvWRN1xWZ8+8/QxTTewAVeLXcTAzOSx1ILLo+YonEd9irMCfySTZGZnwMfLzHkRfpTS0okyKCYKKZ4Dr0pwIWC+6HzStNqmOm64mLhCv5CDdUaKLnAmh1KUz12vMzO56k38stfVESVORYLXZE7s2nVIv/4b/0I/97O/q//4Hz+kX/pHf6j3ve+n9cgjT2lqZjrZZcaohNF/U3LPAwNikoAgN6Q8QqUUY5eknWsqr8iJu6ldu/fpiisvU2dnh4Ihhy8kiTkpfEpwmgej0Fnr6FNHZ1+y4GUz11ei8HUEmSH39re+Rv/h3/2G3sAJqhLgpLhE1DWlIGAyAxkFkgK9clBlIMgUKJsF+b+Z5rpjQU0sdPstV2vo8C71M189pvoOX+Fi7XsMHBKdTZDSxBBXWQFxdmKSeLjpu9dEaNFWXAub+Fh5MNpQkpPMvKFD5eWkq6RkMqlFu7iZSW1owcXAmvwP1jFKQr0JVkIquwJQMLtd5Zr+Lh1hcxiaEaemoMFa0K7Riv7rI8M6ODyry5d36rWbl+nB/eN6cO+Uvuf6lbphXU2l/1Id9Vev7NYNKzr04PYhfWP3hN5x/Qpdwclpz3g9TYr33rJUt/Hxd0V31P0HRnUMY1csq2p5b43jesaG16MTx4fUwH8cJhU6eKypsdlCP3rrgN61tdDmJRX8qurkTE27T1X04YfHNIrP/ZwaL1vZqV2nGgqSOnn1eMu1/Xr85Ky+tnsKTsBXnKTPKFaKhVoXMQxALXg85KJzgKDOZVy3Uem0GdR50NJ8ZuaKU9/OZHvJzHVJZmWui7nsQkLl2LsEKj1L3e7rqaZTdLlhSjOzdf3Zn39EX773fvGMTfuTu7lv/1H9k3/yxzp46ARxk9xUG14yOCZx1/zljMRx4mzMizXzpoaHh7VsWb/89U+0MUbNyLXwckcc8EyZerr7eTXsSFLO9jFob4JqXf6NdPmSbtUyKTC30+4dTN6IOzEgLiITI+kP/US7NgiSmUuZPDMz5wDJda1atkQTk6M0biTed/pGDy7WBWMQHfhOX30D8IWbcySjSB1BgUk6Q2Gqc44TMqgSZp5TJLmeooic7AoV/mGbnS06UptSr5kRQJMZCKHMTWddqYEEv+0HovILLWRUUOlSXu92nZ/KLOqcwc5pwFukpvz7FCehzo6a3rK1pp++sYNvZZ26ZklNe0aCPvjZu/uMAAAQAElEQVT4hJ5kYzk8HlVjQW7s61T6W888jDNOm7tOTOsjT4zpkaO5jo03pbyhNcsqGh0tdP+eUb1hc6/efGWf7ts/phOzQQfZX8anZnXl6k51hVzrllT16MEJRd9KcdtYVqcnMv27e0/p2GRTb7tluX7rTYP6Eb7f9fNDRJ1f32ZCle8m0ruu79fapT36wo5RGU/Q69G5ZVm3/vz+U6rnGS+t3uOceOAsegmpzGwOVGBX1JRwaectCtq1+WbWJudzeEZM5xlOuVyA8JxskWRmc/6YlbRkUkL7rjMuM5OZiZvOvAwWgBkZK7KUjHuWZTJ6WzDfTg+N6JN/83k1ocUpJatkCiBH4jlOavff/6jyZk6r8yWPp9d7xBznk5vnG7pdZ43dppyL7o1DclfP1hIUaBxUqdTU2zegwKummC9lt00BwlEJaGY+B0YRUoLfRsgymbicV1JSCNgzmNiN81aTSJJp8ciME1m1GnjdbvBQ9v6mZt/Rm0floh3wwS5YpPSDjcs7TFM6VsAo2IhKMAiMQAREBiGXMUJRghLJwLnJN5YiRrmevLWhFUwq5zu8RWBUzLx9lGdOiRuptKXYyqVUT0UIUWQlP4o8lZygHzBI3iyjD4y7xpmsg5xqKqqrUQSdmgoang66dm2fBjsybeSV8Lu2dOgtV3Tr2nXGK2VUFQuGb9EKZfi8tU+6Y1O33nl1l27e0KkKAy9kcqtp28lZDVQzre2t6rnTOTaiRqZz7Tnd0M2ra7psIKggpnvGpQJXy1Caethhtx+b0b+8+4j+1VcP6ysHx3TnFQO6ftA1S/1V6Xuu7tbbrlumv37ylJ49HfiWF/W2Kzql5qzW9ATdsLpD3RXpek6QtQrKPSWYzEqIq7QJYfLQQCyS2vLkASA6p8PMEh1CSA2N3MygHc7zHERY50tUC5iZzOYRgtOS6czL54iDQZ2rSGUko3eIfK4CoogRURwgNfkI+ez253Ty1IiasamQZRpYMqBKrSrLjNfKKe3bu0+NeqNsQ/szE0rYONTGmZXnlJAueRDR551H2TvkKGvKO2VEkueQ8KJ8TTijo7NfXd1LZTzAMjN5VJ1v5pJRftIMfJMNXgErsClbJSg4QlA1q6gSMnlozBAwFxTtlK4IjxC1+ks9XLMyd3tYkJfM/E7ldzCVnr8AB3zwfTPjIEYHmeRlTxXR4SRrWOm7V0Fd4tFJryy7LO+zJWkq51KEk4QSJ0ZTAXwzS0Cp56ztZBPhJOcWXJ8XvPWcFkw6z+E8z42BK423K8mx4brKyS7moMlgHBrPtYyfcm5dWVOoz+ihg5Pax6lqkj6NzDR016aKrqDubl4r7+ZVzU9yYgMz+WVivug1m7u1sk/6wp4Z3b1nTOP1KMNeJUZdzwfmiXqhE5ysNg+yUOjYTB6081Quf229a2uHjg7N6vREVIE/rr9gkt2y1vR3Xtmv3iqb4Z5c924b1TQb/vLuQp2YfuPmTr3z2gF9+smTum/nqPJoClmhlUs7tbSrpvfzC+dbrxvQ0o6gd1y3RL2dnTLLJJkWXnRzYfH8NH1JsSM/n1AUNQxSJBO55LYcuuDleh10v5SjiTd3lIyz7smHiLh770gWk1DSkyjDukGZzIAM2mcRYPymZ6aUNgma5s2mZmfqqtU4abucReX8QOB8jKR28zcazBVKne2i214MPpHn+AjPa4DCFzmSXfThKyJeollMEKVgVfX0LFdv7wrGmXlkQQFYQiYzS3BeYP5nbFq+cXmesVGHLChzIC+/UgwhmDepj5RRAaNMZpaIkGUK/jAJwQOXeN/pG55cpAutTnlfCmKdPv7lYuC9c6ih8zFBKdBpw0PQB6tNU4ExGnsTqHaKsFLgEqOsjGJLia5L2GASsWCb7JBNTksFepMoN0Q031a0KtuLy22TCab8Ch78+eqFzaiOKk8/pt1D0v6hQj/IYv/pW7v0U7f26O1X9uvZk9PaMz6LuqY6+PDaS6ub+RaWuU4muqhx5B6kENRRrXJaK7RlsFO9fGfj4aiVfBN73aY+3ct3sy/sGNNrOLWt65jllTrq2WMNNJhec8Vy7TzRUKNhlNW6gibHmrrrin797OtX6idfuVLvv20VEyrq0GjUhoEOvp0tQ3/QmsGafvKOVfqpV/fRp1z/+b5R/X++Nqn//tCEPvXMaQ3NNPXJJ0c1xWYasGDGHZ8DsJY1z5x2UEvRKQfkwpQGbyFjAY0+poQcgnYYtgiNvChX51jQ5AwyzpcWipVtTYYuM5sTijwQ2oXY8susrDcjd7QETKYs0DN4FqAZq81b1qujVlNkjuWNpqYmptRkQ/MHdweb/prVK3lIVWips662owa/Dch28mpHu0zuRUdgI3H78gIw97sNPy2weYoTosz/tz1+Giywjw0+e7hYwPfenqXq7R1UCB1ozhSCI6RNLQRykBk5fQ0gxYYcRbJgSjKoNBBgwpHIHWa0a8mYmbIsk8tLJoqe6eVwhYt1gmUuQzrByr2jkUcGugBRObPVQ1wwmRiPtGd5oNsoIBxte7E9cilvcxfJsSWlmwp0J7CR+WaW7ECrdRlyZhS8gsyTOa8Fd8oMDv1IZhfI+eC2i7z56U+2jem5kSldvapLVy3v1DdOzehPn57RWLOqLx2c5aM736I43WRMtkMTTY3Pmib5yn8EeqKR6aF944qcwt5381L1d1R1YDTXFL8WblpaURMfPvRMXQ8eKTQy3tCrL+8nfkF7R6Sjow0+zmfafrKhgo+6zEG8954U2jZU1Z8+eEyr+cj/5hv6+Q5W1ccfPa7txyfUU5PMTKOzUdes7tWtG/t07Ro/TUhPHs/19UN1+f8O74nDOT8Q5Hr0SEM+fjLNXWYUEuZYiTAzmc0jMS9wi9RF5Mlk3BzyjR7C2WYm88VhVNLLyLg69Xww5EuYzEzcgA+m05LIIgNbAC1yUa3Sj+QhtMqJTMMKC3TN6jW649Wv4uGDlmahZiPX9OS0MmxdfeXluv7661StZhLlsmEh4b9csYMS09ynWQvYIcEu00K65KR7QIE3D17vseB7at6Y1vTUiEaGj+nUqYM6dmy3jgLPjx3bo5MnDvO99TQyk7wB5eru7lf/wDJVOUEK/4KhldzM5BuPGRYcHncmlZuSTEY5C4FNzxRUXmamdhtIl5Lrc948aGviivS11EbhO5bavl+UA+43/ZZliNPSJ0xBNxlzNfwpxqYSKVN7TopwqBZviUrfBGCUgw5B3XyzVrk9QagzN+yA9kToVNC4iWHf0BKPsreM5G1dqR2Vczx0GJUOHxBIatvJuZYKOU+7fWOm//RoU//4i+P6zS+N6n8+MakTU5ElErRzuKrf/vKU/uBrU/rzHYV+5fOj+vzuXM+wMf36F4fFt3w9dlr6zXtO6PfvPan/8vCYfvtLI/rKUdOjRxv6P+8eQldDRyaD/tk9o/rU03UVWVW1bFZBTT7m872MX0djZsqIcwiFgjXViNLHts3q5//yqH7yz/fp5z50SB9+fFanp2t64vC0fvpDR/VTHzmtn/voKWSO65/8zUk1rIu2EeTK6PDu0aA/+JshfoDgxIvewgr6hGKdeXkk2jiz5uJKkcaEUWIQzCgIePLVavhDvwywhpSq8UIXe6GHDqkN80npgXI4fVZ3zKyl2SsKGafpFkPJTwoRYmn/oH7ix35Q/ve5MmLjJ6FaVlBepx95/7t13TVXsZFVkZYiqiKbTvS/uqECHgw0Q8wnWG6Z7qb9c75insp503D3Ir9ezk6P6+Txw9q3b5cO7N+tY0f2a+j0cY0On9T42Cgn8nFNjI+CEY2OHNPpk4d0+Mge7T+wi03uoGabM+pb0qOOrg4Zc0dmpBKB7x3RYwPoqgI5NXSEQZCUhYoUmCEOk4w/wQIhDrIQnCEzU8ECrlQq2rJlqyQTIdDL4cLDF+oGXaRjWWYcs1ttGTDfnBo8wfI80lk6SLTiAggZB3GQb2gxRpGAlUq8vqQQ452VuyehQ15HbgqEznWz+FyJhK6oJpPB9UZurjfJUyekS4grKWnlZKTAQAlhxkcOpymSlb7x5qUxbuOzhepN7BY0ApjRBKersdmmpnn1mGBDpcgWxOsfcgV+OqbziibqQbO8s041pEZRUZ0fD/xk5r4W9GEaPp/dtLl7Rn/49pW6Zk2fPvnMKU54UcZkIykjRIGYM8dYgkETs4XGpgvyiE4jhgH/ovyvZkxwIptE51RTct0RXxCQAzXEy9LJMNIVU/mHSkovTXK985pMMiM5IMvgqm2PqlRH1xS8cFY9gin5mLaRGLIFGRZTW3it3MxkRlzQx0hKhkUmG0lmzneovGiu1mqsVEyvfc0N+hf/4jf1rnd+l17/+uv07u+/U7/56z+jt7z51Xz876JNakAuTtHl3Isyue6YuNycKMhJzic7bzLaFpzqT546rIOHd2liYkhW+AMtl+GXURdQ4psh3ZExl+QTkM8sRV5XLEA+q+npMU5vJ3X86BE+SdTl69OR5k3ACv02w088MQuuCkoy6DxmauSmaFlCEQNbswHxw0dBThRNEu1XrV6j197xOq1ft0F+wfLsO45wsR6YpZ4gbvJGZqYKu3zFZ2H0kQPkfkqq88tOvV5PR15frD4JRXWCTIi1QIAokCT4baCZUiZxF1fZtKA58txhlYmAy71hk3M2+wKTSyx2EXxTkwFPuvG11YAMHUwQuQSzIzDIIi9BNSnZ4+a+U0y+um4H+zT60YHB5JG5pnbZaVFDKyaIsBuFALTnHoc8bboRIdq4H04izn6oR4/N6t8+NKxPPTWhgkkFW2a0D0ScHDVytiWf4csR8M/4xlYo51Tsi8LteNs2vOxol1Mzb4ptdzYQQy/O1S8k7Lw1C6XOob1VG15pGDW3Y0FmlBKwzO4cgNGnAE/pajlmFBxk56Qkwo3kdWamYK4P/VmQSDKpBEJpjBkxSKUrErfIsEeldsj634/q6+vWTTddpz/8o9/Rv/t3/1y//zu/ote/7nat4ftYht6Inkj7nLk1zRNomu+NszzQYCVTHk9j0iHmrASXT4TfFhQwKQsV5ypkuTIgHod4lsbTxyyqUME8yTmxJTQb8jEusA+hyIZm2AtYd30hC7wSN0Az9U+0F04FrGQuE13KEoeeK2dCu0tZR4euvPoObdp6E/ObFuYykp++Oro6Nbh8uW6+5RZic7M6O7vRjcKki/xlkMIL8sFc2rvtIYgyRsvXmCNVER6JANDBAjQJUl4wFAWBoUy8CUBcBF6/AEmPuFyrI0J7aufQzkYuZcmmuLvtyOAUIIdBGRlP4jIksCLzXlticEOnOwZlbV4qw/eGKSsrnB1bvDTJvG8lk9YLUykvBZlZgtcWxMPFnS7bExgKfj8yUejPHhjV55+ZVCN0upUEySRgZjIcT4suQANRNvnlTop5XajJRM+Z3G07XnsGvIEjMZ0wmZVIrAU3s8X5C0TOJI1iG5CevJjyOV3OcThX2A6STGaAPpHkzqCeTgAAEABJREFUF0V4ElydfRmMOSBoZshJgTyBCWkJplQBnwRpQK3LUh6JcoD0Tcxzs4xfAnu0YsWgVq9cplXky/qXKPDHgFpXZOwz5nTOA9vM55nm5jUqW1JkNg8nKbWSW2bc0CEqYtqY0IHeJg+knI2r4LW1SA++Io1tweksd6TxjcppYzSOabCZRWx4OMHmDM0G5hbQKKNjviHV2Kxq1Q4Ffu0MgQ3UTAX2C+iYdapn6Wr1DaxSzGrq6unV8pUrtG79Bl137fW6+eZbtHzFKom4Rgu0w4Z5V9LNie8owguyngIWZYyUEahAHviWkGVSyExZCDIzRQIXLaMWOoqTUeQVKKpJ+wKQ1L6cjgzAmWAIvMJKKZOVRLo77aDQynywSkhmJpMIdGQzK1QURUJEX6QmUrcwmfsMQmpHS+Q0J0dZfpEz4HJ+EVW4vxJz5mxtMFvJzGQWKDnIiIasSG2Yf4rocbgu82pj45VTDnSTMVVoFeBScBmHk8FkBD3wKqQgmZnkhEz+pG40GvQ9l/eZisUTbVKXaJ/yRaUMRxateF4mLfGmFDMzmZUoOYvfDba1xgKyTM4sqXS/YJ+QMLM5W2YlDXtBP4yig4zoCjKNIkEwMWcpTE/XdfrUsPbsOsCr2ilN8cE/sqHIhVVeAT+N75pWqcHwIJLRlrsK1wmcPj9c2OdDIcO2ClzERpEedlGFb2L8Ylnwi2XB5hWZl5E5w6Amld7a3S+c5xzq0aDospypitiA63NK8gOHmHtdnKyWLFmq5YPrwTpOWWu0ZHCVVq+/Tms33qhaZ5+6+1fq8qtera1X3qCrrrlWl11+hZYuHVQIVRRJol9F8i2K8OrlcjECF+lK9DDRC49eAu28CAwtvpGFDII6WNxdHhmZPMY5AedBwlOEQYJOixmdLkGRgYOPYEFFBIUPCHlEU0vMRVuAQ6JKMogEzV840A6y68vTBJEKN8SkMXyS3FejjSkLmQJot0k6JfxGN7mniG9zQA97GfXetzYWl09tk6NRZm6PHtHefXF9qUrO52ngWclo3RMDxeT47bqgyAx/gywEZWxmGQ+RAG1Uus6CuDXqTTYzVofOvcxMJJUPHH8cnStTcmKZvcR3M5vT6P7OFVp8M8O/BWDjlhEGxmBO9nkIM5OZESdTuqDNWnRi+M3LIOkN7CWmkbEJfeazd+v/+qN/y+vlv9Pv/9G/0f/4s7/U0Mg4c7cdz0jjyLwp1FnLyEvfGFkJdWdA57tKHbQU04FXydhCrjydqhtq8utlk5OZn8J8TCOTLrZmRsTniCGy1jxEE4qc77L+gIzMA6NXApFX1hm+ozXq4+roMA0OLtfq1eu0Zu0Gbdx8rdZvuEodnb3q7luqLZddr6XLVsqsImNzN8tYEib/I+5iozR06mV0hYv1pR00pY6ovGKZmZl8rjkyNAbKJsks3SWVuYsTWznYW5gYhDgtUOo991FhoHwwEsTljchgc3c5Mpdt6Uz8tgxVos6oMwvyXNwdbpN5gO2YEBn0JIuPyWxLjmaCJZPkufzyArn7RHZGSnrO4JxZ8DaOtjKzljLEnN+GVPLnygv7JKXaUgK6RXhmOGzBZEGSmbyZd8372+RHiMILzmxDluS4OdUCPC28vFzqWsh9oXS7L/P5+TVEHHawKhcIudNFKiePuLmuxLjom8nMJJJrc6SCJGeX9ugrFfV6rvsfeET/8T/+d338E5/XF+55SB/7my/r3//X/6U/+/OPa3xikjlb0ARhIs2zQ/4DAbNYaBCsBUAmxZ6cCeZ+z4OTEjwUyS/n+2blG5j/FwbNBg8hUPCKGf2ExmKJDtoUKU5REd3RaXjevqBM0dUJlkTZfYqcnpzhtPHLd7PJL5+ThzQ2flQFPxSEkHHiPKahoX38SDCt+uykhof3qFkfpU+i6QL/0UkjGSwRPDPzLNn8Tt98+l+8D+Wcaskbucn/KN0tbWYZiyo46KTYVJQuS/f2LSfSfkJjnJgYBAu9sKgu5SIFknygCojcB9N1ObAlh+v3fFEEuIDVbf40SbLYob3rLvV5OY2I/HIRR6BNCEFKrpicp7aY6YzLdTGllHL89EqnPXc47Ujt0WEyZ8tsPjcr6VSx4Gay+RIzx8Wc00aqhGkGx1NmwnWA77RNmzYB9v+kppzgRhOjBhgkycwoK0Hty3mMnzmg2+yXKjezpMrMZMbyasUtMc9zQ0xGt8wWtiGg55Fvs81KeTNyH1P6hFHJJMFzpPFReU1PzehP/uSD2r5jH2cOKa1bfs07cnRE/+uDH9fjjz8j/34VPbgMqpm5ijTvXYP57XnhfqdZgwaEvREoeF3J+SQQ/U2EzSd6XEpRJUEvu0Pw8iTjOqSCwS0RlaOjSGtFzEl04ydTR6iXH6CcDigr+FV0evokm9lx6hrKG5PomVJks8z9NDg7qshrrbAZ0eHrUOQIKeW0QnsrmcysRX/nMqbHCzNO3xTZEMpW3gGTUUjgZmaqMGEyQK+pidQ7RC4uhORmCWmMKTY5A1QA3+AKdDuowg7iTiDvWeTWBuNBpSfXRx4BFsxMZgshym7P5FchE2Mtt+kbmg8+alXQPtJO+G1mSLk0TM8ckM414w6c5aDkWYL75kT0QcfB6IphGLmRexlSZgYETH6Z2Rzt5TbgSia1YWYyM0nGH79LJWEShOF7yIIcRpdxmYXXVJPXE7ctfCohIU6yBM1d3qKg1AakgZcguf2Y7L9wZanLeCoIo48Oj6PjYrSZGU1NodXWzMtKPIMHId+gDhw8qEcff2rue67XJb/ZLA4dPqrHHn+C178izUs0KCGGMucuLmuB7Ky0MLbtKjZyJl7AnwIbOfAHd7vW+5fsQ0Ri10a73nOaKqIDETkK6IINyfPcaddJ2TexBPzEKtOgoempU5qePqVaFkHOyeygJicOtE6ZiLD70ds5y85JNv3m3fH8Wwy60DZ7QUvhgrVnVDK5rUgbQIyEApxR3SoENHIIUuDbTYCWf8SmXelNOcxmJrMSzo8Eu0mwG4C3IQLX1u85Sgia23SZHFkfpPYAt8yeN8NKqgs4E7PA0AjEBK/wPadIOguRKeIXB3+JI7cZtmUuJrMyT4XWzczO4edp0xCTKjktYyR8Aok8B5K3yZT5h2LaB/wyM30zl5kpBAebGHkGvAxbZiE9qRv+9zsYB+PHGbyTYzGrRDzVpfrkOMWXMPm4mS1m+cJGvIn3KYQgM2vhwm3atWYu7yXzmxiZ1L5dcG7BKWj7zl2amKwzN6SCsRro75d/gzQW+ky9oSNHT2lmdjY185u3wxtIp8gumFg/6Zzn1h3exlE2irDcZoRwSIwEPpS0zrmc7+smbVpM4pRjwudwzpO64BeHHDRbehuczpsFcxzZCqf3jDliIdfY5GFN1w+rQv8tnxKzRd29q+j3gIpYVR4NCKAId3GPuS2ZGTk8fWuvwk+facQubCdcuHphrTsuEQeVnWmV6UtZXiALjz6rUgmpw7SiMuLOAngjuJ6iXBd1DIQHmxOyCh+EZmQRRtEXymihvrQPj0HOi4L6tO20fIrkJVwvLSRfjP63ybHuJyP5xSB41gYt0FPI9TX4NpFsoN+MXpBwry16wTxiQwj7JHNdDn/CetlzdwUH5X656mAZ9HxyOUeS8ficBa9zePsFrRAvEpxnZmLvSgitRU8l8csBci60CCK8NiBl5neHcz3/JuEKW6q8D228EK1lOIiyE2f411Kc4u90ibYNz0s7ztdc3xIfvzx3lT3+N+JZuLEICGWqMxcG+gcUmYtVHjxdnV3KQphrLxrhTZpiybT8chvzKHUjBQtxFwAUuHsyKzvidQntOc78a7dNG9yCsrdDo3xOOSJ1KUeBb2Jk8jZOF+hLgJn0sVVFePJJUulUTn9OjZ7SVGMqbbN0WZ1da6XQp0azwrrIWBfMODa6AjtQmI8pBjEpwhN0w3zJU0RviedXHZ5fpCVhBmF0wBi/CO0gWyQhIeO55n83p8LOH2hraaS9zUKUjd1Z0cJhPpHoQE6QfHAKckKVbJqZ/KJaHtPIBCuAD5jzSiANUeqETnYJv0V5c/fFYYYuTwlGnSGEPIqb7KRNdk8HXPgkdLrtRRHhej1tMaOc00/0oyUTJoJmHuV+mlp/YMIRbyWyAM9hhpKFyZXSmDhifWHFIrTLOkp5czvo81fMBPSTkhpM096ADz05cmqDSS1zPtWizrOXEi2V5dicpdhalS22lxaixZ7LUh03b1bC+z9X3SKc14ZkZi2EVm7yKzJHKpVMV111mZYu7Wf8Ih++G7x2TWt8bEysYS0ZWKLLtm5Spcovea6Hhm3NnlNckJzTho+JP2w9b4tYIvzelvKYGJsMrkjMozKHpKlvVJF1IWAynXn5ygIo8s0rMsCep3WTeFaqg45MOKqV890vakArN7xV6zZ+nzaCviXXq2/JVg0uv1xiDnT2LFHf4Lr01zEUKuhAgSLrUAlF9LLTZa5v1dWy83zqw/MJtOttQQDN5rlawNeCy0USEM5YRSRBSs7UWZdXOFLlvICfHzxgeVEQyIIAGqEssVCD99UHL2fDcHibCJOwI8890QSdRm6m9AU7XnA4H7QTNYksdRYqsJ/0uR6QKls3Sz5TmOMzsJ4KtysmTaGcTa0AScTr8Mp1FswqihI+mKEJqHUZ+UJQpFXZh9TGGedFdJUJgc6GLFPIOP2hv8AJj2epSUkm3drG5NcZBWd801hMo8e0rdjMJdqlc/NFa2Ea/UugPansCnzvH109R1GKB/Um/tAgMrZQyjJjExvQO95+p3q6qxLjNz09I/8vVPp6O3XHa27WLTdfoyobnsV5td6H6COTmAsq5kUWoSzxUjt/UNHMfBOTmOOOqAL77n/ST32ZR7eE1OKprTXVsul5e9HP2EaUCvh0GXZNHd0r1dm9Wl3dK1SrDSgLnDgrXdio8GrZoWqtSyGrSrRxXSXwAaJg7lIx56/7p5fwcn0lLk5puDixtlQZqnbpYnLminzy+ETJsMa8o9niepzrQKCVQgq8n87yIsrzwoMogokE48L97EQdMjmjlTY12nkbmrSHU+5Dgt/ONNhS5kycZQB9QhWuixOa52Vwo8wsodRLs8iwui0gf/IpyBeJf7tIcxV+AbwP/vrczAsV6KVl0uMxCiEk2nlzQK/bcDjpz3XPHXMy5xAu5SilXK/DDP0yVyWPSWQyEipaEzN3EphF0TVFKhxUfkvSxeiOWF4Io5zgDjpB+cKJfqFgMVtmJv+DhMp3w0J9PZ16/w+/S+98x51au2qZBpf2avOmVXrbW+/QD//QO7Vp0zr535D3Nq7Tx5dAaf7ymHOEShHG8HwFlC0A5FxiHrTGoWB+lBqimvAKxqItluwxJouqbgudkZuM8U7yMmoYd+Zz5A3G1eS8Ss5MHlfku2kRC42ceE6n992n44fuV2QeTE8Pa2T4gKbGT6go6rQ/M0V8dU5E2vNvBfKcWOI66XnVh+eVeAkE0uLAUiMr9RoAABAASURBVMbGQZbCOq+WAffUgvMhCQ93Is4dWoQWsPB9g2p6Tp1SjUt4qwVwFnARRJlrDCJWYcknbfKH6JgZXJWX3xEgJXk36O0jCgoG2ieS5zkbmvtQpEr3gBbUe3ODhzgk9mAXnBDdxWSFcs4HV//uMvfhFeEC0MzFFPAnMPnMDB0k2qQKzyl6ctLRsoyvzkXemUxUOZQKVHiu1EdLd2h0m7iSUaYhvkfvbGpTcPel5EAmpVJHIqmNwG2X5Yu4Y8c1JHDzOLrTboGqRbS5BQRR7XcHZEpmJjNLcSKD9tqkSTISTDOTmen5L29bSrlPbrVareqqKy7TP/j7P6bf/51/pN/69Z/VP/6Vv6ef/In36ZW33aTe7l53nYU937bU4HfnLYTznh8+5q7UffDoux90QMZDLRr9CCanS00mkbTYhek0J1t1ri+BcozeKMMMOXJCSdGc1OkDj2iSzcooV7p6ND17WieOPcoSyVWfHdcsv2rm9VFJTSTIFqSkxvUmYkHFS0C6374uXJX7do5xrzgLvq+cxbpw0ez89ZFOLcS8pOELYJGGrHzF6Qi5asH/M4qmKpanfx5aBMbY6Zsi6CyuoIay6IgE15I619/kqZL7e34u+fcL77gi1cDywMmNj5TiROSsCA0a/AITCmxxEqKZMMXA+rE5Ux2fUCkklYujNU/CiB+BTcb/5QH/rcCtm6ICC7/gRwhr5KrkdYmNrcBX/zs4dEllfAoZ/ICzGXWypvxfeW1C+96mZkHbmSQTYcyil0ziJGdMYCNOJh+aIM+DRJ5rbXeumnL653ab/NI0S5umygmMh3TKYqZKqKmvkqPBZOgSVKAuMynParKQKaDHPHj4ZC0EGf3LVFgOJS4aJKpAvgkV4SFFDLLUVi0ebvBkr4W6+sIsvAJGQZ7TLocWvjZUjbPQhcS45vx62qQ3sahRjgkmzxGJnYrJ77JMZUpR/ieR6C7zdD9TLLGEhJmJBEztq2BcScQMO+gzWVlFfATd1VnTNVdt0Tu/7y794A+8Te/43jfplpuu09IlvcqyQKMFxly5/Cp5Pg8ZcjmcuxhKGeRdiEzeT1wwEBj7LGTKQkXBgjLLUk6VzCwh6bR0P+eWMY+NNkbbEDJZyoPMygYWyKEtQ38W1Jw5ruMHvqLxkW3q6V+jlVvfoL6lV6I3YttUzTJlyIVWOyrmE3qYKERwnvVSUh6nF6IvvBDhUpZgyFGW0nj4gJTF1t3rXXUblC3QytgsCn33xqb++K0D+v07e7Syc1ZXr6xp64CxsH0qE2Q2L/l/Y2ZSocDE6KBtBmWqMgs7WEgFIWzy61Je0MYnYUSWzcM3gyobVoYOg+ebV9aoKysayv2f0WGR+Lh0+Qd5a6jOoo++oNBeWEVV1fWatZmWV5riV3cWtqgJ8jZBktFhw+abtgTdsqZLeb0QBy014ZNUoa6IBQsld4fkC6dJ44LKwOabARWZ1Kjij/GsY9LkkxL9KbCerIUoC7lCaNBvNjz8jPTnXa9cpStXSHdcuVQ1Jtn339Cn21dHVfNZWhuxknqrDf3e21fpj9+7Re+8pR/7BTGv439dGZtXJ5sI7ijS18Iy8gAiZoMK61AkHooe7yp96VCINXyoqSBGOX7TDXmc8uDbPl4bUTHJ/9+dv/aWlfpn379BP3xLH7YKxg2frIrtqDdurem6tT3EyfCipgxdVcbEx8WIGU4oYsnjG+K0ApFxGiaxOTcZNklnVjjDATfVQ7dzWAtSLGkyw6aiUTYoh1SrBHV1VDiBdaunu18dtU4lPYpl7gVapLSQTgy/md8uiEitQzFAmSwEZcQyGLTaUKLEZWaioPNdgfaOWq2mwLia6wqZnLcQlgV6IYWMuqxQpjENHXlUI0ef5vvfUm3a+haZmco/WIPmPpd8g0lIWiJ8B9lLmAoOEG7jhagML0TYZef7ZV5swdKk9UkuQqB0RXhqAVkmC4ml2tQP3din//XQMX3yuWmtWdar915pumNrlUWY691bp/T2y3L5/zn7rs3S27c29T0bp1VJm0PU5sHIpjerFZ1BNwzO6rUbG3rd6inddVVNPVXsEeCNA7kuHwyqNBq6eWOHNvY09IPXSa9db1rJwL1lU6FQzXXT0hld1nVa71pf15vW1tVfmdX6rgm9H13XrApa1TGr993co+tXBwX6dcNgoffc0K0NAzH9i6w3rsj1/dd1cLqa1mxesMALvXZLr959Y7devSFTX0X6rqv69N5rK1pSGdertub63mult2yNese1QW+9oqZOBu0W9PzULRVt7vENKVdnR6FrL+vRymWFvuumfq3qm9H16yraeWJSK3sb+vEbenXrxi4t6/C49eiHb2OxZX7qK3T9pg511if0gU9sZ7NooCvorquqet8rutRXbei2NVHvua6qt2wx3bVJeusVFXWGXK+5rFs/ckNFa3ozvfOqhtbWJth46trQMay3XFUwRnW9AXk/Od65rq7vu6LQ2y6TerKc2BT66Vcv077DY/qDv96Nrx1as6Rbt2/s1I+/slure03dHVVlbBBX903r51+V6YZV01pOjG9fL1070NRNqwo26B71dUivvqpDy7uMTdSIuhhUFh8LPkbINMkiTOosKAtBIThdgoq5ZFbyzAyeg+zs1GK3MskKjU9O6eTQmJ7bvU8HDh/TmP+T13nOzMqpT0l+mZnMDNLneumT1C4v9FUXvPz0X27a6PBEH10LGmgXZWbKfOMhL/k65wpZkIWg3NtWMhEUOS/AOxOW9CEmzgSqZpn6KlOaHf66Th59RD5GxoO04CChAg94yBiCAURvRBTgKhKn6AJ4YlbqhHzpE7ovRmm4GKGzZUrd8Sx2Wfa+eodLFGxkJUSnA68jDV59vnZgSt97wzKtrDV18FSh40MNDU9P663XVDidVXXlsqpuW1nRd2/u1rKuql63tVtXL2+gIpf/09NXrOzSOjanV7K437ClWzes7dKVnbO6Y02GlSZPlqDXrwnaNJDptWuj3srJ5dSpum5bbnr1poreuGmJKpUO2vVoc1em97FZTOSdnBY6ND3VqYnJXJPTk/q5717Oz/DTunNrp64bKNK/iR8b03rlli51VKL6OzNdsSTTW9gE/FR2+aD0PVcHzY6O6E1XDWjLyqBrV0Wt78505/pMb7tmUJctqeoHXrFS/p+j3EH/vueaHv39V23QxOiM7rymW91spplJt3NKfecVS/RzN67Qd102oCv6Te+6Zql6rKYTo3WdOjmszmqFMTDdsqFHd2woxHrW/pNNLeU16J03r9azRyc12N3Q5pXd2tjfre+6vEevZANc3R30w7cu16r+im5fU9Pr4f34dV2amprU6qWF3nL1Wi3p79SNa3s12FfV26/qTSeUH7plia7sm9YbLh9gk4x636vXqLsWxTbD+PTpG/tnlFU79cn796eHyGVLgpoTk/qdNy5XjYmR8Wr5pltXa2w203uuX63G6IS+56ZevetVSzU+U+jmFRXdsIF+XrtEU9N15T7RHPQypcgdsKZERqGdCFgindtGYszdzFzG0iI2szm+8EsUfVEWnHqPHj+t//CfPqjXvv4H9d1v+XG94Y3v1W/8zge0Y+8eHlb1JB6T9bPteBlFrixp97IjFc5zQxMPMj+tu6Qj0fhU8FYRmc0OJXuSWZCZae4P5dCCnM+mlTEnAvBclKPzzdsFFKDJjcjEc1dNApnzaj+jmqxSUTG2TSe2/5VGjj+iqZEnVW8eV84BIiIX8aFc00oxEPwE+FpwJfULyi+UbPc/tcN334S9v6l8gRu9u0DtRVRhS47ziZadL7vn92DSM8ea+ty2cd22rk+v2JjpRNM0VDet6Tfx9qeMJ0KNNdrgW9Sjh6Xtw9K6gQoLBndRUs1MVZ4IJkuT/dEDM3rqRKElPMWb7ChHR6bV0VHTHZsrOjzcUKdyPXYy07Ono5b08vrk7Xni+N9ziwzyKTaRR483NFZIw0yeYb5/5aGqFWyig50Ruw2t7TOdnCr0hV25vrqnoTxv6smTQc+cLNSX/iKltLIv07ZD47rvcKbTY7MqmrOamWlq9ZJOdXZ2yr+HfXX/rHaPNvTpvVn6J63XLcEfJtzg0g7VOUE2eOWdmmqqPjmja1d06P49E7pqdZ+OTrFdFFLeLDQxW+jwZNBUPdc3Dhd64lhDvfgq+jKbm/6fu4/o6FhTP/yqNcqiVDFpVW9VPR0dmm5IXz/Y0FE2jq/u4SEyFjUy1dC+0aYuW9Gj6uysjDZVxsCIsX/bm26YvrJvljFCT0+mo9Omrx1oJl3BJ7SiJvBlsL9DV6zq1d/97su0flVTYuMaXNajjlomM1ONfk6M5lo10KG+7g41eL08yqbcETKdnGjqiaMTesOWJdp+ZEIzfOuUacGFUwtLrWKMLuSFNhYIXYD0Zt5SbiSyTGk+NVPXhz70af23/98HNTkzw8ttoXq9oQ9/5NP6wAf+k44eG5b/0FPO6UJlTkOS0lUSbf5iuYs5n8ZOcioqZGapWHgs8SVVCF7hlKlgIymKVHCGzGwOLBZZJZOIbSA3C/LFnxk5cgL0jsxARnvmEZ1vsE4K61TPwLUaWHOrKv2XSfzYIR3S7PD9itN71NG5Agwyut4G+8k376PD0OUgI6U+kX8zyXUkuBL8NjN8Nomk57nC89QvqDaZWQr4AuY5JCLn8JzhMYgxqILFN/C6tWFZp/yfi57NMwUGaX1vRftONXRivKkdJ8a169SoullMt64NWs0mtp+FKZOGxhu6fHkHJ7Oa6qw4RHT9qpquXlHV8bEG21CmodmqhqZzvWp9hx5hkxvhhPX6jU2tXVrVwZGGGiy6164zjtSmejBNsPgtFxOmik5HYFOs6LlTszo1MqNnDoxo+0gT301vvrxPt6+T2AfSRG8yzMbT0wNzYDjXYF9Nr+N1dlkt4FNNy3o66NekpliYecEE4LuePwmNHyCaTKiDQzM6NDqrPcdG9NSBU5qaLjRbLzQxHZUTr/v2jqi3t4tN1PDNNI2OQKe3rOpWXdIs3wUzNtUmeo04blmW6ftuWKrAyWh8sqktK2payqZ+dHiaDgaewkFGG3/KZlZXg4Ep8H/H0XFN1utatbRLB0/XdfO6Dq3glbDJ03oa3YH4NArT8IzUhf1Xbqyql42OISECQZ9/dkiv2rpEyzpNB4bqbATS2oFuHTw+pil8bjJW/gPPbVf0ad/QtMY4cS3rbKq/t1uIs7llOjTU5GHWqWeONhQtk+Gbx9XHna6ek1CrCNdxxrzDKTNu1C1MZi2e58CIv9dHtBTYGh4e1Yc+/ElO4zPMo8KrFJGLPMrue+BJPfjQ42o0G/AL4FbJffOR07BIMZUhzkoR/c6ay1NBdI+2qS7KDP8cXqdyraWqVG7Jwg+hoqxSVcjIHdVaoo2YhZAp+B9kDFpynQEPyRONXkp1gje46lYNrrlVPf3Xa/ma1/Gh/1ZZ0aeq0Mv87Ovbqs6u5Uh7e48SwCH9RTlZAAAQAElEQVTvg6HLLKDedNb1ooqRVgnoNzOZtUHFRSQ8uQiplgi6E+UdScSCm1lpuM1yGXxqF8sBI3jTbBqf2TGrCsFnjWo7p7MnhzOdmqrqwSNVnZzpUF7p1bQ6WKhBWajo6aMz2jnk3RTfieraz4Z3cjro4cN1FqJUsOD3jZsePzZb2gs1Ti3SYTa2g2xAX9jLwqh1a9+Y9I1jpk/vmFIRujjJ5Do4Ln1h9yTtGDzmJd8/df/hqNONmj727LSsc4lmKgM6NJnp/t1TCqGqXZzsnjlp2sNGt/10U4/RB1PQ0ZFco82g5by6zTSjvn6goW3H69o1HLXtWF1f2DmlY2zU9+4eV87m8fD+ST28f1wP7JtUR8+AJotOFlBGXaZHjuT6y8dHtf30rP7myRE2MrFZDOu5ET8NzahWzfT4wUk25jqnsmnt4GRo+L/z6JSewaes2tA9O8f19PGKdpzOtXsk6snjE3roaJ2+SF98bkoT9aoePZ7r+HhNed6lAxNB3zg6qw8/PaYJNqxnjzR1in5/kXgNNzJ9efeoTtcznWCDHOT0O8XpMMdmpO93720Shwanr4o++9SYdpwQ5Tonq0x//dSonjk+q2dPSZ+EnuEE/vDeUTXZJL+6c1Kfx17kdBayTh0lPsfGchWm+Su2SOc5WkXPynnmC0ytyV/mQs6Mm8qrTZqVPLMyF8vUkXMK37V7jw4cOpJsmwUWcbeMzcCsokm+kz333E5OaP74KHWmpi3yQpn7eE49ffLN0+3M1cOblzP5HxZOYrmMA4dUYDiylmQmhSDLWCd86zKzJOt3M1OwAAwxZChHmaRMRSH4SzQweLnGp0/r6PHHNT0zqZ7BK5X1r6UyS5IuT2Tlr5duk8YpxegREzKms69zOWdLXFzZzGRmFyeMVAAXnbwDL0A3eukxdzNLTvFgpxQ46UifYDP77O6mJpjUB1ks9x/MNcwc+eyuhr64q6lTM53plfJL+5v6/K4Z+WnAtZ1mQX1iO5vCrrq2H4/aORx0H20/zQ8HJ6mLFvl2ZYqcGj761ISaVtO+0Uyferaue/bUNdyo6CE2qk/ubOgrh6L2T1R134FCTRm+5UyRXA8fberpE+g+FfXxHQ199WDkRFXRVw839IntE3rudKHdp4P2DhfaO1RoO7JZCEywgo2qzmmtoq+zyfrm8bHHRvXpp8e1nW9X9+2e1uHxQg/uncGe9NihWR2dMt3DpvKJJ8e1g01FTDQpaO/phr62Z0oc1vQ1FvtkPejeHZM6xmbz0L4ZPUPbbWw0R9kknz7c1D58DbQb59fQT2HvY4+PscE1NTwV9VfE4VPb2eDYXJ4lZsd4Tf3qnhmNEPtneKU+zKvip+jXZ56Z0OGhhvZwMvqrpyf1hR3TbGQ5r7dTGkP2AdpMsuCHeBVVVtOXtw9psuFTyFSPFTbHCX34iXHil2tqln5tn9Znn52V//PdO9jsD40UumfHhD6/bUpf2llnA830CLHwut1DvLbyav6NA+Npoyw4KUcrFwwDQ6LA/fmSmcmshEwy46ZFLiaT62/X5KzuEydOKy9y+QZTsFGYTOmTAKesgl9Y/Rti+ruB7UYvIDezM6QjM80ZZiXfzESChWPcy2RkhmSLhwB7kCzLOFlzRPZa5l0wk8NU/hFlM+iEkNoX0K7F+9zk80VnR79CVtXpYzs0fuxpjZx4XAUx6F95s4pqL/sn+o34m7dKVuHhtW8CaJTHhE82qNVLcqE3bdQtZWYmgzYzmRnUhZPPwgtLzNV6hxxzjIsi8E9tB5M7BCZwdPBfv3zz8FebSAB946nwfmeceGKoqWAD+syOGU4iBWHLlIkBsRI5T0l6J5f9Ehvf/jEGG57zYxbT5njv/lzbOOkJPmOtJiPI3Ey+NC1TwSkuAqG3wB5DRH/8ji4DlEymWWSawMw0Q3k6DSCVtGviVQ4ZjS0EjPOB70u7ZvW5PdO6l9MYax7fg8QTPVoVmomBDqHPLTWLoBy/GtTX2QgKaBxU+8qxkXPqmc0jJyaAfjO8wpboQwwdiFbQC9BplISOgI2IPtE+M9qZqYG88KHiMtTn8Pz7l49owaafE6TIS4WQM5Pq2PDF7WMXAwzKBf2dLYyNqtDde3P9zfYZXnVbtmOU24rIObwvBT/sFNgU9oroXildkf7mjK9hy/mFiDd+bz82pQd2T/BRvUhy6ebOOBG5ISPPIc9M+DfHcNohmZ2Z64zLFTlKZsbmsGHDWiKGnzmjU0S1/4HDyJjX+H60asVyVfkoLpV6la6FdGKc9xbjvL12K+e5m0aMzeCSpIJpEGVGISVuaM34Bhap843W/Q20CS4TpfbpS4ag88jNDL7JzCTmAUTS6993jTEXG1EoZtVB/ez4YU2OHFS1OqjawC2ajswt+L655Wx8UejQwisKZTBMZiUovKjkMfA+ee4KvE8GYWYy8otJ4WKEzpYxe371ZovJFAxDlP/dsb97M99yrpA6NKutXXX99A1B372+wWLIWU5Bt67M9NarM+I/K7MgM5MvgLV8fP+Fmzv0fup6a83U/u/eWtObtlbUyWSsstg399Z113qlb2++uKqZyQK6jFxcTKjIkzfmdRmDFHja5tZUwLtmqCKAHJvr0mxaP3Fj0I/eWNEA47qqWujHru3Qe66uonuWzUVa1xX1s3f0agnfhvCS72+FbuIXyvpsXZct79Dbr+vQ6zZXtKE318raFC9TswosyA63XQSJb4RFs0Y/mRdYlgk/6umvm1QK04pKXa+/qpPKOrWzikQnIhEp5fS3oG+RCVlQDvSpgt8kODXFUJEFk9g4qizGd16bafNghglrQekyFq25QvQK34Rdh7Ncb6HInAVI53w/GeKUd3h4VlPNigralDVUejtiK7gJrtQkM1Pph7VqogoeZoUKNLuFKEENTxWcmKtw8dtZMvjt5AxHu3x27rKOs/hnsQyfDFtlwF1fiYxYbt60UZdfsUn+YC2I5fQsG/X0jGJeaMP6tbrqyiuUEW/3dd5KRBug3+2FOF+HJHwvt+sKYu1IbEwXjIvop5cjPZcPnpTsRDQbdRRlZsy3XEIw4hvFxKM7rJkgQ6iSZaryzSwYZXSnPDDeCHufDf2RTxoRmzNTkykE/UvWYKWGPWl87BnMz6i7/2r1rXytYujEXK5YTCvGXIXbRi+mJGyIsReXmclCgLq4FNHjutpwlc7z1mboasHLJVyipM53v2jrbqggyJ7rHEPnU186JVmZLKrChvELr1uqo6cntaa70OX8xP/qzV28zkzpzit6dUNvUC8fqt59Xades6lPPIQUWvZ6K1E/dmuPnj0wpCq/Or5+i/Rzr+3W9kMTun2F6YqeSWWVoDdv7dTrN3e7VQbAdPtlnerrKIOBJwoMneiL5U0tt9Ma9L/ykAfVKoWWaUJ9iBoD9wO3LFNk4AN405Wdet3mDs1OTWtDb4TOUGF697X9etfl3VpS8/MT/cP+azb0sMFGre6r6NUbunXdyk6t6JJ+//u2yP/yb2cmddY61Vsr1FONWtM5yebmi1qqqK6lfN9a0lWoyp7aGWq6bV2XVrPZ5/jd1ZzSikpDK6qT6o3jGggT6qrMaFX3mIpKTrxmtLZnRj3EMAsNDVRzre2oKzCJb1ndkb7foYbYGDwjF4vDc2DQJM/MuKfJCsMTkw8O8pGSyUJFZpl8cRAkpXlBjeeIigphIAEx5A0eEObcgXburEAhIcjMlP6kE1yiBONM6HyXUeEgayUzkwVgkq81M5Pr8/3aSfdGXAEne7p79JM/8W718YON2HCCdxWsWrlMb/ueO3X99deowoREAy2oMAB1scljc7Zs0pACliip5avLhkQbfgdlbFKV4HlgjIkTdYEOBHjiMgspqgXzuhIyZZwcQ5ahrmwT4ae+JlvGaXOW735DWrrqKq1YfZ0q1UJFcVzHDz+sEDItW3mrarxiWmCEm9MqmjxIcRGTWJMs/Qnyy/DBDE4Lznsh8L6azbc3m6cvVk/pyUVIe/8LBtdfN5o8EQoC4w44v8zpJXqcJmsl5zkokkVmT8gbqvMzd6h16HN8J9l7ZEwf25brwaNBJ6dnNdoxo9tW1/kGNC5O+DJjw0jNI6cMabRp6lrao68dnNZ9e2b1b746pvuOddNWvJJIVy5taFXHrI4MT6qgbV9X0KtWZLpyoKk+NgDX4h8viZVexWb3s3du1M+9flDftzXTz97So9/+rkFtWsEpgT7WOa110M+H9ozpC8+M6dPPNfW5fTWNz0SNNTt1+VLTBE+2Q6MNvhFl8tdA5bmCTJEJ4L8uiulF17VxeZfWL+3U7Zv79ctvXa0/fvcaveP6Lv3aXf36ve9fr++/ZUARm8u7K/pvP3m1fv17VuhX3rpcFTbv69nsf/NtW/Tz37VS16yu6BfetFJ/9M7NetuNy/Wjr12n33nXZv3Td1+hOy83/f27luvn7lqrX3njEr12fU3/9X1r9eOv7tcdG3i+57PJmyj6B0VYeSozafBXCe6p12nuisj5mHqNQ9Hvzi1oUZRyJhZBlD9hIel/yV78HmA7yBZJz99+kUaw3MeCsWrDy7Dnki/IBAbejPFxQ3TFs7aQ/4L61je/Qb/+qz+r2265Vldevkmvf+0r9Hd/8of0/h9+h5Yv61MwfKdd2caJHNJzB+QLTEYUvaVZVAliCs1e0iqXCmu1iirVTB0dNfiGHxUZQmZOm0QSV2BTCcw9s5IRstJfWNQy+5mfEarQtE4ceVazkxM6dXIXD9KKatitz2zXsUN3s0YPqTk7pHxmVEU+IcU6rbyv+MecgEHZNTkFj7bRTZVmqfv2JkxfvEGfHE0mcu4bGn0gpXntuWvxeu/WPJzrKCWMnjbVqT/5xoyWdnXox27r12aOP/597LWbajoyGjXKr49XrenWcT5Ad2XS0k5cZBQKBibniP+l7cNawUnnR165QtevHuBjcyX9pdcZPkj5Xw14z9Wd2j+ac+KpaKA76NbNnbp2VVVvvrZPW1cEua0mC9knzdaBoE9+Y1L/+f4xXb4yKFSj/u39I/rGoQIJ6W4+Vk82q/qRV63WqzZ0MVdyXb+hQ6GjoicPDOs1G02js7mqPP36OhvsYU0JH2t02UKQn/Ca7jf0bn7hPMCH9Ad3jvA0bOhff26Hvkhfvrz9uB59blT+ylflJ4CCzezoeK5/+dkjWtohdWQjbOozyJ/QDWs7tXGQj+rbTuuf330UnzqUNWf0oQeH9LFHT+vGNQNa292pu588oWNjE7wO82MEJ98n+bn2yHCDXxyN10ETu5d8jBhKcsrcyxTJHGQLE4KR15HIRjFfC2UgoIk+Qs21iMjPFb6dhDsRJXl+HrvGXDIzxhLMyTnh4FV+cKXe99636z/9+z/Sv/nXv60P/NEv6+/8yDu0ce1qdfDwDbSUX9HoOITH4EIGEblQ8liVPkkhMwX8C0Fc+OO6eQX3cqPJQ4i3hIL5VeEjfXBm8sUk+uMuZFkmBwz04In1gAAAEABJREFUBFEjcTfXyStn4euWMTQzXkFz1acP6PC+u1nDI+IYIB/fztCtYnZax/ber4PP/JVO7P00dQcVNA3YsJgHqeMt35yOGPcf2dgN5XB7NLroZGYyM4UW9CKu8ELaEFr8NjospaBwZEqbGv0jRnQHbQZKCiIVyCWnHDXO66/Z0qVd/Bx/fKShTctres1KAzUdHoka6GE5c2q7ZrDgBGVa1VvRym7cZBOscTq5fGWHnj4wqe1HZ7S6N9Pr1krfd32XTkzl6uWdbYoJ1t/VqdX9tfR3k+7jF8FPPjOu//e+YT11JGpJR6augCfI+V8fWLkk06Yl0vhsoQb9mak3Fanzft20sUsHRws9d2RGWwakK1ewIV6esUnManBpVZYFrezPNNApbVhSSe1mm/SVQX7Fxm5dt6ZTh9lUowJ/THWehiv7OmQWNJlXtXVlr1595TI2XVEv2rPREuSuqukaXkdRI583qBRupc11msIa+nb1ik4N8+thk42v0ZhVkwFoNqP8VLQEhyYb0tGJqF3HxnTTliW6cVOPTtUzNZv53OiIC3PcPTllTpwJZwMjJkrwapcDJC8thC9Mx0Ley402w3FPgK613CukGFngmZYtXaJ1a1fpxmuv0VWXb9XqVSvYxBhv0UCILYDg0cybgngO9DxX0ogT7lJgXiYwPzzPUpm5kzH/FXlQ4qMLYjME+NBmSYMCsh53M5NBu9mQZQpBMjMFy/AN35lQFCWTenrXqtbVI2NNFvCj+tTVf6tWb3mT1l52p5atvFqVziqNSM2GjE0QSiW443dk3tFUPj8MpQ6R69t80c2Ls4jPhLJ0U0xo74BvZk0658jpEInFxmCaodRkNg8ZHcdarqARVtllS3ONz0hPHgvqqDS1e3hcKzqamiZgH+Qn+4/unNHndkzq1Ghdt6wyvh3lauDE1GzUtYM9qkFvPz6hwT7T00fH1Mt3JR5W+k9fn+JVtaG/2T6mvafyZPR+fsEcaXSkYN/CqWyQ71hFkemJww2+L9W1bknQg/snKE9qthlU4SlY4OeRoRltWoqKWFDfTN+djpya4Ahe55tbpo8/M60PPjmtjz51Sk/sbyiqpvFG0Jd3juuKQdPkbKavPTvOZjKlET5kf/HZU/L/amHbweEkd3Qs185j0zo03tRjB6YVi6oyjvAus3mgqgd2TLBZVfTk3hGNs2ndQ/vHDtXZjKJW8H3ts08N65mjkxqarLNpFXri0KS+smeCzSxorGH8UllREXr07JEJPXdqRmMzDTZrU3mRRygH2XyCP1+A8jJwOUAo8BM2A0pRZID61uLRC72YI2rjhbb9JuRD22bqhBg7CHYkHtPKqOvsqKqzs6ZKxXAvAsnrXHIeal1GHsHiyTcYx6K12CIpZBm2KqpwcvJTVaUCXXVkwiEhoFCpKoSKZCwkSWZSMHKZzEqodZl5WSVfped0Egq+6IFVtHT5tVq+6lrWrLFJmjp7LlfvqmukrCbj+9jAulvVs/QmxruqnJN/0uIxMrkqQcr3ALHwvX9zm1mybTIzLC2evOYctOTN7IJtF9NYRmSxmnN4BsfhTUoUvqGJ7jGGBb0q2NR8g/NOIUyignuZDElLQfvy3qY+sy/qb3Y3dXC8R185Uuivdkb5X5k4PR5Y5J061eiB11BeranOR/lguQp+4XvwYNRnD+T6mz11PTNs+szuGf3Fjmndjc7jUxWNc+o4Omn60oGK6s1MhUXxRqcZQm+VyBM3aoaJkPMU2s2r7Bf3Sl/cbXr6REX3HxCvXhl+4rFl+vqRuv6SE93Hn8v15HHpG2x8H3xylg22oX0npQlsDdWr+ounpnViQgrY8PvnnpvRJ56e0oceGdaeYenhQw0dnZbu3pnrocMz+tLOKY3PcgI9LX31uUJ375jV/c9xdGeXMCbqSTa9T26f1aeemdKpepe+ysZ4mqPYRx8Z1cGhQp/eNqmPPjGmR9jUHuA1+AS6dhOLR4+ZvvJcnU23oa/untTO4w198ukJfYWYPXWqoq/tntXBEZ7qdM9dNXJzIoFC6rlznS4na0m5lMNLPqaA8Z4vRVqazEo43/z2PDCzuTZm9jzSL7A64j8++lxsY04DpiL2IrnzPHM4TSuyQqZcxpzzTxAlYLuQA7JMXnB4qZ07fT4YOs+qw0fJ+AxRYW5mynjIOkLGPAQhCwrB2xl5EG6LYsplkoWgDBkzCmpfdN7HFN3ONTN5mwjPDB0ydWQD6u5bpXE+QTQ57kd1qKt3ixDRqSP36sThr7DeeHj3bFLG62ZeTAo1SgLcTUECmNDcui+w2wqq4VdC2QjZ+WRmskXgEmaGHXPyBcG9uagGJkPO4U18UjttcEt4ANjH1OT1rNks5N+zvJM0OiOZGSeFKgu0pjE2GgsNTRYdGs27NFJ0qRmrnEoMZLx+ZRqaNT12TFxVBdo2LdMpTmUjbGqzVtNos1Mj9R6N5T18YUJGhQorNF0E8Taq3CR/f/dvY3W0PHg010gTIhSpfpxfK8dmpUbAXsyUMykig+CVRaxpdKZDY/WoBtr9lHNqtsq3pk5N0Y5hc+WayGu0N5pEmSFbBA3NZPgUVM8yzcQK7SuaxfeRRkUTzZo7gF+m0zOmyWamKdrQJZ1E/7+/+4RO08fyP+2plHWE3f9SrBHUUb4fnmbzqhOrKfQV+N3Ipdmigo0qr9mZphpVPJaG4A9NB+WxQ+PI1n2zjPiJB6bWgoU+XyqoiC2QkbxE7NCTNghelyMDT5jl8DEyg3Ig/R1N7mobZzlS4KKjzTYWICxF/2M0okAqq51wlKWz7uetmJMzM5k55lhzhMfLjzaBOZdlQRV+FfWP+sFPgsHEpCeZMuYRIugRV1TITAaFuzJLVCvHd2cq556r8HFinAVqtapqHbW0YXZ3D6jIok7yoT9nI2tmHap0Dmh29LhmT29Tc3i7mjPjsqxbVutSXnAUsFzJErFCOdaZQejPGX9f7zmfLXJ+IPN5QaXMTOZOe+EiYGZnSJmZLGTwDFw4sTwuLNCu9fCUNJTrbcOLoOwYEtCsEzoe1WRDKwqmBgzvXBtGW4c8D7nExPHYCCbNGVdvU0gKnKqCJhp0xgImqDUhFmT8yag3ZYmyRIsrMmSCR3v0yTIJGcGJyIywMRYEHpOUDC41JqXNjkGJ4g9mcveZWmODiZwIY8ypQc75Xk+//HuTy6FBykxmDi+RiyuVocmphCHEMplTOJBsknvRY1Ag59/Ydp/gnRs7FBXpdwBOezsHVUxQJlEh5cQ4xZkJVHhFkIIvAGW0NeX4KvrFARQzJt9ouUF78sqFudPzSLUm9LRAFdFRRJ9DxDFi07uAGGq542gIOIGsGWXyl0WiM+5rG3Ri3i3qUidlKvgTwXzlhSnXd2GJM2sJV2K4SaIKTYw8sWCzSkXVqiNTxsnMw+djH7JMFfiBcXVYkMxMFiBUajKYZqZSJxODPrhvOQ8aOc3GltG+o1ZVlpn8j/MVmsr5PlyrrcFGh8ZOP6UaD/mqy/jA0kboFo/iyBqQGRaBL1hMt/vja6qg4Jtagc0E5gcOqfTTqfPDzFKlWZm3CjLsmy3gpYpzbx6Jc7mLcGKavHie6spAeSDmTbQpV8kiUiB84ptMoSarKafjOc0cBbRR74iiXVS6CkKUiHQr+RHZiAyZaAJM8s6xUAP8tEDxTQ7am+Caw+SbQ6BhQmFifJyVIPiifSRIrt8i8rR1XoGuvAU/3UVJ0WUBJLRYw1ExSogliPYWMgW+cciCZPP6otPwkg2OiQG4vMdUc1cpH6PnDnS36kym1Ia8SMA20TWApSRYFPCSM1KFCe6TNijIsKt0RZkilGszyX2iXgmm9hVjVNGCyM9Aau+ShoyUJ5uYR87blTWSawv4YGaKCcJTQeuMy9v4aa6NMyq/yULS3fKrTcu7P4coK0ojkaxEge9RFksGzel+PAcFC7REWYf0XHJbBXE5H7zegVIC4gkdtM6yoIyNrMJ3sEqlpkpWZcMJIoyqVjJViGPm8x6n2GMUiya+Fmw+Ga0Lic5ENprIHMjZSNLDDT/dQtpU4Im2fqIXJ6vZOq+KjP1KvpHNVtdocNUVMufP7MEPKXStVKWzl+Z8E8knkcwJn0my9EdcuCSH66VIRl+wUYDocPvkVHg1spby572h1Oi4mcmeV7gUCGV2MXcfXQI21x2VRghgIs6w6AWHq7dy0hNIn/hk5caWBrtQ4TnBL4B3XlyeL+h/Ow7UuH0ykpnJDDgNCCFyEV5g8DNyYxCQbyuKSQjefL6wim7J+IM7Tpagjfsi7EimdEVTbAslBuUkh2rPXc7Kfgt6zgZ1oq3BE/Vm4jL67zHIW3khtzffhl7RLtLGIXK1LmqgDA6I2MangqdEweTJAYpgUuESGCMhT3KW8yDnk82TLcrFHKnYcqgsu6yJ4RLrRsrxhHq36SigvU2Swqix+EQuZ3jFdxAe2wLH2+PXdokeSGn3Uhkz7yhjJc9hnT89r8D5m1LjrVO4uIUssGFVFbJMwYIyAlaFroRMWQjCscT3cCaa+gA/0h9/XUzjzuIq+BU7oi/Cj9BpoNJjRErzg/ES2qdnRjU5flLL+WXy5ld9v7q6l2ti/JBkQ4SiS70DN0jqVGP2pApeMQMnOmZn0pT8bgfHxxbJiM3EorJgLvpcKDfUplIdMmamkNEzcrUuM5OZtUpCBQq82MZczYUJj9CFJVq1abBbtORWvKnnGE7dY9OQX8733OF1nuMgpPfVpSCZ/5HQuFZKpFJq/u41BZOroGtye8hYogsvKYTIwJawhSZVXi4bGEwl32icWrm/jlKmffdAOwocdLtOJ1NeTnBJN9Ju6/nCstcvgFc7aFvqoQ4Xkm4Y0QcOmLmQ0kC7zSTOzScCGXyvK4GG8yTvqcuU2gs2MUeaSPTf9c43LO254oic5mKicy7cTZErzqpJMWKieu8dXu02FsJlcvrp4+ddDNwcZiYz8ybfUXjfElquuO/zDrWY+D/PO5Mys9QPMzuz4kWUfNSMDSnLgrLMQFCADs4LGZtbRSGYKpVKqjNoMxMvGCpYQTkns2bO119OU2asFsacapn8opf+tGEyRfpDiQcmc0UVxTCrk4ee1PjQCeUzk5ocPapTR+9Xh/XJsnE+WYyq2RzX6dM7aVDwRtDWGFHM5yD0seNRR/GMhFw04Qa2igSfi0nEqHOinTt9Flx7pGclytJZIosW23Nx0cqFzJYLLVa71M5b7Fb4ytIiTsAipmIdyCePw+NRyivFxSOT+mlRc9+QoNuWCBFWfHlFmfNTD0z+R63LaXNDinBKWdcrpLTI1ZYqkE80TVBdNnE9zpxrZ1AtMGA0oXxmMjMs2ZnMVslV+ZulmJBCztnJhFdQcJrs/Am5UrOhwuQTOzlqShdRSw8JnoMpRzzxF9487ovx52Wo9QC4TkCprHLnQEwDWLLSfU4AT7weEMLWOItuWkIwk19mZe70tx346tbnhg5fPGZ4zlBSKeiQko4AABAASURBVGpJnrUm5LfURZ+nhrHAPA5ZFO4oBGPTylqbFzmfK3xjC1mW+JYFhUqQr48QpKJosJ58cylS2yi/onytUCv5rpLGpFDBN2njG0sHeXPygI7s/JyO7f2sTu79nCozx/ghICJf0fTIk5o4fb9UP8C2VxAKDFHluiIbqFsQOlM+dzOoNiBJPtf8wQqJOAq8DTAzmZmzz0Rr3nnfMHpm3QVKeHeB2jOqSqPuWCQw+NKqLflSO9cFLjpCbUyyTJ+YpZD4L4uFcIXZ5cGPyBgyhE+FBfoTKcF0mQSjEEWFRI3HYyEk1+13l9OCizYLSm2ylKINjCSRbGJ3zhYVZyRakIRtT1rsmnOISmRJSZtrdRquvG1gJmZM0MDkFZeZycygyuSUoyy17jiZeEnOkrzhcwBmVgohkwhyH6vot8Q43w1B4iYVCBTycShBsaXSq1vzDOYFEj54k7I9ekny3RsYmi/Q8ltW5f13KNlnFGLpiZnRZcaeOS3v4BkQLHoRHS5zfiB53uR22zhbyKzUTSYLGTAQlPFxP2NeOCxQrmQyM4UsU2CuGMgsyKSExJPY1AqxY0CloKccr0ue99HBqkMV3+GiapURZc2j6srGVKsG5E3BMlVsSnHiOXXzkT/p9gZCDUh3j0mybInjt/k+tm07V0nK69wvzx3yq6XTSYcXAy547mWHa0r2vHAB0OwCtQuqfB04Spard5QlJVfnO6R0eflMMGRIRhnHXePVJqDQeQXBLaCb6lAzSUQ0WKLMg54Wl/PcXRMVal9+KsvouaOSBWWB+pa+dHAg4G3ZxXIPaglq8YG7XKeMCeF2DbuodH6C09iTIEhyOuWSFuRmJrMWJJmkwN3IU2rXzeXUJjrVppvLJvPuAnCm81DjyYtzsLM4qSup7zYnczbhMS/73lLuixiD3n8fF0gZOvBMZq4HOVJbj5OOuXIySoncqHBQkryMbtdJIekys5RzSyLfrhuuuDtnmMNVyix35o37R6FMbLySwXIoXe32Z+betkQSWnDz+C4onkOWtmF7PJi7IcuUZbxG8ioZsiA/fRl8GT6QBJwM3gR4MmaWT1VC7NWMGXMXB/GIvmKBJARi+mbGyY06V5lxAqxUTFkmGbTIfU64noDOChWZZVRiVFy08/4kuJDrhSejnnmCBMmZ2Pd6Sp7MqIdI7Vwe2pOZ0dScLAFpskRbK9cCPaniPDePx3mqzmS74gU+LKg0aAfZnHGnHc4vEanLiVSNuGwdNIW8qVV9s1qazapPudZ0N3XHuqhlXUHGe79iU8trDa2oeuCbEjJiZUQzulbqVDTCLTRH+WAHtvNgtBfdZ6P0V6C2zymI8qGlzvNIzsSNIPcdjzawGXj4qqu3u6HODn9B80Fxe8KOuKBJEcWuLcIRNRH4dws/EnuduMxMZqYsmFYN1tBdyCQQ5ZfTbs37ZXDNuIOITw6XcZ8cqQU2UZKaCLmAXpkUQgBJuqwuSlpeKb/c07JZhOfwCRvRF5Mt6oml813aJZcvqcrVu0KPeJIjToU744uCnFbp7t/CUOWiKpCJxN51OAxZs6Z6uprq73Ht0W8yszNAIfG/VbeIg6RSPS4wlWT4mjebied9cX9TId0Cd6N/ZCSvdx0u4/mZUOo3YiktrEuMC9xc1oxYIJPGMQvKQEjIFLIW0hgHWUDQTEGmjEKATjooi8uA3GvvoOepDIc+i7GIvo7Ig4OxF5qiqnANjktIEZ1mlloadr1pIVpEU2Qz9PGdi2WSOv/NaB+AWalvoaT77W5boC5QQ8Ydls0BwlnPC2/+vEIuEP22KAxuG5AXSoh1sPP//Ct7tawn6Aeu6NRrNla0vk964/qqoqbVzSb2vZdlWtVpun1tpiuWZwxYTb5JiHATS1WbmWr8+mIUUCf/hxorlqvH6qryntphmapZkJFHJmvRaCgr6grpT6EsNpjEs2qy4COLzhgVY1AzZLsauUIj6DXra3rFcmQZOCuqyJuqcUYV/Au0qaKjE50deUNZMSvjLOmTxNiAXU6UCz/VgYFqoR+4uVtVNmbcVhGnEwJtsUDbukLIlDl4QlZ9YPGVH6HU4EcN15On00Euw26Ov1PA0FPRDHGTYparwxqSdRKlCq8GOfpi+khLmKANoShuSR5CseD1IZ8mDoUaqlCmll8+s2ZD77mmRwOdTeIeVRCXWj6rGn3DrBrkzvN4iRhEvtFU8KXAZ8N66j96va8UpdDU9SuI52qsGmglM5OZiRuJXN/qK2IAMCZSoUi/gsc6mYZPbZkSoxUn5OiE97uNUmbxe1qci1ctyk1WiUEEwpcQggw43yqZQhaUkZuZ0gf/kKlCfRaC0kMbfoA22ppZy4a3LqABrNjqiVcbVeYdoVYyZT1rNLjpvar0XKfZoo95QGT4hlawnnLmeQEiuotKB9JS5G2qiMQEvi7iSr654bNkU5zww3UVPhY4FoGSFbUv7OHwXOn8RDh/1bk1ZkTlXPZFciIuslU1pQZPwatXBE5fmW5eW9Py7qgmwblhdcbmJb33+iV69/U9Wop377u2S//67f1a3T0r5p2WcIL7/Td06ANv69dr1xmBN3VXgn7htqr+8G3LdOuWut5ydWThSN97TaZ3X1vRT7+iQ39M3W+/sUeDHbn+zi19+n/etVLff4X02o1Bf/TmPv3MK7v047fW9B/et1I/dWuHVtWaesflNf2XH1iju9abXr16Vv/2hzbo1+4a0MaBKf2n96/SL97Vr/feVNP//D826I++Z5m+d2NVd27M9N/ev1E/+cqlqjIZfv3OAX3gHSt0w8pMOZuQVZv6+TtXIb9C/+YH1ur65dP65+/Zon/yrkG964YO/ev3rtG//dFNum51jf5V9eG/53Vrtb5zVr/yPWv0H//elXrbjd26dmWu//pjl+ufvXuDNizJ9Y/vWq1///7Net1lVW3mNPl/v2etPvD25erjdPmLr+rUv3znMg10FPJJXGEyruuY0b9632b93tvXaH3fhD7wtj594PuW6nfftlL+SLlhVYd+/62r9etvXKZVnXX9wzet0n/4kc167ZZM77mxW3/87pX6zz+yQVuX1fR9N/ZBX67feNMA4xT1W2/fqP/nvZv0ah5ONw5G/fsf3Kz337pEfRVxGZhPZiYzm2d8q6g5ExELDjIWuMmcAO0c0qsdkCzddL+YG+tSBZM0QpyN87Zv23HzKQ4mM+PBEyRBs3FlIahSrcg3BYdZUMiCEBP3OReNDUcmJah9FRAOtrNkK8rnQAKylnWo1rtay9d+t9Ze9m5V+m5UvdnF1iL5JkNjESZZqJJH0ZjNxfXpwpeZAn4Hcp3n8hi5biFjhjNqIRo23F/snaft2exwNuPiy26owOD5MO9E6TBlBpkDjx45MK3b11S0Y2hCAz1d2lIrNDpRUUcWdGIq6oE9E/rUM6Oaxbv7d43oa88e12s39MofAk06+bFtJ/Spx49r6xJTB0PZ3xU4teX6iwcPaXwyV3/IlXFCGahIvUyAwe6a/tVn92vfoSG944pMG5dG/dd79mhFf9DG3pqas3Xd8+xJDXZV9bN/sVsHxpvq7qxq+6lC/+0rR7RlZVA9r+o/f2qnYr2uTT2m/o6K/urhY7pmTbd+9cMH9eTBMQ10Ffrx16zQf/70c1phk3rdxpo2DWT6D1/Yo9EpTlMW8DZqWXdVn3jkuD7z9Iiu27hEq3tq+vh9e7W6V/qbR4/pTz6/S++5oVt/53XL9Ot/9pw+9+Rp3X5Vvy7vl/7HJ7frWl5TX3f5Uj2774Q++JW98vG/HN7/FztDx4/r3bd16q8eP6HnDo3pHdd1UB30Z189prFpcTFZePK967ZVevjJo3pm77BuXNGhWgc+PXxEBQO0tFbo+Hiu//Ll47pqaYd62Aw/9/BRffqBw3rzFUu0siPoEw+d1D1PH+dh0avrl1f0i3+2Uw/sG9NdNyzVgSMn9KfE9wY2sR991Qr96b2H9JVtI7IKtvEGJ1LyeeHwgpnJmPjzoOwV5ZKCYv6kWQ/5kqWonEnFM1QlWEAc/SNzrPTLF6w9jzVfB6VvZZt5cS+fiUIRQzFG5nKR4NoLjt6uQWYKgESeMaeZLxRM8EMmIz5ZlilUoA1uMMnzFlxvBs/MnJ0QiZlZq+w0ttWKacEDbWxon44f+QoHiWHWzFItX/4mreKEVu25RrOqapa3EH8DUNElv3hBUHA9wMvz8FjFZNPMlAX8DIGy6Xmv1BQ5jzt0gY+xBTP4z6tA+HQRQi+ZiImOSY8emtHly2s6PiUdOj2jG9Z369B4XbzcAEthNgYs8qvmVLOisbyiLBL+ImptX1U/dsty3bGlXzVkjO8v4xOF2Ef07les1mu39IiTsfyfwR6o5QTUNF1vara2RJNFRaHWoVVsbHdeNyiFiuoEbmg6apZXsvHZhpR167mDw7TJNTITNFF0qMnovem6Xv3YHWu1dqBH/pra4L1pMu9QbEZlVYm3RHVUKqpmpu+6bb2qvV3qyqc0k0vT1pXsCP9lmfyv/UzT05mCCSkxiaKGZ2lbqWqiXsOXHjVC0ExWUcOq2ntsWsMTTa1b0qM3v2Kt6hi8b8eweru69Q/ecoV62Ri/+NQJ/fAdG/Sqa5ZKHd1qNqoaQ1dXjb7R/+FmFdNBYhMzJnBPLXB6Xa4t6wY0GbudrVMTYsM2PJtVoxDt8V2mgd5O/R+vX6fbrxxAh+T9mMiDRhqR6WxqzER1M2p7jo5qfLquazYt1xtvWCvR91CJmpiVJqEbjKNPUDQsmsxMZgvAolxU8EUw7TxtfNGIXiys9l4lpMXkNedrTUvmpUs8PxYKOl2CtZus022lQaDPxgMPzQrMgYxyxsYVnPb5TjkgbJQRkBm+kYIFuYz7rXTB9GStMceKAaU+RUYrh8zVEeqaOHmP9j7zpxo++mU1Z04ohn71r3qLVmz4IcXOq9WsLlcz1Bj26BrcNSwUwPtA1k7YEwiZ+2Iys3bNeXMTf1xNGy1JLzrpucPpC4FeXqj6W1N3dCLo+EhdJ1k4Txya0JQyHZ5pahiM56YxFsiq/qrG6rkmWFGT9aixGeJH7GoWte3YuJ48PqHTsznBraijM6hgp/v6vnHNIn+qHnTlYKdWdGeK/KjQ213Rq9YGNsGanto/pT0nprXz4KQODTewmeskdk9P1PmqJb1pXaE7r1+paTa9YWxO1xucpmbV5Mn94O5RHRqaZmEW2jva0Cibxc4Ts7rr8qquXdWlKfx5bN+kdh+f1Z6hBifOgg2x0Ks2daiBX2KL8IhWOZnctnVAV3OSOYLcidEZzbKjPkssrtvQoVs3dmjn4RF9Y/+43nZdt77v1kE2mFzbjozq6cPj2nV6UutWd+sAbZ86MK7eqmnF0m49uHMIH6Ie2zOuq9dVeOUs9LVDRpwk/6h91aqqlnVyEmDyPLxnVAdPT+nwiXGdnpZOjc0Sq6DTkw02sVwneLDMsgGeHKayWdf24+N66tiITrChjrHBvYRxAAAQAElEQVQ7N5u5/N9wOzTS0ETT9LqrTW+7drkmJxo6cHJaTx6Y0F7G92u7x3XHlf3aPBhEEFk88Qx4PBaDGRPcsVjli+CxflutjBxfiAHEguQ8L/qyKVo+Mucozrf1egfMckl74bwwM5lZqncdCyGZ0ibGvEobk8Q+FuGS08T3KSKlKHwAnsqHgMmCA3+tzCs88AINsizIzBSgAw9MqVUWPBN3FpAVMh7Mka3M82Cmnmqn+mrjmh7+hg4+9xENnXpaBd8+a10rtGrDO7Vs3fequuRq5dUenEGRdyR5VggGkAybZiYzoBd+sazpP+1ct3ca0lPZZ6cujHDh6rNr3YLjbP4LK3OI0QefntGe0Yq+cSLTB5+ta7yR6d79Uc+Nm752sKGxqaYeO1nXU0NRT50Wck150J892dDTxzu1e6Si+3hF5U1I/u+aPX6i0KHpij7+9IQeOJrr0eNV/eXTs3oSHScnZzTGJnPPvrr8X7/40yfGNdKs6bGDUY8fbuiLh6Z1ui791bZJjVe79cVnJ3TP7rqePhVYuBU9srepD399WEcaffr0rhntmujUXzwyomlOZXuGZlVlIkzwy8FIPdP/fGBKp9kUHsbW3vEe/beHxvTsWNCHnp5UI9bK0xwnou3Yve9IXQ8fjfrIwyc1wunpy3tyPXRwRts4pX55x5Q+9Y0x7Ryjn3um9Nj+uv7LV07q2Eymh/dN6eHnxrWNjey+Qw09dWhWn3pqSAcmMn1pe0OP7AcHGvr8jmltO1bXA9DD04Ves7VTnXy3a8agr+Lf1w4V2nG6qr1DM/rEUyPy/wXfl3ZN6DivEV/YPqqRyagPPzysZ09EPby/iZ1cn3t2VA8emNXR8Rx+E/6kPvbkmEbyZfri7lnds2tan98+qWEePo/ysPjs08N6CPkv72mmf8LIZ4pPTofTzwebWyAuaX77JuDt2ziPGhZ6uTi/+Xl+pgXX5ziTm0q4ZOxq5tW+kBOTGwyGSg4FY4Ny+GknpA0jy5w2GXUyycwUiJfDyCnJ+BPgmwTlBgr5X69JffS+VqLyYMqtqmrnoPqWXaHO7n6Jw0VzdkYT44fRWdWSwau1ZNnVUuigrgDoMofQZ/LLzGQQZn6HuEAyM5lZkjAr81TgFtMmKe5QrVdx2BdM4YK1Z1S68w6cx8QZVYsW2k6028wLNQnajtEqp61Mkw3TM0MVFjkLCt4Yr3kHWZDPnoo6OVnhtFTR8ZmgI5MFHZdmed2870jUUydMx8YkKxpq8I1h51DQQ4eiRlmEk7ymPXFC2j3WpV3jFT3GQnz8dKFnxkxFpUOHJmr68sFZHWKDG+K958jpKIumY+NR9+6Z0UG+1x0fZxObyjWFfwc4QR4cr+leFv/j2D1V79TTR2aVE4cxZtnhybq2n5zSNk56J/nF8yvI7TjVVJ2n4i42oq+zYWw7FhVknPqqun/fNN/fcj1xpIHvkdNl1LQ6xJaoxw429eC+pobzbo3wkfCrbAxPH881HSvaM5bpATaaoQmXr7FhTeuxw7Pyf0Zo/3DgG9WMhmZN7CHyfzTyGWKISR0YjprglPoNTotHJ8TTNiQ/Hjva1KNshFN107PY8P935Z5TuaaandrNSZPu67HjTR4yFX0Dv/h8x8ms0J4R0zC+nR4v0re041NBd++ua8+w0eea/GFz395pDTFuU3lFj/j/h/NoQ4cZ10IiboF7VGBDh1g0tTc6M5NZCRHvEgVtYgtk31RyPWhlA/HXTIfbjthKOfyz84XmzCwVEUunuFRYcPO2aE+ctkxMi5M+wHAaU9RHlZogF6boBWpIwlZg0zEzZSGokmWqVKsKWaYMGLwAzEx+BXKHlxze3swwF+X3TEF5nrEmVqtr6Ws1sPotWrHxDerpWaHx4e06efDLGj7yRQ0d/qqmhvaxRjLJguZixJpBmdqX2zDze5tDz+njfOlcyuxM+SQRuRMeDo0oWKSe6rNTOJvxbSnjfAQkicBUGFh3xGE8CcwyxZAx0SuUAuEOMucha/SrCE3iF2WUiyCl/z9jTBUKfHeKbC4BnUXWTN+onj5lLDAGnMaVYArkxmYqmmSqK1e3CuuUsLayIyr9FYvopUJmdYXQ4FgdZCpUjc2UR2NA8ekpNoOvcBK5e0+DjVEqQsETrkOYUMVmVYl1eUtDu/MiNh7gxDTZDHAqKtBRZNAc9zPaZjLkq9yhsBEoZcB9DsgapzrxEVbQSzsjNZKsooCsYSSGiM6AD0EwZYmPrzHT4/uneWAEmdpXLmYn5QpemcwoEzvj9V5wohUyYhiNnsMvorFYTU3yZhHVJPg5G2ymurqKSRkxzyzHrEmMn1wHvpq8FyYTV4ENMiErRtHJ54OZycwUgKl9MUBt8qLy+ZbJbmq+gJfKpaJEpptUci58jzHKkfReWJTaUtbl///svQegZddV3/1f+9z7+nvzpvei3mUVq1jFTbYkd1yxIWDABGwDtiEhoSQYSMIXSIghBkJCMQTjhm3ci3rvXRqVkab3+nq57ezvt/a59707feSSQrRn/89ae7W9djn7nnvuaORTkOjMPBhziEmzGrQdTIKMgyrj0ArsGeeDt3k3a1mmxIcMMwMRSCZKMJlJGTaOZJcFZci7epdr4dLrNG/hFbxaXa6J8R3at+Vmje29RZXJp1UOI4rV3Zo6sF4H9jzFu9cJso3KCZuqpWvq28zox5LAzOT5eSONkTly/kSAp2bAXnP+eH7heAY/MH1kmZswBmVMhzEddStSsJbOirQNuZnzBTCX+cUTsrqETthEzUjZBG7b6senOspLNTd68n5cH90NBPXyWP3PXrFIfbzwvHJFpr5yxgvzherL8PV3F+mJIddVJ5V02fKojvo4GxZdJKqZApOcK9M4T2FTPHkgUSquU9DKvqAPXzlHJY5KjhKRKggcrqac3NVEtAxrVH5wmKW4ZuTqYMwBx+A89gv6O3QF79wC70WuvYhcuzO0Of7kJcYOECia8wYNSKIaCOocOuJAikiKT1X3AcQWsXOxQVkbGc60Bbnm9G5dckqZfDmAXJcg1RtR/p6sznvCRfOCfvzqJeTQYA1ymRmgX2j0OPRH91xNWSjp8pVBfZ0l1dShF1MsENcx42SJ8xuF1BN/9IvbOtzCZ0BqteTFkDXH5k0drNXBxT2NvYDPwYq21sE6z5HpaNPDEsa7hNDw9YoM42A/1yXgzNAVEjWZmQKHmJnJCyxtAwGd2hDhQSkgpDLOLDPiCFRVKvWru2eRpie3aOvGL2pkz3fVqG5UxodwB+9yA/ulXOpQyOpSPiQLvINhn4o9HVUUM5PBmvlVMrMCOryYNXVNeriFZFITlqhOoDC6E7BKJpau38/FB+5YUBrRu86MOm/emKaU64oV0rtOz9TPl6vzFk7rraflunKp9EpevL9mtak3jOv0OVP60bPKWtNd00lzcr3qpEwXLA26bFldP35+r/ixkgNAbAS+8PFUsKwn6nVLcr11daZL5k3rfWeWtaKrrguWZZrfnev0uUFnDwadOrdDZ8yf1E9e0KNzBms6cGCUX+nKuvRk6Z+/vKST5+Za3GlaWK5pXkeu917Uo0uXlujL56OsAY6pd5zXo7ee2aH+Ul1reqf1gZd36NwFUl/ItHpumQMy19vP7da7zyurp9TQVSulbp5izlgwqVPnVfTmMzO97oxe9feVVbeyThms6ydf0adzFk6oP5vQ6xn3j13Wr5Pm1vhFsKwffXm/1gzk2nugrs56Q687tUs/cWmflvTlumBVWVcsrept5/ZooFNa0lPXB/A9Y5ExNyaOGSDVOaQvWJrp3Rf0aWFPTWcvlK7nR4u3v6xboaOmpXNqevvF83TOgrIWdkQ2VK5V9P+mM/t05ak9Oh/7D189V+ctqmugJJ02v6y3ndelcxdLi/rquvSUDs3vj7p4ZaaBMKl3nd+jV68uaflAph8l7oUre2TB51AnVMxMZgVClnETWoKJEsH3VT1AgwhOiVicurSPXP1Qcrg28lhFWuTmLUuHW+R0orogwduJOeTix5Y7eq+RIA1i5XR/iNlsExsqLm1GCPwQM2NlOaSEKjCvIUioFGDMEKZVZ4zY5XkNOb1aQ43aiHY8d4N2b/yqsvpmlW1K/mNUZoHDLPLBU5Zl/RIfOoQSI4SP0JybLYfSpJp5H5KZyZIhlm2TYGb6YRaGe6LhPRE39wQZQ1uSJxYhKnArdTJ5v/bqpeqJpleeNk/n9U7ovMVRizgAXnlSrtcsCVrVL73/4h6t7K3pwqWmS5Z16SOvWqD65KiuOznThQvLetPJneqL07qaG2Js6ICu4yAM3eRGfN8M83lyec+Fc7WAm/KaM/r4ipfrx87p1mXcvKXODp2zkMNmEYvEwvr/2GP3eD39vzHfct4CncETxnWn92nd/op++opFGugQixr0nssWKeOr5dsv6ueAKDEJDb3r4k6t7prW3G7plat79NtvXqUDw+N6G4froq6aOkIkt27Ny3Ju8A69k4Pilaf3EyfovCWDumyx6f1XLGYDTEv8sjmnY0wffsNyjden9OOvWsUhU9fbL5ynrDap33/vaYrVaX5Frcmqk7r2pG698YxuXbWmQ/umc73j5XP1hpM6dNXpc+X/H8+rVki/+frFmhob1gWMuyuQMqsgSief0NefN1ddqug1HKLnL+/Sy8AFSzp17ZqcQ6lfc/kUPn1Jn4IZx3VkXrr03ksGNBefn7tysR7nF9M3XTRXpzHX58zvUZV3d286e77OXFTSq0/u17KenKfHLn617Nfi7qjz+UVWjGNkdEojExMKfM3MefJ1+M3u0HGKmSULsyAz+IQkOubFzY5oEF3KhVAE5CByJiB0CqF6XkeC2M/SrJ1SIVaSoz3oHmFvtrXdys3820nhhiS0YsG7MgGt+82ANoMxM5mZAj4QaFDIHC4L6DLaJYUQ4AViQiBmhgPZsK5BWUYcjSoLDQX+cDtI0Dr7dTqU1eW/VqpbkSe0dAdz30pGjWKEIhS+3ocVfdGfDilm2CMzM+wL0PyB1nCi0SwZMnzy90VNzWNcDlOlAFGdZWnOnE59g1/UvvjoFDcsU9swnbRoQN0dQdM8yj7Ar1z7Jmq6l1/qDkzUdfKcknqZhNOXzFF3f7c6edJ5YE9Nz/lL56mqzlkzTx3EzRpT6eaITHYp5Nq0Z1wP8Kvo0ztyPcoL96wjU5343fUxBQ4kY9UicSemy/Jf9aZqdfkhWOJpad3uqu5e31Beqau/p4snpaCzlnbrnMXd6ssaWthbE9G0bLBDX31qTF95YlK7xqsaqlZ0y+aG/K+OdHRIJT4lF3VlepCX8t99ap9WDpTVZVJWzpWzWWq83xqt1HTzc1VNVqWeDlO5I+jGp2oqMS8LekvacqChG/hlt5RHdZXK2jfR0H5+FKmwCef0l/Xg1kndz6+KHY2ojrLpDn5xfJJfRcvon9w2pvPWzFelbmrwJ6jC0sT0tXp4vKZzlw2IM105h8rj6eMGHAAAEABJREFU2yf15HYO5a6y5nZ06uGNY3qaXwcCc8TrMFWzqGe2T2j7cE5O03p4E3kM19XL19tn90zr9ucOaGSqpsxy5tk4rHPm2bSTX2GXLe7h8J3S9HiuA5M1jYzkivUa/ebi9KBGnWgxM4kq5ZDIDUTT2w4dq8RmPxhS3dLMkCWOiwsdsFTf5w5YbDw/h7daaNk6dbTk7TTKzHWxTWgyWo7IJTZVASlNNC5oB6L2ioOZiSoZlcMjZCWZZXIaeGeWlUvKsiALJjNsAKykONM23puaurT4jDepc/6FitapEr++G0nF0nwtXPZGdfVdoKiMma4zB7n8lUQjr8v3SxGIkFQzOnDAe23Nm5lhVsDlPyyEEw5MQpIplZiuDKzYGJ60o5Ae5YoPVdM1067hqq5aHfTKU0xnLoiaz837/M4JfkEx1XCv0k8DVFXm1sv4ZSzX8wdq/NQ/qrvXjfBuBiP0i/szreTr4dotw6pWI4dAWYv7yyhNxlenBgtSZxnMjPVrqMFBMDld08sWZlramxPbVCdOXd3qyIzDKSLzLKNO4ivQlatKqnOyTfK0U7VMT+0Y14ObxvX1p0f0Ajdzgw217cC0Lj91rl59WqcGekpCpCtXd9Fr0GidI7Eh7Rur6pwFQZes7tYmvg5OTdf1qtVlndxr3OwOka/nXU5/R20/J9o1J5V57I8aqeaay7u2S3kCPcChPTwldXeVNNjfpTqp7hub1Jk8Qb6cJ9mxWpT/StjgEzVtOOhaDpgnNo/q1AX4lCs6eZ6PsaTFvZGvtZnWbjnAAZqTd1SN+fIPkgaH/T4OyvOXd2vRYEnmN4Rxw0vYlLSfgyh21HXJqeJg5WCaamiwm/Gd0pPiHDgwqfmc1mfx5FzmJjswXdJd60e0cnGv5s7l0dWC5g10qWEdyd5zJXTifR85vH0iIC1WUCKkzFhnqihmltpmBfV1caA6qKKlX0SMWTIVJRbkKFczk5kdTYt8Vud9HjqedlczbDHiymqZilmmfxP84VCroHc2mtvSYAKMuTZoCJmyEBTY0x4eVhlMAFlmMo4lw9ngGo0D7NWoeYsuU+/8s7kfWJ/yGl7+X6PunjWqTI9xX9bEt17lDfriHoqNHG+JcAoET/06RWBmSoUxJcrFzLAtQPOHUsOJRiUXkmYgDFt2ol6H2pmqTMbfPzKqgcE52jWW6cn9Xdo4xc1RK+n5Iemp3VG7x013b6lphJfoT+/N9QS4b1tDC3gia/CY8wI/+68/kGvraNTTQx3q7OvXU3ujzppnOmtBpsghtmsi6v7dDe3nEHqeQ2fXtHTv9roe2FZX98AgvzBmenpfrjs3TWmUx42H90RlxP7W02Oa4BfFUJJOXzpHNzw3rkd2TGkLTxA3r5vQnIFe9XX3qsbBaWz+W56dSO2ucree3VXTlx8d07L5/fKnys30e/v6Kd25taJGZ6+y7gHd/Py0bl43rWULBrRuX03r9jf03Wcn5f/1QJ2nyKlGl772yJAWL5yjb2M7Yr0KWdAC7P/m/v16noPwBXwG/SmPXyHvYzzbKx1aNK+Pw2Jad22saMeE6QXm5vn9HDx5h3p6enX/loZ6eMF+xZnzFPhK7v/j4Ud3NlQJ/XqasT+9u64NxF63t6Zn94hYk4pdPXpyZ03reSL0m2D3sPTwtor4zNE9G+s6c+k8Pb6rzlNbRd955oAWLhzUfVtrenJ30GNbGBO/BD+6ZYoPmbrmdnbr7k01bRip6vEd0yrz5BgCpzxbxG/0F/P1EpeDqpmxJS3JDC4xh1wwkRlaILGPqW4SnUfG/cm+cWGO2OE8ltyQnh9C9O1tPNG5vIWWHVaIWnqnNI9Q+dyQz2vOKeEHUuSAiZ7PEWzbRZ6ZZ5ib0piUisEH4NQkr4yLT0gFYhooBXHAmVzsg/E+a5WdGt59m/LahAYWvEJl0L/oCnV2LdPI8Dbt3/eUGvWKSE0eg0cxeHpn7KaitGjROvhqdiztwbbfT4uhnag7yXP6e16OI3nNLuQRtMmJqYA+vd/06cemdOc28elu+vzjk/rS2ik9vtt0/3bTdg647/BVa4yD7NEdUdsngm7ZOK3P8vXtYQ66J/Y19BQ34TiH31fWVvTVtVXdu9V4soh6fs+UjDy3jkXdzM27g/c2T+xpiLNIt2yo6dmhoM/S99eeq+vBndJ3n5lQhcP15ufpf1fU3z80qn1TgRt2Wp96cET3cwg9zM3qf4P/+f25/u6BIX318VGe7owNIu0cN/3P+0b0j4+Naw/8PRtr+usHRnXPpqr8L41+/YkJ7RgN6YD7DHL/rxke2VHXX907rG8+W9Nju6QvPDIuyedGkmV6fGvUX983rLs4ZCPvkB7dUdGXHh7TvZvq4hzQ19dOat1QphvXTWvLRFlf8/+H5iNjen5f1H3rJ7WVA+eFfaZndtd0H/P2N/cPccBNKeerw7ObJyRuHH96+7sHR/VZ+r5zfUUPba3raQ7+tfT1KPOydk9dn3nwgL7y+LjWEkeMdjMx71w/oTo53sd8/e3dxH1hQltHoj7/2Jg+c99+3b9hSpO1Dv09fX6G+fvOs+PaNJTrf961T1+8f1iTlUy3r6/qvk1jfMIXB5kovnfaDzNvO1CdUDWT/FBgGmXBTshnxoibUiAyLxL7nJteCYVFRFdwh179SGnJ2vlZWeF6BB0pUuk2kjJrT3/R6Ju9i6AV4MjUHYGZycywMSi3MryZ88Q0MR/AtSb4HBue1Xlny8OTDPNophJzVd3/uPbsvF+Vak2DSy7kwWChhg7s0M4dj6rRGMKX45WlMp8fXkHkPJHl9ToZE5waHcVA4Zg59qwzZiY6LaAfbmE4L64DMyM3d0vp45w34W0GwYB84Q8DVjKlA108MeVqpC1j5osoFpSYfGeP/nUyZGhNeewEmXsm+PxYxE4lRQXCWbKrRwLTemF/1E4OPbeLfMTmvPiPTH5oNIif41Pk6Pb1XLRTWEVyEIjkHshqEzfm/VvqSv9vTPqJkfj+8ceTW4P+c9pIpObGq+eRPCVvo0pf+RDRpvIuLgh9o45N8kJoarCb/KtpnuIjksn3sOeQx6g6g4j4jfFhePu6cVXp23z3gYhPii+DCzxhCUvJzOdFjICnUhkyg5emGWyNeHvGG3pqR1VuZ3jWSbaKvPg6L/mcWaMqt62jb9Bnjo33F2VqmIgpOEnMl9s1pNRHZF4cEkbo3L5AQGSMR0p/ZYP+qjg1Gowuij6x12zx8bcjHW74iDmZtTqcSz5FJigJfHBYZBJpiR6BV/qHuB9ktuKHN935tRCbWdO3aPu15RfZXwXcnpjkGZtwO1ydpHgtudM0kbj4+Iw1daNki698vBwYInaRL4Zu4DC/NOG2svRnZuiuYiOlWGooyyx9rcwQmGFrklm6yLvNYEuxrKzcJ2UddMduJW7W2SmFLsVY7CkTKu4jz9ezYaRpCPL7AnvUqUbPPXHFxcw9C/6HeWWXnWh4U/pDYtyDClzMLDn7OGLO0EASHO3CDJRwufb8LvWWa0xSXsTkpvFQuQV1W0NzS9NSqab5HZMqW1U5C+IhjUnCHR8VwMnMJUwyVuN105zeoItWlfWOs3q0iM5eyfuqd54/oIyvbbkfoGyQSBylYlxNy0JVPVbThWs6tYz3UbwD1wHe+1haKrchfsQ0Oh9gXBPZbzljaCilwHy4ui9M6V0X9WghP3W69WvO69fcHmzdX0WJTFiDHC7gF8Z5vKsyNqwhk8+fw/nUt1TJS9rHU2UkvjnozMxkhApcs8RH9ZQrOmlhXaW8Ks/Du8t9rNjl2DWIO1nJeVrCK+fwU6A78mLTl2xKq3sq6ilFvfLsXmWqKKYXulJKBX+P53EFH+gzBGPGC/9I2zu1aEqwKH8qdrEZMhlubp+rkzWYF+qK9Vykl+JHboZIfjEXTwDEhGd6lHNx6HstdOtdO0hDLTAqyXWK9A/UKkmY1LEpMjOZGXYucCn2TArVBQm+nolJF7dJzMzFzGb4dsYtUxzUTBlzJ8EqJcC1qG7V5JKxtyOr5xQ5c2VJ3sDXZQXMP2QZn3ftCFwceAg2wflg/Zqz5Cpe21ymUjBtX3+bpka3q39gnlafdIm6uhcqr/Mg4GvhBxmL5B+00RePAKk3+o/oD54HlP8La3hxfRkT0ILgdVjxwbTQriwmO6rT6nrLmg4t6mjwewnPAkxCiYOqm81dLVW1rL+mt53dyS+Y0/rRS7u0YrDKAtc1h5usr2wqM9nd/CTQW2qoJ2ukBeWWVIm44tZa2lXVRfODnuIXuMn6tM5eIK3jpU6jUVMfPlmsYtYgdxOBFVnVn71sMNldsKikpT2mwY5IPDZsraL+zqBuNoX30QEd4BdF540F7Ss3GE+NXrkpZaqHss5bVtL7zu7TyzlUDM0r1/RpsDuonnWRa11dvBfq5tc/cUNfurSsUwaCuvj1kjf76RCa15OJV1lEi+pQVYM9ZfEjIr65+jtM8/s6lJlk1hBnJb5Sb3dFH3n9Av3MFXO0Yl5Hso3kxw+emtMVFOizs4R/p6VxdfCU2MFBJTFGiV8t6/oPP7Jac7OKLl/Zo/k2rPnlqsRNEtiwg90lNnmerH1MZdXleZb5cAjkUWI95jBPHYzJ10T4GOgr54yhTj5R3VlDA91lncWY333xXGTcHH5jNOgmdxiHWI6rg7zYF1SyE4dIq13QJDzKxUzMTQsGPwtRzLwNM1MNLs6g1SeDRXasWuQSZxyOZTurc/t2kCDKKM8iRCXqvEOptC4om2zS0WxRZgg/BOy3yL0k1t4YQIZ9gAa/y4HvdURU9zR8TKWONcoWninLqtq15Q7Vhp/XnvX3aXzfbnX1zNf8ReepVOrgVUpdOfsmZ10drYPMD2ACphr9MIMzI7Z3CqX5v6QyvBfXT2ThCrifcZME4ImbmBmf0wI6uBSTaJjk6mSQP3/pYv3u6+ZpKRP4vgt69euvGdQHLy7r1MVBr1jRq6sW9OiqxV26cFmv3ntuj3716jn6lSsHddFi0x+9dY5+/vJu/fjLO3TuwoZesbykN5/eIbO6ZIGbTnonPmfMLeuyZb3YBP3i5YP63dfP10evGlQfN52PQTIt6os6Z1WPXr66T30dQe++fIH+3VsW6ZrTuvTei/r0b9+wQL/2ugVa2ZPr99++WL/+xrm67vxevXxZQ//xrUv0e+9YocHOGtulpg5uzLeeuUD3Pb9Ly+d1qteqKmdBCnXFUl0/e1WvfocYf/SeJbpkcdRAb6b3XTVff/H+VYyzoQ+/ao5+4zUD+jfYXH1qt/79m5fqV69bpI9d1a9Ll07r9965WL/6yn69do30S68c0G++cb5+5qo5PLlmMsYdgThYZJnOWpzpN16/UP+FHN98Xpd+45q5+v/etkSvOa1bH3/rYv2XH13OGMqyWl0XrFmgUwY7dMlZc9XPL6Ifefv5+jdvWaMLl2b6t9cv02++dq4+fMXcdHB2lKR3XzZPv/K6ufq1dyzXtYCxLl8AABAASURBVGd26g9+dLX+8L3L9Xs/ulR//uOr9IpVnXrrhQv08Xeu0u++Z6XWzK3pf/zkGv3YlQv05vPn6pKT5mjRnG7O8ipfN+vFAcahydaSbx5fG78pnEcglzdcz43i7e8FxgdggpnMCngc78s7iNyk4iBQNMQtwB5UW/LWITar9BwdLvGYjkN5bzvcziE/exIj+cGjQqCDKc1U3dgZp4Dq5pFDK3fw4ZLHmqJ/QOU18fZeom0+LvZEHvDl1CFzmNjsz1ThAybWovZvvEXVkYcl42k8jmnH5js0euB5mTFmf23QfoDRh9FniDq8MJ52caR9uNEPXuLDO7GoDChnI3leDpoMUsAS4JpUM8UH0YJwivLlMjHN+tTje/XcznFduFh6fsuQHtk4rHP45e0F3obftXVK922r6ck9E/wSOM5NVtada/dpx55RLe2uq9YI+vN7R/QgL6jPXZTp9AWmjQd8EenaxCdHVMYq7x4u87J+Uk/vmtKly7t04+O7ZHWecnjyMJ4euDe0a6Kkp3dP6cHNk6qwoDc/vl+feXhIC/tLuv6cebrr2RENTeU8KUqT03Xd/8wevbB9XK87fVD3b5rQlp1junRZUMbCLuis6tRlPdq1v6blA2X1dngWJGRBHXzl62az3fTYfn3zvq163ZlzNDVV0afv3K5H1g/p4lX9avAI/4lbDmjP7lFdsChox/6KPvGNDarzZHjNaXP1/As79dzGA1rRZxwqZT3D/D32/B4Njef61E279IUHR7RzvEvGDvO/f/fdJ7Zrw9YRnT2vixgN/e5Xt6iTNdizf0L3PbNbF6zoYrJyPfzCkHYxtjufHeZXZemPv7ZeT23ar0s54JfxhHrnU3u4L6rqLpmMm6POxD21ZVg3P7hNIXTonmf263N3bNb2PRP62qN7tLQ/6AX033lom+b3ljjMcz2xbUKf59edbz+2T49sGdO2AxXlVpKXSLy0t3Ipcsfl3vYXyg0pR5Y3D5cIjVHyPcXVXV8UzKywb1KWrGgzJ5oBkemDa+rH+3IoFVc40BakkCbeLzH5JCGXWT+3P1iHerYyRiyoDDgllbN7XdgCciTiG0F0vcP55tOX2MsOY38ZB5chN2ROhSzSlnIieI7eLTwxcg6k3HZpx/pvqT60lT06QJgeKWbK2K/bn31I+7c8q5xvM95vWgvWJQLCYeexDkZkgSKGOUi8tx0Hm/3AW+FEI/oWIB+1knM/M2P5C3g7wdK1GKTPWxPJj9HnFtO0LhzI+Im3rAoZvO3C+XxVKaWX1sy2Bjul3lJQYKMv4AlhWtKC/pKG8kx7J6r8ymiq1cvazOF18oJOzR8oafOILzrBfLNzjPlfNM3yKE+nHqUJTs85fZ3aMFTVSDWmJ7ESmUQFTalE//jy9DSed3HYBSJEDdcamttX0p6xSe2drur2DSM6a/kcveGsAVWr0sJu4xfOmjYNmwJ9nb6E91nkt3L5Ai3mCWcBT3E1FrTub8mh9KAFfB/s5WlkqtJQTmJVxtR68R3IZeHckjo6ShyqNdWIOc0cVKys8bysvt5uxSzThtGo2zZNKeM75ltetkgDXT3k16knd+fMZ67AulywvFcXnbJQlSxXnXFVmZfxRklTJF4ql5Q3op7bNqpokfGX+XAxze+U2N8cepb0k2z0Codima/G2/ZPaWJKqtRNz+0YU39Ph37u9adqgK/h/gDQ8H+AknHWchMmeuelC7Rmfq/KwoeXyVONTBX6rzPnvXzF7S37bIC0qXKxNQ5GFLlE0EZdhr3fKAnwhH9xlQ1hZjIzybunY3oRAkkmzUAUOlQ7EFFz1gWSqu9rMkz8kS6ud7jO03U434LRX/RJT2jIEvU+czLLdbCuQVdNGWtjHFpqgScmP/WNA0wgAhEhjc3DEddjzc6bC8WHZ1RWGlDXnNPV2X+aeuecpO6Bk9U3eIr65y5VtVZVtVJRTuI+bojyPEdeV0zzV8RpjaegyOg/klsBz5tMcI5NFHY/uCupnFgw+ldkMjSzsHAIqQQwBQsyY1mATBQG02aLNYtUUx3lo9urWtPdo1pdWrs/l//Uv78a9fjeKY1XOzUyYSqXOvX4rqpybrp7dtZVL5UVQklj9ZKe3FUT94z8H/hr1BoamapruFaSLNNoJWoTB9yzxBoJ0jp++t8+2aEb1k0oyzrUYPYjObzqjAEF8gxsiCd2TPEeKtOOfdPaP5lrGGzmaegrjw1JPCEIPyy0cLBXW7F5etekvvPckEanawpZWUO1MiMNLGxJf/Pgfn3y5hF945ERNkjQCztGNc2hFUk4cpOvHiypr4unwxfGtGFPQwc4HNbvnpb/dZKNQw2ds7BDQ9Omh3bUtf5ATqad2ry3ots3ToohMcRM05ZzeOfMVdQTW8b5VVISh11QpiDhEzU8Oq0DIxXtq5S0jvlav6uhOmNfu2ucQ7+iRkdJU7xwjzxR+SFz/7oRze/v0rM7JpijLm3ZV9HaXRXdt3lceWePKhz2dZ6EI4fS3N6yRibrunf9AW0ZqmvHaE27afvfQds+lmvLWNQz9DMy3dDjG4c0NVHRZp5i63zS75qM2sP8dnV2k21s5us5sxieeZSYTPYaBD7m3GyNmA7WnAPED+CcTefAEjuMnDlBmHk/kpnRd8F7f+KgVyqFjC5S7AhzKHDFXwk6gUIIYh3Z0LN3yAca/YavS+zJCMRBYMgdCAngh1hdMcndtpHuKUt3lfMNiRgGxCEmfBOF9zGolQjyyJO1+IGrXF6opae8UXNPvU7zT3mtFpx2lRaddqWWnHa1lp9xtRatOVvT1ZoOHBjSgf0HtHfPXu3atVu7du9ln3jmDlJL1fkWkqB5ifI/zcYPhfi+P8HAnuCsaTEnRoIFzEzpj1OHRzb3aQLiTT9IvvTklL69rq4vr61o93SXvvJsRXdsyfWVZ6a0v9ql77xQ5UmnoRtfmNajO3M9sLmh27YF3bE51zNDZX352en0BLFysEOWZbqfm1y+ydmMW8eC7tpa0Y0bprW/numerVVxDuhrz47rxo1TuhW58Y6OBz75P1cdWdQ7nx9PdrdvrGrTcFXreeJ5cEfUPZtM33ququ88M62dE136xuOTuumFmm7bXNVTHDJfXzuubzw5rr3cyJHRP8JX3ce21DTFoXXXxmkOoqBvPjmmvXz1C9yQ0xyKD3JQfPHRET29X7pzc007R3PdQr8P7mjopnVTug2/Lzw6pqf2Zny9rqqeZ7pjY01P7anrK0+PMwfTHPxRNz4zrjvx+/aGmoY5kMR8BxNZADby2j013bFhXN9+Crvnp3TT89Oa5iDaMRH0LfL+FnPtc2tm/DJq+tS9B7R2d13femZCk8zjXVsaemJ7Q19+eFT3rJvWbc9P4l/jKbGue9ZP666NDX3hgSE9zoH72O6GXjjQ0J2bKrwOqKdD+WtPjOqWZyf0l7fv0a4x6SYO/kq9rj3DdX31kSGN87Xa95BSIfFEI9fIngKwfPArZ10bjTxRlgoqNfxgYz5zDDDD5wdRc+5zgtK7ZjAbN5KsY1aCFbL29vfEM/9iYMZhYxxI4pASu1vw1saLgycdPi4HbmfICtsa694CByF6U4NRAJ7UcuC5FyBL74+5E31OTk5qfOyAAh8y0+PD2rXtee3c9rQq02PELGnr1hdobwXbtXvXTu3auYNDbJcODA2pQVzRCxHbqs9hC83VcQKK/n1tabR5/CBYtv+JhzFrbbhDfVxuMiuQbqgm324ZLZMp0yjfJ/fz/WN/LSjnphmpGQdXSSPTGVOb6wDyqdw4ELqwzbh5jKcR0/6KqcZTxUgll39FHZ2O+uZzE1o7FEQY5USf5sYfI95ItaxGPYozhmXNVcHP/7a/6zzGTc9OKnL3G5txKi/pwHTgaS+omos+TBONDvxK2j1lOlDxL0iZhquZdkwFVegj5wlo53SJvANxTF54AudrGe1Q5zCI8r8Osh+fOk8zOU+TN6+r6OFtHKzTwifTOAdenRxGOXD973NN0t7OoTfOOOuMf6IeVCf0CF/LcjoYqmTaPlniPVYHeXaKV1LkXFZuLCOfEkw5G1LMghhD0M4pxlU1bEyjxM7ZP3Xr5CmwpL0TWTEONnUE+3kKPEC/wxWlW8DHWGUdJnnS3cbX8dGqxKyTrfh6Km0fqWu0WtI0OVaAf6WcrIncDESNI9s5Hpkf8mV+fR0iB2ydw9wP9slqQ5xHYvqBAQESpBcYb7A3cjXSDSf4mCAvmJGyGg3JqY/LxS8OkTXwQHgxd1xnapETuhnJLBNdmWa4kJmZzKxofC9X4hn9R56yo4/d6jIOMj+kjKcyp6It1YnehH+X90OMg86QG/PqEFRp9Xxi6or4c5GYoJyJitBWWzxZN2pdGh+pKuNbxcTITj3/1He04Ylvaf3jX4feLH83JvZh5Imss1zmW1KQv/bo6uxSyb8hkamZkVerMmeMg8dEoZJioUNKCoyOsebA2z6PDv2ACnfAiUYqkmpZexIFckUmMPeJaikZnJnbA6cQ+cgYmDcTr4gkVwePKnPKuTI+EYLr5SVKGJaZlJMGGxrskXJuoRxZCsUnQalR157xoEd2lNWoZfIFPG9JrguXZBwbkhG/zjXn3VKJm6pEjsYJ2+BpbJqXl/6vXdT5WhWtQw3LlPMuyjhkQywp582O25bUUCAHM5MX0pOFiJWInJEzPHE7yGeghG3IFInlGypi0SBmIFrGzRjYcP6fFw2Pua8UGiDniTIqlaBIXw2VfYMiqZtxJSbxI7HQckhFlTiQjIPBGCVaNQxP+s2BewT8DHszruhgZWYKwSH6kExKe42FY2KjEhXFNxlN3+/CJ5JTHiObMGcU4lCJADtqjKaYA3iT/wlcaeDvrxmyUkkZT8uBR19MiVTYJr8YiQnoqAHfiLkcOe4N4NSBk4o9FhPlQqWDyJid4FuvN9So52KK0c0OhTDHrDGNyIPgQ2dwyZ5UoEXL+6ZxhFroXeE2hyJnXC2QopvNoN3WE85ZX2NtIh3n7CPfOyI3c7karFMT8EnnhxN8RO92YpIMeyWQl3dIrGJ8UqTtcF9jD8p/wcSswafA5HhDXZ3z1d09qF07ntXQzsfYXzvVVR/XyK5nNTW9T0uXnazBwXnqZC3LHGYlX1fyDYwosyAzg/PKJDoR7bTggZbzEHJUys9tcnICjMFlRZ4k5GbfB7y378O93TUWCaaJE7zJGGgImQw6Y0nOxuEQGJiZaflA0DsuLMvCmIIvEjAWNIASn1QL/Ne/zqiy8cnBLyk5n+iN9ITSoRJ9GZ9KdWIt7WroXaeX1ZgapZUrxFxd+ZRKoM4TUq5O1TmkfE6rPFEF+ulGF2JFnKOkR/7k1SjVZJpU4FOQBxLMuyRieb7zOip66zmdWjbQqWhdWHSATJwteuv5PVo9r0ycIOOuMvIy+iAZZCU11CHvM/JJSEDEk04UUputaBmyDtU5XBs87ZU0qSyr4SeFPKrMxjMOez+4sJaPr4MWl5uPAAAQAElEQVRDr4MxSFVF3ndETkczycwSRIFjLKZgSjBFmShRBZUSNb8iQy0vORdmhKZfjZbgAXPO8NRo5PKblalBZzKzRGO0xAfLFEIQDRnU4+Xy3j2GUsljVIFckUApHjkwXPoyyYyKj9vRaZ0+G42oRmFAIFGIwV6p1xtqpAPN24hlfiFunEESzFzoiP1VmMF7pZ9m0BkrZ2KSF/G8/YMCXc6Eiow/cjj5YRYZT2ozZqdyHbxBzXMBzAqpEgE+As2AWW7yaJlHN4uytC4Byl6slzQ21tDw0Hh6ssrRTU8NqaevrN7+HnV2ud24Rkd3q6O7T729c2QZ85iDSDxy4a6GiUyfycw0W5zPaDp1wB5Wo3Ji5Z5nkeFhFi9WEE7U4WgpHd3fGGBISDYmUZnIXJfNn9DHr+nTO0/jsOEmvHB+h377lYO6eFWn5pWn9XOXduk3Xt2rxV25FoC5pYreuKaq30P26uU1LQgj+sjlJf3sFd0a7GywhlEXLO/W2fO7tXpRr167OtPvvn6urudgO21Bl/7VZd362Uu6lNUqWlaK+q1Xz9VvX79AFy2u61euGtCHX92nf3F1t37jVX36yGUD8r/b9vOX9OqTb5ijsxZU9e7z0b2mS284s0/vOX9AbzmtrPdd1K3fvGZQv0OcOZ3TmtdV04cv79T/95a5mlOu6dqz+/WJdy3T+y7o1HlLTD9HDv/5Hcv1lnO7tbijpl9/wxL9xhv7tWI+z1UcoCfNL+lN5/VoXo/pV6+Zw0v/Tv3r1y7Wx6+dq9VdE3oDfX7izYO6/izpspPL+sglQT9Frj7G/3D9fL3rzDKHm0nMsgUoMDOFIKEQLLxBgwxdyKAWFIxbgk2FBp1hXNRZTml+YwxQt5X8hbvfPA0OV6c5GzvPI/rCVzKZmQKdl0rejygGhA12bN6cm1KIIr6+nxs0ksbjgJxDK0fnwBxHKnLv02V+mMUUMXB1oCdmioddy9/zi7QxOrgWzvRKElwjN3NkjCkvPlJIX2aua7k1HVrNNprnsbgxoam/GItxHoPmTZ14Qor0p5R7gzgFIoeZeIKKfCD63w8zPrQcAVmGTBx6Sh9zDQbu8AOsocI+J46joZy43HTIxbplvA+ra/eeMY3xg0sMHGrMsWTq7u6X+KD0v1pR59sOnxfq6upRRF/1/2zN10NeTHl6Evc5d7isiTRd6YKgRWGPWqN8vvLmXDh/VNPjKA7J5DjWaUcdz+ZwvZnJzLtiwrKGfuqqZfr2k7ws5FG1HKImq9ID68d19aqgl63sYpKreppf+9514YAW95R1er/pzWfP0+cf2q2esunas3rVqNTlfw/r/CViYnM9x8vtJ3ZW9Mz2mi5Z3qWvPLRP73nZQp02WBdTr6/ychtGaxaW5f844d1P7+H7PrEX9uiOtXv5ohb14PP79dpTerW0P9PWPRU9uGlEb+EJbPU8013rR3Tnhkk9vGVad2+d0Iremjbz7mgf7xjeduocNXiS+uZzB/j1s6HXntGjcxcE/dlNW3XBqjm6eKm0gH3yFzdukf8Dh++9oF+NkTFt2bVfFy7LFNjI/aVMa7pMnVbXaRzs5yzq0IED01q7fkxrlvbqnKVlff6BbTqPA+/ceZk6u8u6bd2w/N83u5VfDmo8ZXZwIMrnOmQyR5YpBAOSb2aziNwULIgVSZvIN4/biOI8JFX2lsws8X4gJUbeDrABLiT/Oi/wHTk3XuSmiTg6MJKZgaBSqcT7lZLcy1SUmAVuwyiFwOgt7awcFRLlxPEXyTHPFVuHAxYpLgb+9+38QKMruawAzlSX5fjl5OOHWWz5oyjsCICdOLgkkxduJ4jLPYNGiil5G/GLrHRzwh7eg5GD55lzOEU/nBDGFITDiUNLzFICOgPFAeZ5AuYptWNdcn++H+TQnLFHH19ClM9VpVLVCHtufGJS/l6j1BXV2Zcpr/HrOv3MW3iKOjuW80t4Q1OlTvUtOVdz+parOjWi0fFR1fKQ/spFrdbgQJSceoaR/I01dMwOPMKSHytbzC3NI9SIWe7rA3JvYBOhDtgXVcOJW3tKOctL7yfo5Ak55INlUzcy832rUlbSdn6if5xfFKf5arV/sqEXhhsybr5yOWhkyvily9TFzVo3qbsjaoKf8rfy8viZAxXN7+nSinldGuRROOcmEaXGvE3zqVGvTMgXcvdYznf8qvrKDW0al/bxEj3n686mibrGGfUlp8zVwl4+oRrSdvr2HLbxcpwutKDPdC4H6kkLO8UDhabZQM/urmqU75o1nkKq9JMraHgi1/7JqL6BXk3XlP4ViK2jdfX1dGqa75vD01H7p3KVOzq0f7yq9SMZMRrq6S1r0aI+LV04qBrjY73JWeoomQb5JstZrW28TO/pNl18Uq+WzSlrXl+Hzjt5keqMoYHP+qFpbZsoMY+5Ll7ZqzMXdWtOZ8ZcSUw3c2lNhETZa/JiJllwRAXWw2grlVxmMw0krHeEUH2zQdD7Nco3XYPDwgWJZ1e4TY7M15u9qAQ3J2ZIh6kpwJtMqWAQQlZ8TUSeR0s+HiPPY8FjA0d/uegiubUublMcoFiQZ6tf1+OW/CM3eiSW+0YeMXIQUSZ4Ht5nUiYvLgTi6hUzJzNobyd/BC06Y/RiGPx9UCYWQ85x4YMo+mYgDR9fgyejmF5PcN/5WJo+iXjeHHKRvRnRNeD9PaPzER0iAkp8zqjCHhwbneaDv6ZSucxXyB51dpZVZqONT6zX6PB6zZm/QqvOvlYDS6/QgpWv1mnnXsf+6JD/gjk5OSafvzo3WbVS09TkNAdZXT6FosSUkK+rAwGVIZAFDDWpoUerEctIwnnaP4zV26A5K0dzO0hezOJBoqM0/NMcVUq1PUtkR64toxZVGneF5uM7pnT1SV16xaqS/L3RaDVXhdGO8+vIjpFc/h9un7e4k5/xp/gkiBxqufxQeNWp3TpvaaceTT/3T2vT3klt3FtJcf3GGmOjDtWD9kw19Io1Ze3jkPEDc5w5j1hZMHVluXbwE9yOoQl1dZQ0ynuVhpX4hTSoYl0an87VlUWNTVWIPa7Jek3+P6oVn0j+F1iniLVkoEMi3pnzTSfPD3psx4QmquKTKnCg5fK/VV8l7jUnZVhF7dhX0TS/CEaJp8+6ntw2ru37JvX8DuheTlJu5JFajQNPOn9ZJwcwPF8lduyf0ND4FJ+opg37p7Vlz6TW75nWMId0lRO+zKfvNP1s4Om1jx9NTplX0uq5Rp/yBzAulhAsKIHxB1bczBRgstTGZmbTsIlYB6UIonjGEuYSNr7ZYKgudz9DCqVZ58Cok4tToqhBHETuhr0Rgxz8CTEL8LSRFtWwieQHEODGlUrMGImfqJQTLDZ5yX3Q5WJu4kG6wsYN3SoolaJZHG74cM+IxIt20kWaKLiKPoVM3oeOXIo+CIGd80e2Op60cI4iR1h5f/TtrP8in/uBJu8jMr4cJidfeAyoaIp2JIFIwjlUHoPFilD/q0WVatTE+LSmp+sql7rU2dXNHuuQP0golSjlFW154Q6e1nZqYP5JOuu8N+r0M6/ioOvXjm3PacvGx0XHHIgN1bg/qwAv5p19S7+RyYzpAIoyC7LmT2GC85Ry/xoaUwgdu0SiMSbG7THlceGVQIBjO/ssHseipWbvZDyeBCaqJXpRlFFl3Hg13kN89olJDVXKempHQ3smou7aXNOeSofu3jiptfukx/eVtG6orFvW1/TwTm78/Z1yn5FGtx7dEfTgFumpXabdPEGlJy0S2cenzq2bKvK/dnHr8zWefMr624cn9PSBoLU8TUX6F8Pdy0vO3TyS+d83u2NDRd9cyyFUz/TA1rr28Dj22Ucn9MjuDj11oENrh4Nu3VjXPZvqGuOn6ulGpns21zU0bcxvrhHog+Tn/0aa//8ld09Jdz8/Kf//Vd62oabp8qC+/uSoHmacD23N+bGhrPteaDDOhp7YbRquBp68GsqZk92jQfdsqPNUV9aXnhjXJtr7aiU9ui/q5g1V3bklKnb1asOBXI/Q59qdpgq/1m4czjUauvEZ1dYxDkpyCrFt4QO5GhsMBHgzUwiSmUFn4R4+R4jlVKngC03hMOCzzFvAK/k4AVHGGCLwacnZ5HmK4RtcbE9MZGapP6PzzA8zEZvDiatSienavJjczsxoF3C136x5nsvhOc62IzJ68kQxNI/tgPfuIxdXYVHkRcNlBG/WpmGz1SLeh8PbKRVnjgMzem+i3dTjOGZlBmtkaRL2yjuVRx7HYyc5lsg4AM/YZPJiim5Hy7N1iWtpwgZ8M+a9xKEVeGJyRE1O8qlrJXX39Kirp1td3V0KzH1k3nNHParMD2DV/Tu06elbtOm5O7Rz40Pa8vx9WvfkjXry4W9renJUlemKpqemVa3WVeerZcN9gdoLSXlcM5NZENcCtAWnEywsDeOPjCdPHtESOe4lHNeiaeD5+AbMuBkCDTPvoYWm0TFJbA4naN90STdwoz85VNIQN+PaPVGj1UyP7Qqa9kOFG//ObTW+ryv9Y4G7+Kr59FDQd1+oaQM3uD/V3butrts31jVcK/NQHeR//+nxXQ3Vedu1ftj07ReqWjfMQcnh4jd/Tu8GJrC/k75vRr99zPTQ5mlN86nx3N66Rqcbuu2FirZNBmJX9RCHxaM7pCd2Ro1jw7dHPbuvocd35npm15Tu3TSJfZXfFzv0zP5cw1XT47tyvu4F8s7l/wDiM4xt16TpmT0N8jQ9uauuoWpJtz4/rVvWTYmHSkXmrcHTzINbK3qQcd+3uaqd5HDnxopu53DzA++5/Q19h0PyafrfPFrTBg6wGqu8noPtxhem9OS+GgdZXVtGGyLVFJOwqfpShWCJD6y4txOQ+cbOskxZCJIL5cUzmqUuLryR0Yh+okFd5hsvdUabdIpNyGHT4Ct43kbTTYc7XSl4v9iHEJJrusEJlCg2x6qeWYGY+nKfnL4iffEhnmQpPYyoygnGg3rqB5bqWUO8P25GUpHxRwmiEBdrzz1H7/A+UHzfNfcc6TcFYvxyyGgG8uzgIOrhSbaLm9jRDd+tPO8im05F68SurJwX8jkffA1ondcyVT7sJiqBQytqbKKhcV53VPl2IJ6MOju6eInfrY6uLqU9Yb4KkX7q6Z1u6FyiDHT3L1JQTQd2r9POrWu1e+uzOrBnq7rKHIAdCzjApCrfUUlfOZa8WSEf0km5O1Wad58nh0vMTGamAKjwelElRinNV+7rcXxXdu/xjZIFgQM71czSRswCXxVMJBgF0YmUyOSKRXD73AKTYkxISYKXGW1iRgZgufzxWshNofiahNwHl/FUh5anG1GIZMAVsvSHi9whd7lFBcAsS/ijgJQwKalhZUVsiptSQij5xTANXCQZn2YWCz53AiI+uWW6bYtpw1ggRpCUK4Zyss9DKfEuNVY83VwyZJgZi0IMCIvkFowXcarWUJ1xez4Re980vllzYRdxAnCKzDspCJOECJNj43JY8hHAad1gAAAAEABJREFUniovUYhp4GTMZ2rB+xDNTIYsy4JKWSYzbwvqPWm2EEPAkPiBgYFEI7LJIM7KCyZu5myCb8QGA/FDreFzkdZJCnSe8eNGy5FuZWbJxwxKII/duimS4mgXbHPiNnjB7f2JnNJ6N+1zKCbkxdzDMzszV9wkcjEz+Z+kMLd2rkXxmGVd8T3haGPxfs3YH9wXDT6E63lZtUanarVe1aoDmq708aqhB9qjyemyJqaCxvlgHJ/I+NrYocmpLk1Pd6pSKQFTVupUuavEE1inOrs6lZXLyonf+qrvc5SzKbt7V2nlWW/VivPeoRUXvF0nX/A2nX7RW3TahW/QWRe/VS+7/B266Mp36+yLrlXW1a8G80qF5qry7i5nxjQDzZTWOM0YWQgyEMxm9C+G8fXJ/eI4jmM4jn5WHZX2h5mxEQMb30CQByjSzCW1AwckXn1w3nJ4OwWCIZTSXEhy3qyIJEradky4co8Z5Zq0CLQ9XjFAdD5I4PsvAV+3hYjdK84GfNko3vB4IP1650YJXCxggwesmxWgTw/vq+eqVm5RaczTPGL7f9RNU94vJqly3shhZkWbq4+Fo06J8nI25Y7cF9jMREWHwBlycX+Py1ARwuHjY/Z5SyZI8ZIlKij54ycyM1pqK9bkDbkFriZ5jAAfggRRZkFlfjTpKJWSzufHJy8yV55zwMGCyfMmG0nmqTiB00wJbmcBnSlP82YqDiSi4RhZJyr2Rr/G/sn4gSODFyUX7jK4dEmMN44Nz88tSFUN/7tkHJjetffjspm1of+0PZ224I6gFQOWvItcnW+Hj6eFdrnzxbiIQqftfLvOebNiUNETa6K1LyK+vgkSYQNEJoEZkcsZEu+ociDGGNRoBHhTnYHWiRPZH2Jw3fw45ugodTG3JYWQESWTiGfydZFw4TCKCjaonp7F6utdAl2knj54nsz6BuAHF6p7cL565s5V72AfMei3IVX4aum/VioKWZCI6/nKi0+0gzyiGuSdY5OjifJhB7/QetF1poNje5LNsQ1mtNE5k2eVNnrBMlkmIwpXfU+FuGZ4Ax9s4O4KwQgVmfRcXJkUrgwoB76wDrdgJpMd3asFjBETFFuc0ZsMbeDqfo5kIy/GxYGW/p1rAQVmES/hrXRYYSUvmEo8lUU0qRu/SMnW5MUUDc7HAZyPimk8PiJ/6jLkZiYLQVwkaOJFW15MZi2edgReoVRymx2mi02ZAvbug6dMSkiXZsNomJmC9x2EvZSZaAOTSuUMlEVkYUofuRO1ipklltFByYJ2DidoZgEOTSFAlMkPYoep0EmFv69BhDdQzoIC/qZmgQ8plmQ2I9XhxXUetwWT//Env1qtrhpfheqcAN5Ov1aSly9TjEYoB6OMEZ7qhJuw6K7QSR4X3Q+ompnM7KBo3m1KgYvPSbG/3SRiW9AY3Mc4fJhbz50YxvxE8sOKXeV2Upm16+TX8Y5yB4dYJgshwQ9fzjpkZTn1g8xCScN8jbz/W3+qe772R7r763+i27/8J/ru5z+hb//9H+pbf/sH+vJf/q6+9Fe/o69/7pMaGdrNWrJ/c+/LeFJkfiv+/ZUMPD0XA3PeAY+1cu+Qg03IjHGEJpIdNj/IGk48GBOJcQTyzJh8+TQ2N0DIgkLwcGSt76HgVioHZSUY4vrCpih0mLpC5u0kZzXoVulpC97l3wu8pxTHO2jhCIFc5eLUtzccLkgB5LOhFEezxTdgTNNhai2cpYWUfJpCYGCWZpCRwQhQI4OKSWIyC0ofGrTFhvB9kbr2DT3b1UGc5+g4SHiUhqX49ON6k8xMpVLGVxJuBmiWZUIsM5NJ3AhpJyvlgMT7KdYcnefkaoaFKTY0cIpMTPHUwKjQRewSfN0iMmjWzMOHWTzBRbUOM491ovB8ck7OdqR4yJLO+3McKSC5HSw+TDCj9lgvHnkxJz5IIrWiM0WFxAUgxWVO/PBVc455vlHk1QMR5O/7HAyDeFE5X6mzLKR3YVlWUgZCxrpZhq0pD5ly5twPdEMW80wSsGEp36dGPqpGqapGVpFKdeVOO3j8Yn9GKymETtUbxtNYA1pTtVbj13nnyYZ8ZYRjb0recMCRXJ57bjHlmMaEzBQkYDixpdQCwu+7euQTCsJcpFQLYxImMeW5UjbBFBIC1EM6RMEueTmleczqNhH/mEIeZholk2YODPO+mSwP35oopzqk4OYmCe0qj9XePhbvE34s/WE6Dw6iO0JF5mbOOETxrCDUiC66mI3jgzMey41s3dzn1KnLE7D36lNfIHoTEIBKKOFK+/jVDAeqWLcI8qZLYOkybowSv1CX+JQ3BGZuWIQ2bJvNpofnYDIjax8ItKmQN2WS+/ins69PC+xwAuJLFSUdXNgmeyOWmgp0J1Znb5qcveE3boObPIEfAxo8oXmfHtXnzmPiQQ5wKdGA2hPwmUhWKI5ffTwnYHVME+/Vx52MSK4VM1FPhbmI/ikG9YQj+97bkQPE16inr0f+VyoyDjEzjxbQYOksbY4cGtybljFGqVFH3yhjEzSwaI2uftMH9eq3/qKufeev6M3v/VW96Uc/qne8/1/rXT/167ruHT+jnjnzOcRiQiQ/n1/CynM29gthVXzgin6AvGNPPNJfAZfiisZkOJiCzJx36Psu4YQjGJaOIr/mlCJrVpMpsMkDER2mZvHsm+zRiQf1OYh8QhQbyWwmQnLzCXSLZgPSpnf3dqD16iKnR4Xn1oTHd/bItiYzm1G1sTOyIzJu6GBeZIEYATNAqChjDoHRgLcEl5pgZfgYrFKBiYlpXto3R6Eww6apPXGCj/s1kQjOdK2MSzrQMlOSk3bmPPqiFv3mzUlzYmYzS5RsMIlsWN/4OTdfzgFT/MJI/oy+mPMovDR7cV2uFMiDwp1IjcmISJ4DwTxKuuHpN/XjFHBnUXN53i6n4ZkUaPbnxOO5/khIXc1c6AkHt5sRHYNxO4f3m8aYeoajQyLRgucaObhy4DTZur4JMb4cm4yn5v6+Pvn7zZBlMr/xxEIZgOYc0Ln7MJ05TKPhjaAGj3QJ9QY/FExramJSwcqanhjTjq0btXf3dsW8zuHYqdHhIVWrPIUxRoGcr+s5NAJRmHGZX+CLSoN+YwJj8S5BTv8xjSd6GHxM6Q/OZla4Nq8xuk2Bpui4xEd8XKOWAd8SYMmKa6rNBIo0IolFJkTKkGchwBsQch29GCpgZmKcwAcgfExmTYgSm2ABC9avPlFQBq4W0GN54hX35OI0MUd3NbOk9K4Sc5yLW7uLcSiY0fLKjJuF1JPHQcQcmYIs/VEqtCwxXFpMQWcXOWfIKWlsinlwHUFS++gXj1PAzGRmCuTngJVJ6eHP4FyWcYNkmWHjOSE1NYulw0DYFfBcWhClMEx7hk0t7NjLyYcVLsav2WLoLTAONK6Xb4ZZ9bG51K0ppgEQhEDsRPn8OpQTHV3KhSSSjIsfdELuvYr+0vzJ6At4TLjjVcJgMmvsMVpAcdTqHu7rUHFJxMeedMpZh5zUHEggTB4yDxllrFlPd7c6eCcWQkabcbOLYoK5qXx8kYNHUWrw41Sdg8sPMH+H6H9D3w+XAwf2qzY5odGh/Xrkge/ojpu+rFtv+JqeeuIhNXi5v3/vbo2P8jXUcySOMT8WLcX2uJ6NGVIr+jeomSk0qdqKj222Wdi32ri02O+JerQTcjQG4YZpcpyhZ6oMvkCc5RG4jrmWmclgikdPhuITgk+rmqEHrJh8A0gmOSBUFycwdS5VarDIibaSSjMa0XFzw3scBwExczmqE6zu18KhLi4/VHa0tufuUBobHFUJTLk5UiOJAteAnUEFEk9bqRhjCHDMQBqKt30eESMtKgoqQ28XFqpDrmYms1m01Iha7EwMl3mqfqA5LfEEEEJQCO6Pua9l6tcv7gY15M1qauWMgGAG8dqaR0ZByvggdB4TWYqNpYsNiu5Ea0oHP2pyceoyb5C1kya8N9i2+K2cRM6iuJ/LjgZMUi30iWW7eY/MA845T58NvtLG5gHpbUdE10Lhhb0zuMamLYGo5Oi2aYZQQt3MrT1Otx9inZ1km0nG/kiwdGdwVuNvTUiNOvcFsVp/obXGAVVHVmvU1ds/qIF5i7V9w3Pa+OxjmhjZo327Nuvh+27mADugZcvXqKubfvCP9EZnUqKiFBIZ65TgeRhN00H7RLMlkmFkLIQjP5e7fcDHYS74nhBejJd34/kWPnGGuNwb0bNzBrhdIHpgY2aJIjxKNTMG1YyngvcDk/HSklDLS4qf+nDbFlzjyLkANoMvNo0fWjVrjfgEu3BzfMys7ZPKGNcsZErFmCvxviw2F1wthYqS+9cCH6YPvxB939fYmjPPgRxTl/BpqoluZumrprGWfPgrgTyzLJNZsV4BaoaTJL/RIM01jdAcu1w+LisUhU3bGJIcnZkxR0WLyMkuthLRkQs9HKYw2YzMAryD2N5lgscEOXc9hK2GTfJwLbkiSc1jXPLmYSVsc97HeZ71el2tA8xlbtNCg6cjt0l6fNvzdrmDUB5OIi+OH3YBLLY5704jyPnw7ujuUk93j8wy8XAEmCnGJuB9RfkYGA8D8ycyz6lG3/6ivlKpKR1i5FnnK+P8ecuUh7KG9u9SvVbliS9XxtfK8QN7tW/vLg0MLtTgvPmihxTVZ8anJLJnouVJJk/C2BB0iaGMuTaaomFmoiaIEj0nfMVYGJnYHEAyBRlOfl44zAo/nWAJJ2g3Y2ZmiSeflENqHHJxE4dkMnPAMThP0KFDSkwDK4TRAxdsGqCiRAQZg1QqCJLQaRI0L952eLNFnQce0wH7v7OaMRIw89htkvkfZC3KNMlhOlIxHzmKw7WROZwBN0F0MObYBhxZM7b5QbLZuTIjLjWyK3xvthYgiblQ5fA1DJkfYkrtzD+p2NQ5N4D7uI280I+JP0ng/fpt0OwPnXNm7WMyvExmxhyQhJR4v/FzbmYfiyhOW6BZVCuIX+mJcyCX8cdzhTBvSM2zw4K+EVA9A+SIpKK/ZGEucJ3TI6O9fz+gPD9HZB2cOiL9zObucaJy1sWBygWpO2eiZ5OERb+egvv7+yi+Gbs2wd+L9fX1KoQgM7fy+SuoxzGj7XFApC//Glnj6atSq/OuK1eVr5g8KKr4QKTXRlDab/y4U3UbkGOQ4d9ZLslmfkAgerOblCG8AclfkwSUVHO41iFytJSjWYuiT9X1gEM5NWUQ49oE9oGkzAz5idVmBidgTL8+sYwvGXsfZpaS1SHFrD0BdxQnvZTRW0oQmvNZE4ES0ONjZmK1moiwLeRSsiMWJmLIKFUUZKnhCnMNfUER+zwdD0WM9murr5yb3kEODNrH7lZm5uR7QghsmqxAlmXMh8mCh/I+PWHJEBibQzKRALXVv1IxlzfHa0lSXDw/R7OFHzEJmUybNHKTERSTpgBlZGwIDqpmlnrxa4JJiEAE8BLvQaUyXzVLjMdfGzS4AVxJtrLMb6aGNxOyEJrdWlpFMqNnyZC1kxkAABAASURBVG/SBgdUDlIeUQpmMuwtxQ3J3+iPAclvTEfO00XLx9spGL5yQwd8YB5DMCX4JpDkfXh+qAsehorClRAarodDwJW5icxZAZRJ2rp4O8rMmihyDcHprMzbUqtdUJcFcqPlKrRKJaYr/TIg/yAx2n5MGG3Rj6Onp08hy6QQ5G2HYWwcWj4vdZ8bntr9ACN1Oa3zbqxa8b0c+DHNWAMjYqYqPsNju1Qi9vKVJ6nE+7acr5sNLOYvXa5FK1bzY8AkPwaMp75M4t5Ss9CiX5//1L+MP0oQxYBomQUZULPQlRwqDMiDGfdE0ZuZDNsZCF8ZmuPXcHyTWQvWNW0An2qXRgQO5x000Us5E+Rt8pKZgSCuCvDBlHhYebGi5ewRwTCVM1CnYtiasTcVpbX83jK0RV9G05ESaiV2KMVmtnocx6zkSJyP13Ek3bFkZiazWQQmImRBTn13+PhC0ocjhilSj8QQPi0E2paGWDhZIp6fI+frTjtcdiiSg18iF04Y35REVULKB7mHBVTZzB/BRWXB+HUrU2dnh0rwCFkmDwZYNwMNvsaITe++SOU2NIWhGq4HnqcPxJAmNPv2kFkpyH3cPmLrcyUPBCITk/tBCFoyM5PPbZYFwSaImzO6r9tzs3tf7qdDCmpXITX8DHp4bcUxM3kfDl9HM1MIIclaNMsylTjws8zlWdJ527CTF+OCH53J+CPnEcUmFYMy2qYg/9crOnkv5jYWJJmK4vNQcIiK/dDgHpyqVNLXSP8Pvf29mL8j84OtwRNaDX2dA2/DxrUaH9mtVSedo1e+7t1auPIsnXz2JbrmLT+uUkentm99Tgf4munhjX68S2OSzHsiRzP6I8eIzG0ciJA454jythkeJG1mCI2v3/kMfB1ic21SmGgyxmvJvn2gOmpxq6MqX6wi5XhEpzgjNThfw8wyZSlR09H9MG6vGFqrPcO0Cw4TtpTHpZ6h47iG36uB5056/vRifA0z3oNlJVOWuTCmOcAEGuUHm5olsrKOdHehcrGJP+ZcO0zu3y45lPc4LRyqa7WtyZgZ8WaRxMgCMLPUbF28GYIp48DJaLg2sLZqFkPH3lQ0IWHjMyYYhuS8Q/KhxXSFR+8+CRYUmjHlgXFsxXZ7H09AYeZxPIqEi4giMwOwUK5UA1RIYQl/SOV+Ii+8MfDYEsYJOmYxM5lZsjGzGT4JjnGxps4PCXpN1UV035wNtzDiZeru7ks0WEaOhlkT9Me5xFHtbckPBn8688PLz/c6B1eDQ8v5Wi3X+PiUpqcqatSiqpPT/Er5JV7sD+u0sy/Tu378l/TGH/mA5i9YrT27t+jBe29Swz+IitCiY/oVebggqvjaq1R8DEnqyafsY8sce1aJPKWArYGDq891Cy2NmSW/VvtY1KMeS3+QjrjHbLcr2YvtzcS3ZEbLN6d/MpUCGxWYuZR5ak4AJkxCmhFnDwamJksys4Kmxv+xF1NId5fnyphYcT6gxbAVsqhSZsoQmKHnkPODzFmlMWKvtuImrJoZTFPsrKPZ/J4IKaXekjNdmpnMCrjMrODNgszgg0lUtZWAzv9OUynLhAkoDAgnGmlllQqHDndAknPCmSxJfSP7TcjCU5NWRj9m9AmVsDN8mxspcvf600HkDvUbF00yEcXNLQ0KH/dTQFpUS+0WDzWQZE2b1HUUXQGbgVv9MGAelAvVuRkwNXKYmbq6ulUqdZKL5xhkyqTmmPjSKH/IzJmPBkyDd1yOiIXLmB7mU7wfq/FVs6acQ61ebag23VCpkWn7pud0x81f0HNrH9D2LS9o8/pn9PjDt+vbX/1LjQ/tbfZiRJPMLCH9lymKisyx5yjze1cUGK6tinmLlVkmI5r5lTUNLJLDbVprH+VxiKuCc52ZIT12DcdWH65txWzupYMMXOZ6x0EKEj+oTY6emiEP3MA+mIxB+RCa+TPxGOHkA4QcsZrZEeTux0SQTOHr7cLM2+2gE7pEjy3rAV/YeQ6RX1Wi6gj8H+8pEGMNl+pR4LqDIblfXWYg1CWnxA0Oa7AVHbl4kAF5agceCUJsyGKdJQfw3k5y91OOLkcHmjqDHguFf4MfDfFxf7WVCM/4mTFnmoC0VTNjDAVkhcKJmYmKIAVh/siNVhYC48mUZWxc1tXkJTZtJeOPX5XugKiiWCK+Pn7zOXUkIRczU/BYUEtURMEHd67w3j0NSZjIi7cKnV+ROHFhc7wtOzXbRMBotnr/jlnJkTm3aeHIFkeX0vVBSk/xIIGMA6ysnt5eKSWcSax+lKV0k39EBGLzIPNc0hzyYVFPT2M5T2kxPVm1dOmg49VDg1PO2HObNjytp5+4W88/fb/uv/vruuuWr2ho9w4F9MH7ogvv0EJQyDKfMtFlkpJJk7rE4U3/WHFNEy52EMuMiIyloEGCd1VCGlAusU810wPN41SiHMfiuGpPlC49C2xTHlByIz/XOQplaxJRJ52ZyWiwLxXgM+AU0dErNknpjo7UaLt4AiyM0kT4hLTpnPVUjgI/zDxkV5jWJXMf0XVLbgW3FVjslLbTJq5ddKte38S1i2/VtchbuG6J29+h65bermvhX7fwFl0DXrvgVr12/m26Zu5teu28W3XNvNv0Om87Ftyma5zOux3dbXrN/Fv1WpctRL7wVl2Dbwse4zW0Ha91uzZc4z4tpHi36nX005K/etEdmlveyWz4aCE+H03SZGlJZpYgilnBQ1grIT8YSpvO5zsmXciMGzCoXC5BsyQTxcy4isM4qvCBHFL9UM25gVJIN0Nv4o9JIdhM//7hZ7QjMXOMnRp2UhD3tPzGTtuBGGYmM9PhhRsOvTD0/Xm4nmzQHS7/wUiaXafczMiFcXhkvzGDTJkF+buxkJVkxjyGIC+eK5kVU0h+OQP2J63IE1nuhxcv+Ov8AFOHFk9pdfGgBiJo8LWyoTpzvHDlKVqwZJWM1xxnnHORLnj5a3TJK67T+RdczXvPXrIhQ6NHCNfUzukvCiEHZYBahI+kAtyGYchFqOSiWcxyxrhmwHoRwV0Bo/L4jhlvxMep4Tj6o6hnu2038AG0t32yGV4Suc6H4VtdMoVgXJUKObOPosxMWRbQhcQX/popZgHeQLNibx4HqCWO6FqAPV51t0PRl43rnfO/oY8u/TPwpwWW/ak+tuy/6WPL/zzho8ud/2/6ZeiRkGzdZyl+4CNL/lQfWfJn+sVlf6YPL/8z/fzyP9HPL/2kfq4J5wv8iX5u2SeT/oPL/1QfXAFa1PkVf1LInLrckeTYHYF+CNmH6O+D2H0IOP3ZZX+lkzrWNafGJ6vJNglbKa2Hz7+jKZaZFWC+fd4hMl+SloFsljOTmSmEIP+qmV4h0BVS+WcMrMRGxYSrXESfSjwKKjc1GyOmDyWsTaLK7eWMDi5mJjM7SIgXB1oEObEdLilMWpaHuBCj0B98jfjP4mDd99cq8jD6NXFRq5gZTeN+KPFh0KlomSzwJKRmYShMTzE2DjEYJi8q53Dyg6tea/Civ8HXSCETh5fTqMjXygb2jRg0uOQkvfxVb9Oll/+IOkp9mjN3oRYuXqNTTrtQl1/9Fl15zTtlzR8X8BQJiW7TXJgoXEwGc3B1m5bED7Si3bJrtszwbMJ5EIDhmMZFjhGGiuT49aBteHzzwy28M5eSgxO1aGrMXIzBM5GMyodhnP7mPZO1+zvc1BA6fEAJ3AQuL4CxADEMamZJHJ0Cs6KdhFy8ZeZXGi+ylvhKOS/bo0Wl3VpS2g52gl1aUoY2sRTdUvgCu7S07NgJdTjvvo6d8hhLy9vRbdcyqGNpirsd3bbD4LrDsSP5Hy7frmPJltDfko7tSoB32yXZXnXmE2zyRtqY7dPja9GOdl2LNzOZAdYn+JoFeG8ntKwOpm6X8ZUEU+EiQ+3wvnKOsZjguwMFWt/A/snf8BsT+A3q7bSRMDHDmwpLjfIDM2RsqqbM1ShmaorDI0meDkYxbvqKTeMZK2eOJHM59ni5p7d+kCh6LK4HxQ2Zyp1dslIJsUkMKjIXahbnfVy5jwu58/6U1eAQ4MFMMTfeneXpQGvUoxr+dMbXSf9LtY1SWafw6+TSxaeop2uOOrp6iFrcpw88dIMaVtN5F13NDwCXMmpTRi4l8jDzPCRfN7Oo6O3MZMy9BZ6EzZSD1mxppiDxRW223d/RbDI0YuBn1qJSo3nottu17A+lrPyhouO1bcbA86Lf1DazlIxkUoIPtoAozDNXBuM9uonglaerkn0SyouZFRuzSQ2996VmYdsSuNmAxGCKTKJZkNsaMjeIvDtixp0tkOTHvvikEU3BMyMuKahAbFI16bHaho2jZQsNTZiIDaLDxI+XRVveZmQMNMnQWzQZ8hYCbcLM2qNLbWyTzmlL1kaL/CWGo2SPzueGbTgzPYiOXIkp+pVTLIyMjChmJsELamYyDy7TkYqZKbA+WQjKsgwE+U2gmeJ+uQiLxFgroBYQtVVPw9CZcQWBfh2wMitkbh49Z2cSWNHIaIEfiA02I6xw0MHFaLYA+7+iFgNiep2RLIQ0V6J4Jh0cZFImGU9jRdKsWWEbZelP3Q+ymHPj5+nfYfO/xd/gJGOYyGI6yHzc7h6ZlzxGZRxcJ516viYnRvS1r/y5piZHJKIJ/VMP3qn77/yqLEjnv+xqdXf1uUZ+cIpiZuLdgBJxFkMTf7AX68ECehi1itslHsbMJIcoTWpmiFoITT4QCl4Rw+PXcHyTWQvG32xEOhPwDaJU/ABw+CAKJLFcliY1OZsyT5rkIp8aOXB9YR/l1NsOGvLNH9weBEPiJvAS/QJ58bic3JyJkgVqgGJMFfHlq8mnUHTEXFJDSsZ5k3pQWKr363l5SJpttWnjhIV2ReTXxXoelMfMm8A7bIEmY/TFLtCSt1PyVAuFPJrxCWpsxjLeha7OOKukGmPRFu3D0dI59VgqSsoXNlHksUD0doojsf+BNYGCSucomn7JDj+nrnMKzEG+ZnBtwIvqhrkiwQ9CMzD3qkrlTCyXzNxfUHJnnL40MSXoMUSxg0DIZhRSxFe+MTIpAOEc3SBRnjaJ400HFjNxECuyL4o9ERUR5BhFPvhm4fkXOtfjPFO93Y6cWO1w3YzxIYzrHHQqR/Rcc8ZKdVODmgyd0lfK4AOzgMrXCLGvoetBxI+uJZ+H3JR7m3uhwdfKHEWtXiueuomZM0YMCWDerebMnae+vgE9s/ZejY5vVuTHJ9Gt79cy98j6px/U5PiI+voHNW/+fO7bICMPM4yI5WNw+PT7Pyfvf53Iff0Dysxk8kLHLdvUjPRdyMT9I/qJCb7wbgCSL30pKLBRHEiPW8NxLY5pQFIH6Yv020WMQ8yvkiVq8mSQ3vJBtVsemTczGbPlwBEjk6wJQaV0Na4pqjGkBCsUngCIbBixWYtEdNQSMYhuB2XVD7EjpkuIV/f/ScrTJe0fy0TXiuQU6Tf6J2fiUySlnDCIByFDDpJtgPe4jkxrN3Xp2/eapqplCZ+dQ70J9zvQAAAQAElEQVT6zt1dbDbsWdyYYIqYR+8ntdGlWFB8CqXaCsYun4GEq4w/OuFiWLYAi2/RMgWCmUGDCZKgVCJXB2SmRvSWfEqlTBkIOOEph8+5z5xmisG1AVsEqTobskwexze8mSGP4PBqKXqQsUYS84dZcXPrkILiEEl7M7L27e0W7+IWWrJjUY9TACsTGTlMZoAbGIaX7V2KkbaaeZN7MTemnJvKM43s1ZjTbuTyg82jCEUE/q/kYiaP4PZyoSQ/LHv7+iXmbs/uXQrB0jeDqbExje7fh1ldlclpVaanVSqX1cXTm7zgb0ST50ibpl+VDjITYhOZFrDgSykvbofaWckZh1CTo+tgZysCM5PZwZg1ODJHb0dWHCY1NYMrFfpjwIlNF28749ThvE8iHxBNuyDmixg+gKhiE0V0OaaMiOsRKwPyTZqQmQzIsMQFbxhvFMNAJNZUMXUUZD6ZiceM6nqIJwCZacEfWl3XenJr1yE3h1SpZvqrrwxr0w7/KxaFjf/fbB5bV9emXZFfhKIq9bKe3WR6botpulrSvtGojVuDtu0qafMO06admZ7ekGuqwjsQwkaVObSifvkTe7R2c1Cukr5847T+/X/fp227o0amg55YH7VjLxuXJ8Ed+00vbFPSTVSktRsa2rI7Y079EPScWnPj1NsMHUJXxIZJYm/Bz1QXBlpOITPV7VqYETYZY21NxlwnGDzQ0QobxLjbgiz5ZSEoU1CwoBdTAv0FXHxvGEygT+cj8V9MnINt7eBms+UxHc3mUQkpHFV3qCLNZsxZryizVr9Og8odHVKwQo7O+3aI4tTBFKavjs77/eSHlR9mM3xMxil+5AnNV99Yed/CkYPPUJfLHQqB/cLT2xMP3qQ7bvisJienxAmmkGVYRPqoFzGKFjxt+Fb1buTBEJiZqDJ4XwszUwCea9G/Wx96z7tMM8VbjhnBCTDhBGySiZkxME9Ph5XWvvEJLZSRwSodVjlDimwyoyezwj/Zc4ksohghbOGGbZM5nOAbM/yZWwMing6198dVVokPMVTYhkxG38owpkn17oDn51PVDrUV5MTBsClLnkrdtclzXqAqbZCQDrav3FHTl25v6O++WdczHGA3PiR9+hsN/e036nroyU7d9bjpE39fg3bpr75e0X//Sl3/7R9q+uYdxnxlEh3kxO/o6tU9j1d0YKJb37hlVF29XZrgCe2//cO0Pv3tuv7Hl2vas79XX7nN9Cefrev+tZ36hxtq+uwNDf35l+vasa9bIlYBHV4YTpoj18CLzV3ABS0kBQ3mIumd0mS9CtuibZiZmYwF5iozrqEJZJKpvXiLISqFYeFTG5/AGpmZDB+DtvsciWfG5GZm+Ag0/exQY++MfRF9DIcpDzX2thu14O0C6ZAg3wgKyey1JSKVWeExuPYY6e9zeQC6NMYgwYCs3Cmxd2MKymixcb/I04FTUZwWyJnOyB6KfJXMeSeWc/jkWJgwV9qitHKYnK/PgfgTI6Nq1Gpasfp0NTjI6sTfuWOTNm9+UjXsBuYvU3d3D09l4xodG1Ydv+hzSE9ympafD1vmN4YoT9PMoI5Ab1Rz+AXq1W3dN6Hl44pDQC6HSI7bbPZ4XDsM6NgH0cyLnJNMyCIHUkydRyYTSRSTV/AYyV3c3tE0Q+xSSLO63NFszpDCioBMgvs7uE+UsfGzEGQWZmwT4w4YRZl8E/ghKtpyO0PGJEYWJSXqq0zu/CYtJRqhKcrMJcp9HC1VTDqP3aCvHL1IfOdw1NfvrKq7v1tb95Z164NSudSheYt6tYGnqdufmNauvZkmq1HnnZnpsfUVlUpBq1d064vfGSMrP8gi0XK97JR52rUj0+0PRolfeJctLvPUVdNnvjGm11zRrZ2jDd36AE90WxrqZr8vX96jv/zCuMrlHj21saLvPjBBSiSXMj3yZUZLF6LXAj5GX7cmBAVKxT0cqXHQxayQm5mCz7MkMwNqFu+khaYIYsClZoatKbCwDhOFOWUQMEX1/dV+E5slq/Q1yaKJs4oYgRjAQuHUvLqvDyP5pzWnV6qhd51DyJ1G3wdunIABNXoutAvKHKU2imY1M/pmjxCzKSJ15g479zkaiMR8ZQoh4FbEIBR7O1PISrKQETegw5JYBPUslDdzdYogtRvIcg4gfx/dqOfIPB+HeO8ahdrdMTeJOjE6rKF9O7Vmzdk6+bRzeC9LHyj8UCp1d+vcC66Qf6Du271FYyPDycfHkRPIzHMiiIABorqBmcnM5MXMEh+gMiQOZ6Bt04Ti8NrSt+jhFodLPKPDpUeSkIAFk+cVoDLJeR9+Cz7XojBWpa+UMv5Is9+hUWJEhbEm8C4EtI9S3RSVJ5tAxwFkWVAAFpBiwzX1h6nY24q0HDI0IZMZRkhdb7Ho1xcHjpojjnIL1yWKREmiI5bohjmfSnlJExNRvFJQf7lX566Zq1WLF+iuB8a1c4/U19ej8UpNnFs6dWVJp67I0/ycvapDLztZ2j9Rk8jRX5SKmMsXlpRbWX/5pT1687WDGuisaf/eXNW6dMV53Vq1qEMbtzdUDqYzVkuDc3Ptmci1YGCerjh/hRYu6GaUPgIdVlxKF95NU+cSZ1vU+cjF5wNyUHUb5jLNSYsvDMxMZgUC1KUWTAGoWZriZgtikkcrYPCmDPtSFhLVkQqpmQWFwI0uPGkz2GRJS36QZiEoM28lcbrk7DFf64QkYcmRudybHgYJrHMO2EMq5hwGh+t8XC24i/fhtB05h8xhcg/F00wg32TrKZvkqZvLYBJtDtDNRfE4M7nA+OFV55fLWr2hnJvP9U59nmgmb/eNRnBZalenxvXCs4+qo6OsK69+q6589Zu18uRzdNIZ5+rV17xNZ597qRr1KT31yN1Q9if9FvMjeb4WTGZAljTFpeCNcZjr0ZmZzEDmcIVJBpWDiCQWIzLNltSKSTErPA5XRDuOkat9+EYPgYsFU0hUCsGKRE1FQS5Z848U0rRF7ETJD7qBZnM1dEeqEe9cBJOHdSuHKGaGzIgLMkkmYYm9ycw0U5wHZowAiANN5g5Ni+Z8eU9K3lHu7dAMF+W6g4DIXyV884Gov/12pl37ejSnwzR3bidjrPBIPqx7HxjW2Rxq/cxRvRKRK3Wf4rB4noUf8qlvowv6Z1+rpzNq5WLjCa6iH3lFSZFfXJev6OKdW13/eFOHHl8XdcZ5URlxAyu4pG9KSxaW1d2Va3J4VJ0ZJ170eMfBjI1h2ESSpQuyorbW6VDqWpc5bcHMZEZSJpmZjBwTDF6SieKXJswMmUOClUkKMFkICsBoz1ROYFTog8xMXGX8EcUSLLXcP/ligzhVS9fi4je6cw0+bXPmts0MsY+9BZrNeug4PUYLTROZFb205E5zThKHGXcCQajJvNVDmScv/xdYJ/kUdG9jzJ47o5cpSFzVVgr/qPSVlNhOPX4CQRPN2WE8WXr/DQ5QP6wj1MhBAFbKa3rmqfu1fsPjGpyzQhddcp2uf9vP6prrf1ZnnHOVMn6Eue3bn9fuzc+zbwlonp0n4jllqlSq6ursVhk7lyZg4mYJCMy459jTgpqhRBZnxuTtFlB4bdo424KPocUfi3pWx9IfpMuwzjJxA0n+H40y5zJkAcZgIvDv2rmZBB/9KxzP/O5jTKyYeH/qSMNznbxgqxa83UIu4ZtU3PRKE6DDSrFpTeaPOxnJmHzqDrMzM4WQKViQZWwq+AifQicP+msehWoWS52Laz4DpZLzNCRdfFKftmyMuuGRMfn/oOFn39an79yyQdt2jejy87v0S+9foe/e84K6exq62J+klphOW9WpTDVdf96AVi2ua8n8oNe9fJCoNZDr7BVlveyMqCsvqejXfmaZFnRFXXR2r047dUJ//Zsn6ebbNuiKszt0/cuqetmpmZYvL2mge0q/9wsrdOtDm+WfopeeV5f53BFRMrUX9rp8zLmLE1ySY+I0CeChVBj5RorMi6/lLGIhL+6qxLutmcnMxCSDoBhMCGgy5y5XUUz8SW2b8XWNmSmwlxwWJN83LBP+nlsusyhvG7qALVVeXOtjkklmJvcPWUgUUZJxUau4rMST9O7xTn5oabTEx6QhGPGMMEXOPi9+aDjVYcWQOCBK2cFEfEk8tWlS3cI4UOYvHNTOPUO8q4pSKCtwuPk+zRRk/MF0pgbG5/1CkswPqJynMc+jwQv8yEQ4n8e6GsSOfmqBkGUSTnWe2mQii1xTE8P67tf/Tnfc+iVNTe3nV1Kpoxy0Z/tmff1L/01PP/WAGr72krvIDEdl7DFp8879mrtwPjLyJW3XOEQxM1kg92AK0GDMmbzPKIN6DcHgg4JlCWaGQXTV94Rwol5mViRFAj4nfpDRNUmYjChmJjFoLmKWQJSZASQGqCb+RBgQAdwJViNemym+MQXghkp9ssExyYJPDMnMmGJIMm6b4HJsrEiYlk9wAczog3i4cKUJg8VspU2VnwAx45G8pl/7QKa//u1Mf/ebJb3+ikldfskB/dVv9ek//EI3T1QTeuM1Q/qbf7dQv/OhoHe8rqprLqvpbVeJr5jT+sWfmtRl50/pjFNr+tUPVOlvkpu6oetfU9c7XjnFV86K3n3dqHp6J/Vzb8910qKGrib+p/7DoD7y3lzdpVxvva6q157PwDm0rjjvgD718X79u48EDXZMialXUTxp55w6nD8WiOdqN3W0eKdk6dOe5hLGaRI3LwfNmyeQ0FQmYikv7jXGmqYbaU7UHIp3M+ZMXBP2ppBlyrKgkPZekK+Y+GAs7KJy/hS8ZophZWb4BHkxvxAfMZ+n+LCOL4xk2rl/TC529aHwmI5D5d4ufGLybbeZlbcmz60L5BwozrmN52MkU+aJ5swzTtWzz+3UgdE6IwnKrCQzH6VbAHgmSZzjynmC9Bg8EygnkPfi/ecI/L+19C687ajxMj/3ecIhUeylZlzLmBtTiQ/VJ+77rj773/+jPvff/0Cf/pN/ry//zz/UtufXil8OFC3IsHU/pVLX1HRdTz+9VQtPOU9DFfQuj1wcTprUrJk7MnPQhsiMHNwmCV1yCNjPSlCy1QmUcAI2B5mYFb0bAwwhyMwSFCQ4QIZpwoQo0DYxGyBgwACQRDSFTM2CT5MrSKttWAtEAE13gNpKhHeo0JsUyCcTFBg4tEb0vjjy3IPhZ5i0g1SLkMjbKzYuj1AFGRNtWU2OTFEldlCWdyqUc1mpgr6W/m5OuTyhsioqN+rIcikbZ/M3UmBjG7mvxwocjv61Mj25ZtPovTPDBxqMHjNlsVMlM7lPoP+AVOQQ5LHrygyk/wFrSZJJCaIQQw4liXF16IilsBM2CWm8JjXbfoM4mCUVkMxcr1Ry+uH2TrxLg+tgzKyws6TCymmrL6cOl7Vg8j/un4WgcqnMh0cHyxZkodWz0s3swTyndjDJct+AsVOTZH5hnYz96XnunDI9siXwq1xFRQwIaaDGHUbeZjQugD9e9f7xoB8DcIQwY89DZ31daKeUeQAAEABJREFUZzQdTkwnrVmZnnLuuftpTU3WEGb0HzwlgmDH06MpCE4WkfuhBUTcdIAlyog4tBrsMz/sInrEcup2xjr6E5soPn4zUykA2l1sl1ib0NCerRob3i7LJ9SBPiNAsSeNvumXHCqVqh54/Hn1LFymjiXnaHSa+SHG4RXnptDMEmcGddBiGFypiDxCMXe0PVknCdwvB7WT8IiXcETpkYR06GLv0Mzkh1hgImAVuFBlmXEzibYokcGbAn98EkXx/eBSoSkgSgSHVKPtSMRmrK3ZZnXhDvfzwQSMjIvnBkm+GB9csUmKEGSAixIUJBRRzdhNIkpMctfTYHJNOZJQIOQSnQXLOLSkLDRkJmWNDmX8EAAnU5bSNlbQFDjkOmUW4SKaDBokGRRfNp3FMjYBSaaSVNgEyVJfeaIZORAJmzK2lnzpULJMQlrAu/WtAo3A5VBCabbYLJs4b8/C103ul6BUCKFCTkyY1EMSeltiaAlCFsxkBoKhoGd4wTrMDGI6tBjSwIgKSFmAMwA1M6HWTKF/53Mo3ZGXX4W3KWAb8MuC8xJNZORouRrWoa9u7tEj2yc0MjGphn9FI2Hf40rFuLYA26wm/lizcRhxhcnMFOhTMvnTpGYofZMnVznMTMuWLNKb3vQ6ffMb9+qz/3Cz7nv0OT3zwjY9v367nl2/Tc9t2qZnN8Fv2qlnN+7U85t2a8PG3bzf2q1Nm/Zp85a92rp1v7Ztd+zVth37tH3nkHbtHtHuPcPauXtYO3jdsQvs3jOm3XvHtHfvuPY59kGHprR/eFL7Rya1d2hC+w9MaR/0wBC6fcPau38In2Ft3Lxb9z/yvPYM1fXad31Aj+7jR6WcYVgbYA+r6M24oDAzmc+LLxFbga2umY3C3CsVS9cXcyHUiZn7xmxZthbabLbDAJ8B/8XJT3rn/Ua11INnHdlgLB2L2PJvxXtxNFeK20rIQxPAMzGZRA6ei5nJAp0HQ0a/ELUVMwRUoTdPEkRZmso6h8juyiJtnVyhrVPLtXlqlTZPg8pKaDtW0F6hTa6bXg0PKgB+S8JKbZleDlZoa2WVtqFzbK2uor1CW4hXYBW8Y2WiW7FNcLuDsEJbq8uB260khvusgq5GtgY49fZK4jhWFJT8tkx7G0yv0DZymmz0prH6FLRNy1FZXzOHT1syin71Nc1ZV6dNuLgdyY5evOJsZgppzhEw36yMiuLtgjv0ytmv9AsxJmbW9Jfc3SwJixwUOdojV6Xi+ToTsAmhOASzwJ5A6LIYTJsn5+gLT/XolqentXnPuEZHpjU+XtHYmNNJjY1PwIPxKfhme3wSm2lN8GtPwsR0ak9OTmtqaho5eg7G8Ykp+CklCj+Onf9l08mpqSR3X9fVqhVddNGZes/73qZNHEqf+dyN+su//qb+/C++pj/7i3/Un/7FVxP+7C+/pv/+qW/qL/7nt/U//v47+svP3qC/5uD7uy/foc987W594VsP6B9veFRfu+lJfeOWp/Tt257WDXev0433rNPN967TrQ+s1x0Pb9TtD28CG+E36e7HtujORzbpLui9T27XfeCeJ3fo7se36r6ndujep7bpnqe26p61W/XU1hFV+lfqjDf/hB5snKG9U2XF5nwypUetxkKZpSvcrFmxPmwQcyC3JiDC0oBTnUApVvUEDD2mmc1YehKOJHAxyNgYAZtSZnwKKaG1UTm/0mZTKp54ruIk1jGKHa5zURo4MZLWBc4UtLhKZiZjkgNwamY6tJghc/gsYIdTMhmtD+iz29+tT2z4oP5w/Qf1nzd8WP9pwy8UdOOH4B0u+2Di//OGX4T+kv7TpgJ/uPGj+sSmj+mPtn5Ef7z1F/Rft4HtH9End35Mf7Lzl8FH9ckdDmQ7PqZPbgdOk8x5t3FbeHw+uRPbGbiPA1nT57/i98fbP6o/Js4f088fb/sl/fG2X5zF1l8iF8cv6o/I5U+3/rQ2VU4Xo5eZydKoT+zi61hYFvPveyDylSaiiOkIKeSFTfNKB8U62MwhZMFE1xw8vkNMRy2+NhlavuPMHmZBIQvKQkYMS/BDqYFZeiojl5yvkIlHZoaN9xc8GIKZamrEkp7YN6jPrZ2nv3kw6jMP1fW5hxv63COOKnQaVPX5R2pNwD8K70iySqGn/blH4R+dxq4CsEn6WtJ/7tFqk9b1hcccNWgT6L75rGln97lafvX71X3O23Rg3su1q/887eo9V3t6z9Pe/vO1r/9C7R+4SAcGLtEQGJ57qUbnXa6R+VdoeOEVGll8pcaXXq2JFa/S9MpXq7L6taquuUb1k8Ep1yie/voCp71OgtcZ1yZqZ1wHdf5ahTOvL/jTrlWOXTjjDXL0nPMmLb/8xzRw6U/qqfgybR7tl6lDskzBgkRLh5bWVrBCYWYyAzIJKoo/OiRwT7vI1B4LO51Yca8TszyCVZGnXwHVTQLZmJlCVsDMmjm7gemEipuCY1u3a1t8Qc2MPh1SsKDABs5CQe2QBEwmYe8wbMxMlditx8ZeprsOXA6u1F37Z3H3/it09z7HlbobecIB+KErdQ/03v2v0N1DYPgVum/0Kt03crXuG36l7ht5le5PFL5J73fZyKt1PyhsXpn4B0ZfpQdGXwmuPhhj3n6V7kd//yh+ib6K2K9U8h/2vq7WvdB7h66CgqGrdc+w06t03wGnbvNyDdcXSBxACekA0g+gsGjRwYeUxyYu05nimpp/EFgwBWAO2qL4Qah0rOHboiaZmUzNQmh5fI8rSexey0xFHLfhKKVfrphh7LbAY9PCyzWSmalVXFeVadN0ppu3z9UXXpivzzw3V3//TIHPPjtfn31uHu1B4LJ5+vTTg/r02jkFhf978Omnve2Yq7/DN9kk+WDy+zSyFPPZucSfp888O0+fdRD7M8/Npz0/tb++bYUerF+szXOu0a7512nvwjdoz0LogusKuuh67QX7Fr1Rexe/UXsWX6/dS96gXUveCN6gHUudf4N2Om3DTrehfah8x5Lr8bsee+gy/JZBl16n3fC7l74xxd67CPm81+spXaDH9i/RvokenkFy5tgRxWeG5LPbnGvnERy9Mv1UmfnVzaDOQ+RwEYx/7XSk5nEubIXjWBxB7Yuf51HpRWJTbwzEB4BUjFK+UUPIlGV+gBhtyXOV7z4drxgG7SAyk4SQ2pLDztTDZWZGfw6J+4X+jVwMGmRqKzTMTIZRCyGItlTPyqqFjHcplkZX3GLOmySMeHOVu54xCpgFGeC9vVTGjpgeKJrJnw7q3KANIuUmHRHCDp3w8/9UKYqNQk/pJuQTC1ayTAolGf1aCNBAG9C/8EOQ2t5nJJ5TmeEXIEHFn7KkEqBGcJzq7i2TWZ6YCN3dASuGBpglDhM2R8GjKCxhvNIwM3IB5B+yTCSFa5TvKzdpgamU+ZhkxAIoZvryps8JlKlQhp3/EAIprAKE6jHJSA3uNucRycxm4LIGe7kWTVN5WaO1kkYrmUaq0OmyxqY7NTrdoZFKWcNgpNKhMahjFP0IX6/Gpksan8KH9tBUScPYD8G73jECP4zNcKWk0WqHvD1KjNFKJ3wn9p3E7AFd9FVGlukA+qG8R0ONbg3XujRcxa7WoeEGNO/QELkeaJS1n/YB5GMJnRrDbow+vB/HMPmMes7ovT2GfqLapQnahU9Z44zZMVbN8M/k/zncuOurZY3WOhOGiTlEe5o9z0oxjb4SDljqzO0JP1NNaZ7VVsxMwUKSmxnU+SAY4JSYEDlcnxlyHbe4+XGN2g184dl1iOhADqWrpauUiEmBTRb4OmBmCmxYc8ALZzOT2Sx0hFJMjKEx94B69XaLwlPlcNERYE2lGVwTIQvKskyBdsvFzBLLXlZ0HlAL3jWuboJpVgrbbLd4t3c+Ig/04fGdd9kMxOgZmM+hb4Z2oKISnXkTL6IFnfVHXmjlPrCaiUl/qW80LVmyQd5qywttj+e6IprRhaFpAfag6re/A4/CQWasRZN30zaWpts6YL2mzjy2NxyFtUvMjFhiX5hYCNnM3mjOj5sHw8ack838EZwOKmZFM8BkCUEWTGaeq+ce+RAhL+Y9WSJ3amYKwD9g5DryZcrFZ4e84A2xBBN/XA+VoxiKc6I3tT7QLXoryMOZitI0lZyhv4IRvkEzxXWpAeOOwNhDGEn4IE3UzBWSywSrZnGx7ymj40IcUUe6ilA3yqFRckNR3Iim+MBxHyTYcp0ZY5SbJPikNPfjrBDb1HB6gvBgbaZmJjOTqHIqZyQ572wLaeJ03NI2m8e1lU+WW/kwmTPa3mLh6CwCb/mMpJfxHGJSg7xy+YYJFsR+TTCfmBn7wqv9GtsbzntnPkDnXyRa85EoMQJJhCwjL0toD+f95tjEUOjMjHzhJZlUwBkVxe29GdA4nwfJ/TMLMjMFeTH4AIyGg5liA0V/QmgDSuGGnUdyuG2BGAM3I7ER5wkeA8admjBzWxoQCyZjnGaGgNok7FMV75lyhA5XtIDooEp8a0gOwatVnG9BKry97bYe0/lC6lpfOpc4CmNj36SWq+XrkYWQqLw0XSNjiJ4/sOToyiPD9YYq4OPxEqyI6QeV34v+Vw8cYs7N3FoyM4UmIKIF0MUgRfJ0VkVBwsFf8K1RCmsfiZszeqW1caXEPpCHgIv8oqzkm9cb8n+l1dc+z/3ZXGoQINJ5zj2R84t0nuGXBaWDjPiimJlCloEguYxJjXRmTT5AM+MK8FYC8aRcqWPRifMOJgOpoqHCj6ZLJUzM22xi38OeHSIlBfexklUhQXjcSoppnT1Pj53Q9GL3Njl5j/JyUGRvONwJam5wHITj6GfUM4nNSDx8SMka6ShBRbGCuE/iaAd6SsjaM4P3ZJNRO58EP7QL6SiQTBZCojaTA126EpihA2YmM0Nx5OpZz2hoHGqa2u4OzLjIoTRvrQ+Glr+ZyXxnkY8hNFm6cqG2eKc0qe6fAN9ezUxm1i6S2pu+MO1tHVp8IC3ZoYbedrT0BT1cwhhREWlmrClX77sph8jTNDOl9ShliSoLEgH9ZvMo7qdDistacBtXG06EclawMjNC+Tq6RtzTng3WrRyg/gFrEoeNoZC4yktxs3FtCVzYhiKSZFYYFO2Y2kbifo74IRoljgGumJmZ/E868RARXWaGhXMAlqtwZ84kmvLi1Mxk1pwXFzpS/sidBz4fZoavH1UIWtWcoUM5fJgFdam3EvXY3jG2hE2igy7IZ2wPUhzeKPwZScHQa3t/h9u7JIV3BpjRosKmenxviZlJtid0SQH94mh6RAbPhxyTNyuMsIUMI3ifAM8tZJY2VsZGDcHkMtcVEMWNowyuvZrZYbJ2/Yvjo9jRBSQRuokok2aQGEnGApuZTLMltljkSkDgg2bJGBbD8c3kMuDVHRzOHw10QEXr13YgSrUlSw16ohvYY4W1Vu7k2PK25EArUQKk2t5w3uEK7GQyc9BfGqPLHcickAlqOMMAwM1Wj+NQ+k+6FvdlKmeYeZwEt0RPUu3R2tAAABAASURBVMbEBd8XWaa0N1CZP7m6HX3gheTg6p/2rubhhP1XWJiZAjDxB5oRz6yQieI3OwT75o0WsAtBmMvMlJMLGnnx2BjSe0vi0iOAIbgdhmwtDhEcUz8ubzM3eEMn7hnX+9/Ej43Cnm7TYZqFwD1ijMGdI9RkyNReTMxRQG7yP7MqzxM/M0QOiFdEMuzp1/NkyC5tos0OiZtCqO1y+KSAojlejWndCivPSPhGxu28o9DMXs1MZrNoaQofbxHAyTEQjqE7SJWCpmSKDVMoWx1YarqNBM+EYSoz8zGo5eETGLhkgcVKmzbIaBsuLRuM8WnF9daLgfu14zi+7B7v28wUPCdyCfBmJOQIlsaQNlLIJNpqluj6hKYA4qM1M4mqVJxxpMYxL+6W5iASZQZIfCKP6XlkpZnJyNcYlxk8Sfm1sDaIA8Js+3UGLnYkwQzj+z9Jjn5x2xakPK+rMTmivFGnZ+mCZV36xSvn641n9reFiEnnXtzFSvmmaTaxM9AZ0OElInJAWpUpa7EKhp8VzWJPStacB1FcltzNivhQKahoSE6TSEcvdpDKcHG0hJF2bDWYu4I3l8B6/+mDnhM4wkSoL4OZKVjgIAsimwQzk5mJi5sk6rwCMjnULAROzSizxLTRIFNQKr6fHESLCCL9GVp5m/vBDxpvGzqXJZL07l9IXTa3o0ZEj+AtKTOBqF7/BwuwNxe7GnjMMl+b6SKFNPSu7s4aycdjZYTvK0d1lXAwYcFFFJr+f0yv+//tnObRKu5HUx1PTg+tzA4xLVLwK2BSfd588Zy6aUAW2FhZCMWiQV3+/cNzygnjcN5B8zjV6N/zSSA3M5MFYCYBsyC3cSpzmSSTEopLs23y3xnTL7p0bVbYGrFaZjqooHeF2yHHZWZGffHb26i/p2rW7MO921hveteJHvHSMnY6a+DhHDO+M2pnZhGr06oO75RTH/6Fy7v1Bg6xd58/ZzYYXNoXjDp5Yji7BiiPUd2eVZlJI5m6MDFcmLwUm03n1FUeO2s+oXnb4TpOGrUCmZmoMyKTFyND7sGiIScO1xwG+vOnLs4EcZrLD6lWH8637N3f7YR95AmGRzml1wo4Fm0sMTIr+k77ClGrRvfzrNALOzpDlQYtjylOdloqdC5KrZm2jloKO99/Irb3c6ipZ7Sie1pzynXxckmLOyua31nTku6q+sqNhBLfrcshakFXTQPITuqrqKeUa05HQ50hTyF7Sw15jDPmTKkzi5pHjA50czpyDWKX0f9gZ115dUKVSkWjo6OampqS/zekjmq1mvjx8XHySCFP5MJsMTk+QYV1hHhCTmEPqVgnSUH9yvDxj8AnyMwgjiDfXIHDJDkccvHo3ovjENVxmu55HJND1GaeD2jJTaJKXC2BW4ebTSA6kr3YJcArbT/E/Od83wBR/ImR/Uz2h6RjRkSTzCxBP8xiBCdfQT1vpwmIT7SS5kGmhNKxYliprKx7jpz6A8cj26f0rWfG9IXHR3TEQgdmxtSa/OA3M51I4b4/2Mzn2dEm9bVoaybWrBmf9WmZm5nMfJ9GqGSaLb5tveX9tctddjSkfonvPukQg49uTB9yOD8DNG7InvF3a5LJzOTFif9I4xAi84srgAG1H4TebtfjTLdJSg+ze9UlhbNzbUBITYLkgAsBmmwS++EzVC1xYNW1pKuiOpNTInc/1OZwaA121NPB1sGhVOZAm89h1M0h5u2lPVUt7KqmOA38FnbXNF7L0oHWEWI60FZz6A1wkC3pqamfeP7vrPkh5k5+kA0PD2sYHDhwIFGXBVeeKBhP05SRUpuNYxCMZmYAPk2wb5TCxWgzzzIzlUoZCPCSSfJPJ44AX1YxlUA87SRyxItvGs/PcUQDhIVNlFOaM9XbDtFbIJdgId1QZEMe5Is8GbNYJv5kmZQFwWq2GOzMYCXipJieEEi8WsVtW3xBMS8YrpiTI9nAuF8LqA6qLXmLHqRsa8z01t5Jm/4g1odwKOQRTGY2Y+om3nLMCNsYK3WoPGeRnLrt4zum9Yk79+u7z42nOGaWqLuYX4DJpKbcgsGaiuIRWigkM1fmSH5SAj8svDmLiCrKWh+S1opXzG2KgSxJuZhxYa396joTf6Jz6ULL+aPD16Fda97wZJy20Gq3KEaBsbq6zhj8gxCRN4HvPc9V9G1ix/mDm5AAr56XA0lB5EMoYPDmRola4c3o1CyFTipo013uK4rJuFJdkeAX2lQ/iLp5gurlq6E/gR2oljXZCKCkrizXRK2keRxeg3z97Cnn6evjNHrjUMu4i6f9n1aW4Ezd2G+e6NTynopquamc7rGoKr+ezuUwG+bAzK2Unsj6+vpULpcT709k/nXTH4LMLI1OJ1LmdJiW8rJ2aW+mpb1BS3ucOoKW9ErL0K0YyLS8L2hpfxO9pqW0l4Gl2ByGPml5vzURtHJOSWvmdmjlYEnLPRZxliVktIOcX96fyeO1sBz9CmSO5dDl/fgmlImbgdAGbzuCVgyUElr9tPydrkS3aqCsVYMdWkEunpdjBfmtGCyTn+vAHHiHy1xHvyvJe8WcTMkWmee8zPMiZpIRz+ly2gWwdb6/rGVNLKfvYiyeawsl9FkbfFwZYzsBEG8FeSbALyev5d6nY4YnDrkvx+5wlNJ4fK48xnJ8ViR0sC5NzOnApoM17ICW0hytnNuVqNsuZm562UMLfZ8k39KsHfO8MvXLXKBzfiWyVfM6tBo4v5I5XoFNgs/h3LJWghXsl1XoVroMrEx8p5KP65pYPa9Tq2f4Lq2ivYr2mvnwC7q0egE+88taAz1pYZeSfH6HVtFeRQ6rHfOJQXv1wm7kXVpFO+mSf5dWEyvB2847ddDXamwLYOdt5KvAGnASWA1WIV9JTh7D5atpt/pYM79ba+bRr+uZmzWum9uZ9meygV/FfK+a10VeXWk8q+Edhayb8XdqldshXzkITwzPyfVu5/2tJLZTl6/BtpATD1u3O4lxLBnsUa1jUN19A1pGn288ua5TF5R1zuJMS2kvJc+Fg91aQj8XLA3kQ1/Mx6nM66kLO5gn2sRbjM28gR4tJp6Pd3CgV8vx8fZyYvQQ//Unia+ndfX392vr1q3yr5EDAwPpQOvs7JSZpa+bfsifyDmmnzynS39zfb8+dX1fE84P6G/eMEd/Cz6F7q+u7ddfXdevv4YmON/Ep64fwO9ImIO8nziOAf3tmwb092+dq8/+yHx97u0L9IWEefr8j8yDn4dsvj7/joUH453z9YV3LdA/vGthwhfeuVBfeOeChJbM6RffvVAFFiX6pfcs0pffs1hf/tEl+tKPLk744nsX6Uvvm8U//tgSffUnluqrP7lUX//J5QX+2TJ9/cfBT9A+CE3ZP1uuf3zfUn3xveB9y/XF9y3TP7x3iT5PX194zxJ9gf7+AZ3DeZd/7t2L9Pl2YOvyWRyif/fiFG9Wf/T2Fxib9+P44o8t05d+fIW+9M/awBi+1MSXoV/+iRVq4R9/coUcX3b6/pX6R/CV96+SI/E/Be9wmVPw1Z9aLcfXfnq1vvbTa46Lr2KXgJ/H/Qox3PfrP7NGX//ASfrmPz8ZnKJv/Zzj5CY9Rd/8edofBB86Vd/+0GkJ3/qQt0/Stz98sr77C6fqhl88LdHvQm/4pdN140fO0E0fPUO3fOws3fLLZ+vWXzlHt/+Lc3X7vzxPt/+r83Xbv36Zbv/1C3Tnb4J/c6HuBHf924t0FzTJXA68neS/dbESxebuj1+sBGRO7/n4y5Xw2wW9m/bd2Nz1W8Rze3DXv7lId/zGhbrz1y7U3b9+ke6C3kYut5DXLf/iHN3azPGWj56pmz8GaN/0K2frpmb+t/zKucjP0S2/cp5u/mV4x8fOYYzgY2djdzbyswC++Hncm4nhsW9xW3ALMRL+xXm69V+en2Ld4vE8jxkgh7/xX5yvT33oUt30L1+mf/ili/WXH7xcf/yzV+jzv3QJ8sv0Zz93hb75yxfqbz58ub74kUv1nz9wtf4a/i8+dLn+4aOX6I9/7ip98WOX6g7m+IZfvUh//Quv0E3/6kL94c9epa/9ysXoLtFffvgV+sdffrm+DP7gA1fqNRefpvnz52v16tVaunSp/CBbuHChHHPnztXKlStP/InshE67l4xemoGXZuClGfjfMAMn/ET2vyG3l7r8PmdgemJUL2zalqLs3bVD6zZsSfzQ/r06MDKe+NalUZvSth27Ws0fCG3Ua9q1Z+8PJNaRg+Tavn3nkVUvSX9oM+DvpvwXwzznR6xmL/5+sL3tvNv4v/HmJk7dxn1d57JZFJzr3a5oHX51nfs6Wlrn3e+lg6w1I/8EaWX8gP7q01/mh4Nc9917p/7u059Tg5fMTzz6kLbu3CPfGP6Lj2+GysR+3Xbn/cxC1PTkJC9Uq/BSZLNOTEyoXm94Q1PTFU1PT6veaKhamVaFn8DdMPLL2SR+Lve2Y3xoj2649S5+Iq+rXq/L9XTvqhl4DpOTU8rTi+4c25rcpkIftVpN1WpFk1PTMy+pPZ/JySKfamVUX/nqt1QjdgN4ng3ydd5voiliROJOkn+1Vp/p8yXme5+ByOL4PPv8OiZZ85w5978e4XvJ4XKH2/m6u8x/dfR9MzY2Jvdx+Pq6jfs6PI7rnXd4Xx7H/bw9MjKS3od5PG+7zv29/dJB9r2v6f/xnv3zl2hq5zoNs3mmGmV1V/dr1/5RjUxUNNApffubX9dNN92sR598jrFE1ao1rVv7uL570y269bbbtHXbdt10w7d12+23665779fU5Ig+/9nP68YbbtB3vvNdbG4Hd2hoeEjf+cZXdcutt+reBx5W69DYvWu7nnn6KW3atkv33HmrbrnlZn3nxtvlv87RIQdjQ3fc/F3dfPONuvnO+zRCnKeeeopfs6T7br9Bz657Xt+hr/sfeqw4yDgsb7vxO7qN3O6+/yFtfP4ZPfvc89q0caNuvPEG3UGe99P/1g3P6nNf/IqeePwJPfTQ/br19jt06623aN/QaOr2pcv3NwP+4dPR0SE/RPxA8YPGDyFve2Sn/muiww+s1gHUOphc74fQ+Ph4OtTc32Wu98PN5a73Q9D54eFhudxl3o/HdLkfjk49n5cOMp/5f6IIpS5dcNoiPfX0C+rtn6PLLj5bDzz8uCyUtGPjs3phx5AWLhjUbdzokTmoVyZ0z4NP6PQzztDg4IDWPvpA+ldTTz/tVO3Yuln79+3SfQ89qZNWLdMjTzyjNSedpKnRIT364L165LntWrRwgZ7hIBplgxJOfb39mjN3gbLaiDZs26vTTz9Dm5+5X1t27ne19m97Xk9v3qMz6O+p+2/Vxh370y9TPERp3dOPa8fOnRqZrOnkNStl7pFX9K3v3KSu7j51d3ZocMEC9fb0affWDZpWh0455SRt37pJL6x7Rht2Dmmwv0trn1mnebworkxN6JlnnysORI/1Er7nGfC/AuGHj1laFfmB5XC5HzilUinF9oPJzOTt7u5y1GBHAAAFD0lEQVRuhRAS73ZdXV3y4oeQmcnMZvRuJ4pTP7hatKenB6lSf/6Lpcf3A9XMXnrZrx96+d/bwWWXXaqHHn1Sc/p7dMkVV+rRBx5QKcu0f+9uHdi/X8+/sCFtgpw0q1OTqsRMZ55+mi668CIN9HZo+ZpTdeqpp2lOd5cmaxX1D87XmaedzME4qNNOOVlzB/u1dfMmDfPY/9xz6/i6WVXOhiWcfOP1z5mncmNS/XOX6LTTTtPqJXO1e/+Qq7VnxxbNX7IK+elaNFDSHp4Wk8Iv0S/S0mWrtHrlcpk3Q4fe/rY3aO3jD+uBRx9X78Ac9XT38FV4WqecdopOPeUU9fd2a4KvO0uWrdZAX5/27dmt5559Rnv2Hkg3UTOsR3sJ38MMmJl6e3vT2s6ZMyf9tQg/TPxw8l8Tfc1d7webU5f5L4tO3c59HM77YebUfVxvZime8y7zA2xwcFDz5s1LfXo8l7u/U4/r+m4/JL+Hsbzk8n/RDJx+4WXaueEZdfUMqH/Rycon9srKHTp51QrNXbhcb7r+9Sp3dihjTJ184lXHhzVWqWndM2u1cdNWrVu3TrXqlIY5HDpDKX0a+qkSgnvgRF3ET+Hl7kG99a1v1oIF85T5IxVyr3neUNfAPI3s38V7t4rWPvuC5s+b6yotWbZCWzdt4J3bBD9K7NXihXPl79wqU+PaumN3sgnNQ9Eb9ekx3fHwc/rJn/4pdZdN07w78/gDc3q0fv1W+VePkZFR+ad1xmHdw3jmzF2oN7/1R3TBuaerznuydCB6sJfwPc+Ar4k/ZfkcOzWz9DTVarve4TqnLnc477IW7weZH0bedpiZWvr2drvM5Y72WKmtl8o/6RnIuubqvLNP1eIlS2QWdMWlL9OipSt1zqWv0fLOcX3yz/5C557/MoVQ1oIly/Xma6/WH//+v9cd9z2qV7/xnTp9vun3/uN/Ut/cRVqyeKmWLl0kCyW+knIYmamvr19nXHC5rjx9QJ/4xH9VR++g+vt605z2Dc6Txnbo8Y3DWsIT1+///u/rzCveqlNXLEj6uSvP1nmr+vQH/+m/6PI3vFNnrVkiVSf0yT/9c5167oXE6VNfT3ey9Uupe44uP3up/gv99A3MV1//Ii2eE1UvD2pqz/P6g//8XzRv2RqdfPJJmjenT3PmL9KlLztVf/bJP9IDj63TmWedqZcOMp/J/zNgZjIr8P1mFL7fAC/5/58/Az/x0/9cK5fMT4m+8R0/pot4OrGspPe8/5/r4x//Lb36FRepa2CJfuRNr9NJZ5yvf/vx39GHf/5ntHzJQr3h7e/Vb3/843rbG1+vzt75+uiH3q+sa0D/7D1v4/DL9PLLr9TJq1fqTe/6Cf32b39c73jLteool1Jfpa5+/dLH/qVed9XFeuPb30NfH9ebX3+l2jfd9W97rz7+W7+l6151OU+NvXr3j71fv/6v/qV+8qc+oCsuv0yXXnBWilVcTK/mwPud3/5t/eg73qyuji596Jf/FXaX6H0/8QH9FnFe/6ordPp5l+md171CsqCXXXIV8o/rwx/8gBbO7ddRykvi/8tnoH1P/V8+lJfSf2kGXpqB/1dn4KWD7P/VlX9p3C/NwD+hGXjpIPsntJgvDeWlGfinPAPHGttLB9mxZucl3Usz8NIM/F8xAyd8kPlfXPO/7PYSanppDl6ag5f2wP+aPeB/u9//UuzxTtMTPsiOF+gl/Usz8NIMvDQD/7tm4P8HAAD//255j8IAAAAGSURBVAMASGRvQUSifi4AAAAASUVORK5CYII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6" descr="data:image/png;base64,iVBORw0KGgoAAAANSUhEUgAAATIAAAC7CAYAAADmDhJhAAAQAElEQVR4Aez9B7xdx3Xfi//W7HPO7fcCuOgdYO9NVKNkUZQlWZYsWZJlW/ZzXJI4rolb3O282H5K4uSfl7z05P/Pi2PHsiSr2JLVKZGS2ERS7CBA9N5vr+ecvef/XbPPufcCuABBipLofLAxvz1r1qxZa82asmfvA4IhXuRVr9fj1NTUJVyKwaU5cGkOfFvnQLPZfN5dKugir2q1qq6urku4FINLc+DSHPi2zoEsy553l7rojex5NV0SuBSBSxG4FIHvUAQubWTfocC/ELOXZC9F4FIELhyBSxvZheNzqfZSBC5F4G9BBC5tZH8LBumSi5cicCkCF47ApY3swvG5VHspAhcXgUtS39EIXNrIFgl/URRyLFL1HWG5L45vp3G35/h22nypbfGz/UutclF9HifHopXfIqbbc3yL1P+tU3tpI1tkyGKMcixS9R1huS+Ob6dxt/e3faF8u/z3WDm+nePjtr5d/XNbL3f8LdnIokaGTunpp5/WydPDyptN1RsN5Xmu+uys/MnraMBzvg+wo4HcyZOnUn2j0VSBfJKp11PbFzs4Q8cP6/4HH9ITTz2j3Xv2pU2vgc5kk3x6akojo6OahW771a5zP06cPEGbQvW694G+IPfNLIQib+qJx5+gT4VS/4hDik3Sq8Rrpr7XoZugkU6c+/bve7Eh0JGDe/XQ17+u53bt1dEjx5Sz+dexNzs9qWOnhnX02LEUdx+P8aHjGpuapc9RMzPTOnHsuHxsvM79dN+8/038dh0eq/379qX2zWaefG3zPT9y6JBmGVuve7EdGBs+pUceeVRPPPm0pmaIC74XRSSGzeTbwT17VOdk3sSO23T/Xqwtb3fyyD6NT9flfS6KHDtlv1x/iVz79+1PffYxLIin873ti8EscX5u+zZtf26nTh4/ovGpGT326KNp/bjuGcZpx/Znte/gEcalkPcxZx557nZPHDmimVa5IA4vxodvZ5uL28i+nR4tZqto6NOf/rwGB5dpeHhIu3Y+pz179mrnzl3auWObnnp6G5Ngj5585tlUd+TYCU0Mn9a2Hbt13333IbtHz2x7hgV3UDt27GBDfEYHj55YzNJF8Y4d2KnZrEcD/X06sH+/hk4c1bPbd+jo0cMs7F165plnwJP6xiOP6yCLbsf27Tp+6ri+8fA3tHffXp04dVrHDh/Qnr178Xentj37rKZmGxdlezGh00foO5vq/sNH9BwxcXsHD+7Hh20aGp3Q7h3btZ8J+8Rjj+jAQWLABD9y/JSeefaZxdRdFG/v9p1ac9lWjQ6dYBx2a2J8SNu2bdPevXt04sRJfflLX9JBbD35xFM6ceSAhsamNTE6pB3bn9OzjMVe4uZ+HsLPHfg8Njak7YzNk088qSMnh/Tkk09o/97d2sWDYpjYbafdoYMHsLVTTzz6GLHbrZ17D1yUr4sJDZ84oukiaHrokJ7avku7d+/UnoOHdYjNfeeuPdr++OM6xAawj/48y/iMjE8vpuaieYd2P6MDh45pOzE/TFz8AXj4yFHGa6d2P7dde/cfYFN9Unugt+14ThMT4zwk9160/rMFtz35DcWOAdUqgYfOQZ08uk9fe+DxFGN/cDz35KMqqt06eeyoxkdOa9uz2+n7Xj3x9Hbt4yHic/X4yWN6Ztt25tDY2epfduW/HRtZc1qNSr9Wr1qltSv69dgze9VRDfr6w49q2bIebdu2SyMn2UQOnFBPNqNvPLVdYyywHQdPKYsNJtBhHdu/S/sOHNbo2JhGJme0e9cuxW9iOKYmJzU9M5N03H/v3To9PKLHOaFY7zIV9Vn19/cwOY+pmDipGU4aO3fv1rM79iufndL2nXt0/30PqK+/X0cOHdT46aM6fGL4xXnDk/uJJ7fpiqsu186nn9CJkSnZ5Alt27lPoZjRg48+ocOHD7Pw9+tJJmUln9TefQe0g/oXZ7DdKmjpskGwTCfYwLc//pCaoUMnjhzSsZFpdXd1aHR0WDueelwTzbLNjm1Pa2DlGo0zNkMTswrTp/TMc7v1GHH7+kNfx/dxTY6Paee+w5rhpH3y9JD27t6lPbue07GTJ/X1B+5T7+BKNWYmNTQ8ou08IL6ZMZyZmtZM03ioHFKWVfTgfV+Tb7Anjx/jxDerJ7/xuE6PjGl6YgT+4bITL/QeC+bJbDr1HDq4T6772d0H9dRTT+iJbzyiXYzFI48+qUOHDnMqaugIDzo/GR1gEz96euKFWpuTHyG+V2xep7xR18TYaamjR8uJ/bIlA/K/KX/82Clt2LRBV115uQ7v281D+IT27N6u8UZNxxnDakeHhk8c0rHTIzpx/ESa53PKX4ZEeBn6dK5LlW6t6DXt4El18MgJdXVkGp+c0tKly9S/dKlWkHcQ+CaDNj7dVHdHVUcJfke1plq1qiYby2xu6u3p0rLBFYqzkxofn9KLvUKWqae7W5VKRWbGptWvyckJdff0aXpsWApBvKVoYGBJ4s2yKGu1mlasWEW5O02kgYF+jbGpdqNnmMXSqLdW+wt0qkFf6lm3OqoVxXyWJ/mEpptRtYrxOjGr/q6KTg4Np43BN57Ozk5eeWfV1dWpCov3BZqbE88y0y42klO86nf19Kqrt58FP6oCiWq1qsDUP33qFHZneO0MCsSpp7ePE9xJWaUmVpim6lFLlizTiuVL9Oxz+3Xl1vWcugeJT1CtVlXkFSwQ4wk2t6HhYdW6unlAnZJlVWXoHxsd547BF5GMMerq7lL/kiUicJpg/Hr7BlTNMhUMXoU+DC5nrvB6NTwyqnpj9kVYoQkb2bZnntax4Wn1dNY0wSveIBtKb2dFk2Oj2nz5FcosEjejzzV1dPbq8ss26rkdu3TNtVej4MWl1SsH2eif4wS7W8OjY6pWa8z/bvkrcpEXaRPz8XuWk7XP3RHedPJoGlyxQp0dNfmc7e5bqtmJUcawrpf7FV7uDib/QlWvvP0Wdff2auXqdbrtpmu0fHC5bnvFLero6NMNlNeuWaPu7k4tGVyrm2+8Vqs3bNZt123VjbfephtvvFE33nSzNm3eotUrl+vKq6/R7bfdpBd7rdl8ldZzMuzq7NSVV16hW191h66//nps3aLlvG6u2bBR69Zu0E03XqXBtdCrV+sqJuzNt+L3itV6xc036tbbblNfX5/WInvb7a/W+lXL9GIuC5lecfsrddONN+naa64iHjWtXL9VqwYH1NW3LMXila96lW6+4Vq94tZbtXTler3yFa/Q5Vs26Mbrb3wxJlOby6+9VkvZhNevX6dbX3GblvNAGWbD7Ohdqqu3rNPNt9yqq66+Vm+4603atHGzBvu7tIUYDNDnG265TRvXrNSKdVt03dVX6lb8/+7vvksrBwe1fuNG2m/Qbbe9QlsYr2uxc9V1N+nVt79Cr3rVqzXQ16trGM9Nmzbru173Glny5oXfBletTzEfXL5Kr7r9Nq1auUq3Y+OKK6/UZVdcoZte8Wpidr18Xt148626YvOGF27EW1hgox7Uldfdpuuvu0a33HyzNm9YrZuIwavueL0u37RRr3/D63QNJ6Nbb71FHldjQ+liE1k50KUXe229/HL18OC+AXu3vvK1Wsbp/9ZbrtEa5qIRtC1XXQuvV+sYv02XX6NXv+aVuu76m7VxZa+2Mk6XXXWllg8s08233KItmza8WDe+be3Ct83SN2lo+aq12rhhgwaXLmGyb9LatWu1dvUqVSqdWrN2lZasWKs72OzWI7N82VKeOFu0fvUgdeuT7JatW7VkyVJOcUu1gcFbt3b1i14EA8tWshFs0vp1a9mw1qhv6XJt3ohvPME3bVyP/vVstCu0fv0q1Tq6tXnLFi0dWKp161aph1PJBtotW7Fa69eu0QY2snVgoO/FTdpKrYsNYIlClmnNhq16xc3Xa+OmLdi8TL6x9WFvK33fsA5b6zfgTyf1m7Vy+VKtYfN/scOyfPUabd60SevXrUPPKg2u2qibb7xO11xznVYP9mvj5q30f70uv/KqdMrq6aqps7tPm1m4G2nnG4THxb8zrlixSteyoXmslrAhrhxcQtsNWr12nTbg99r1G1O7Vdj0OXA5D481q1ZrC5uLvcgO9PQvQecmHm6btXrVSq1dt17rVq/gQblWG9evJZbr1dfdQ6w2MW7rNbhsQC/qsoCOzbr88su0ZGAg0YMDvVq9Zp28/921itZt2KS1a1bR53VawZzO0sPp1hc9P8XV0dmjTczJDevX07eN6unq0jrWySDfmSvMlY6uHm3cuJHxW4PNdcRys9asXa+lvR1aylvLVYzHsmUrtJn5vHTJwDflC+58y1P4llv4NhmwrCZfAC+FObMXuzxeCuuL6zB7fp8qtU4t7e+VX729/eqsVZ18UTAzmdlFt+3o7tU6NrUB7JvZRbf7VgqafXv8MHtp7XSxgfrD+PliY/bS2n0+ey/n+v99NjIGNYCXItghBL7TZC+FqpdER8YT1H16PmVmljYfs/n8+dqcr97tud3z1Z/LtxQzM9PL5fJvdd8OX15ArC7KHeMUZ3bhOL7UNi/KsZex0P82G9nLOMaXXLsUgUsR+BZH4NJG9i0O8CX1lyJwKQLf+ghc2si+9TG+ZOFSBC5F4FscgZdyI/sWu3pJ/aUIXIrApQgsHoFLG9nicbnEvRSBSxH4WxSBi97I/D8k9b/tewmz6W89X4rDpThcmgPfnjlQXMR/tH7RG5n/FO8/Z19CVX+bY3DJ90vj97dtDphd+K+i+MHxojcyM5P/3ZVLCJfiEC7F4NI6+PbNAbOXcCPTpetSBC5F4FIEXqYRuOgT2cvU/0tuXYrA/34RuNSjFxyBSxvZCw7ZpQaXInApAi+3CFzayF5uI3LJn0sRuBSBFxyBSxvZCw7ZpQaXInApAi+3CHz7N7KXWwQu+XMpApci8Lc+Ahe9kX1+X0N//PVp/fOHp/XPwD//+pT+BfhnD0+VZXIvt/meu+wHHpnWB6j7wNcn9QHaz8F5CV7fxoQ+8LAD2XPqkMHe//XQlP6vhyYBOeUP4IvrdP4ftfie/+GDE0p4YEJ/BP0HD4yTT8rzP3T6/nF5/gf3j8nxh/eN6Q/vQ/a+Sf3h/ZNyuT94YExe9wfwS1D+Whvj+oOvzeOfwnf8n18d1T8Fnv+Tr47Ic8c/+cqYfu8ex4h+/95hMKTfu3dIv/+VYf3ePdD3wL9nVL9/95B+/4un5fnv3T2s3/7SkH6nhd+l7nccX4TXwm9/4bTa+K0vnNJvfb6Nk/O08xdiTqaU/c3Pn9Rvfv6EfvNzJX6DPOGzZfk3P0d9G8j+1mdP6rc+cyLhN8l/w/Hp4/qNT58AJ/Xrn3YcJ2/hb07oH3/qODgGjoCj+sefhD4Lv/bJo/q1Tx6Zw6/+9RGdi6PwjiX8WpL3Nsf0a399PPF+9a/Lul/966P6Fdovir86ol8Bv9zGJ47olz9xeA6/9PHD+qWPHdavfOyQfuWjh/TL4Jeg/9HHDsrxDz9KDn7pLw/qFbjKjwAAEABJREFUlz6yX78E/Y/AP/zoAf3iX+7XP/zofv3ih/frH4Ff/ojLlPhHyP7DD+/TL37IgcyHzsU/XMD7Behf+It9cvxim/7gXv2CA/7P//le/fyf7wG79XP/a7d+FvzMAqTyn+3Sz7Txpzv1M2fjf+7Uz7bwD/7nc/qZP2nhf5Cfgx36mf8xj38AvSj+3x36B//v9jn89H/frp/+78++KPz8n2zX4/vHn3ejveiNbO9ooYeOgaOOHLqph4425vIHoR881tTXQaKP1PXgsUYLTfIm8o5cDx5tLoCXiwXlhXVn0g9gw3H/kaYeQPd9h+v62sFpfe3QjO4/PKsHjjR0H/l9h+rQyFC+Hz/uo97b3Xd4Bn4D2XrZ7sCUvrp/Wl89MK2vJLos37t/Svfsn9Q9+yZ1774pfYWy495907oXukSbRmb/RCmD/Fdb9V+BdtxLfg+4d++Uvoatrx2YxdY08tP6quvbO4n9GX0F+p7dk7pnz6TuBffsntCXwT3wvpxQlr+8a7zk75lAdqKUhf7y7nHdg/y96LsnlVvyTnubRfAleI4v7xzXl8Dduyb0JXjtstOOL+8agw+wkcrY8Txh55ju3jma8KXnRvXFHZQTRnV3ysd193NtjOmLzzlGW3mb9vIocpR3jCcdrmceo/AcXt/OnW7JbidH790L4G1L+2MtP8b0xe20dewY1eefHdUXnh3R3eCL20col/jis2NJ7gs7Rqgv5V3uC88OIzOaeHe7DuD5l56bgDesz1H/Rfedvn5h2yh9AdvH9PlnRhI+98ywvrBtWF/E7t3wvwSSf54nXWNyfZ/fNoKcA1nou5H/Avlnnzqtz4HPOJ48pc86WvRnnjytzz49pC9g44vA8y88M4T8kD7/FDl1n4d/BtDp5S9Q9zlvDz73xGm5/ratz3nbBPRT/9knh7DrQO4JfHgceP7ESX3WaYfTT57UZ+B/hvJn2mWnHZSdV+KUkszjLr8IkP8cdo+PPv//L+GiN7IiSnmMylXwx+8xldP/zECRP0Zdi2cmZQE5KRaAdqRU34SbIw2buwFv6xzPvbwQkv8/+PKiUI4DDi8XtMrzQmYmWaAk5e6fy2DIZXIMF5TdP4RUIODtm+jy+sIMTzJFbx8JA7nrbXo7dJAUoyUk+RiFCVS5TSmaSzvP8NGSXERP9DaiDBCCL4SBvDXy0UEZWYGIXBGFjihcox9BefIFn6iT63MULiNFeJHm3gZXS/3URZehznU4XwU+INimvVwg43BZQUfkY0QntPuiVKZ/sUSk7PKS++JxNoQBfBG/6FBZzsmbkgr+5Cj1du24FTgRFeW8GFt+IQcHrgA82hfJZ+y4DGUlu5lEPCJ02RZZ9LnOvCiUFxFNWE08YaOE+57aeDuAWLJT6jJ0OugXuilIyLTRtlPgQ05NNMOGpfZFNGE2xd3rGnBdzu01mWMFzIJ+eN6MYizxx3W4HOPt7V1/s4jKkXf/SxSpL5E2VKlwOxSahfNzyo5Cop/cKEc0ohgfEZPPddfn87xgbSS6QAaUdUVpr1mo2ULuOfU5OtBMH4UeJROF2/d+OJx2IIQ7SaZo8xPPlOSTjNEPynP1ZTmnLgF53ENGJRKfOX8238seC/RE/POeXgiM5IWq5+tiIPAWJRawyCNhjMGkZMQIAnUSXCXaJ7NzDA7iZY0TCRRT8vZOuKRDinQsQpYbkNeVSPaoSHzPYRdFoaKghjItsZQaUtPOF5JRBXLBJyW5kt9qXaUfkWhE1o3oa6A+MLnNTKQEF/amaHdyDmaWaL+b/I88RHNQumgVc6gCvrm70IYpLFGFc/AifZByygVUu68ERedcyCBCm5TOrPY657RzF0yOR2xHarDTKlPAY3gLyqW9khcQaA+Z516GpUifkSD3EqBLKBeaKRSgnZJUu0DugmRInut5u85wAbhnNHfXvEUJZEjeNsUn6XF7CCa6lDr7fqaOsralJhW8Xz7ersKw64gmsY6Uw3Tt5pueM2Xpjzf0/nqdmCteNuot1bIhw0h1lu5CDRzvFxnJzCUhPCURc2oBYBrWoz8iYNMJb20qsBAJd0w6k3pIgkYZguSaHMlm4W0dVJBKPgQptYUBiVZk2skZbfqF5me3Pbs8pw/Dc/RihOH+88mU7Xz8Suoi7sR9LlBtcR9ISwE2ggtciMFM9YmfKG4GPJV5RBplzlgAr8P5WLLKiSqZmUx+UedZCy2xVmk+a/Pb7cvcSh345JtZW0au29qeQLiauco5Au4C2kkHYfaWrt+xcCLRINW6xjaclyaOnCPuHj2AT3FuQ5arRFXJhygnLOy5lGzPldAzTztFl87hOd8dwlTS3y47LyExuLUFPE+A56ll01lJPpUt2THz3BRY6MEkitykRFCGkOSEQ1yet5EUwVskzVVBkEqJNlG2j8y12GKVHMOSlaJzjkYln1rcs7NyTOa5JisLc5nBsRS3QAe9nwtU+xDJH0TmT8KWoZg00IZ8jk51zGEcbtekOm4kuaKU08YTYvIDmOdedjArPJtDqcfwb451fgLlRi3ZovJe50DkIpJLOi5CNIm4bBuJ0bq1eZ63WCk7u5yY5729gI2M7qeoiiAY4InDwMCVB9dUXr6puVKfHIZUOQgmMcmlAMda0ILLoB1kaGNEnTgv3KahJQkYd0s3OOQkOBI890teBk4bBZPYGEAiPIfwlGBzHio57pbaUOtCED1KIAbCW2QjsfFTlAMOvfB2UC6OTEruE0g0N5fwDYyDJfIwkCXJRUz+R9x1UZch1QakvGGpR+VF5RllBKwF0WuHedkQBy4bLKMQAAxkDAgZ99vInZaPq5lCCArWAosdlsyQgieZystblpQSz/kOta52vfMAKYkJH9DVEiLzCrKUGFlvNgcIxsNSQ0OihJnJzCiXqU3RWuyFMNscSJLJsEp//E4fDCGf2ybGVLRCVwTm9cD5xpnGqNPchS+JhotAdJxRnyqZam25slze4XkCwhf5RXthq4SU2CZ5bq2Yq32ldvhKPW66iPzmPsBSuiC87DRk0uy5l12W1olUWdD8NScFy2kHZEoLaWd42ZIGo2hQhqUSotSG1wTKbXiZOtNFXeGipBDiwEDAy655jBhKCk5RiXm/JwEI55qVHkRjsbdoQy4AQ8CBaCsZeQnmILSrxkK7AMfJmG6tgk+IuTK8Bck1uS8Bu5hyyVat6yxJl6GaAufutjMIm/sHlCAumNw9mVHbgpcXYl5qAdcW0OiLwBKcz+TGf3/d9W8akBK6ZWSSZzKzFrT4ZbATrJRTmYt2DrMFZUEzgZRgrYZknui/OZxGTrRztDKJMTQz+R8KElQJpcuMGuAFzzzu5oUU+Zio899KyVTvZAuuZx7ORMIzB+TChOvyB0KaH8lmWWtmMitRcsq7kSUs5lqqUNlOJt+cjdyMOxAXsyjdS1MG3U6uELhDsM24eVXK27TkRaQ0d8Fo1bZYbsHB3MSIWbuW3GlgBu3SZBYMnSZuLegFXbRUCZNZiaTAuDvIzk6IIStgCbrANS+rJGtWtjHz3HkOpxcB/ddFXOEiZJIIyw6VZfjT4ksrz6tMeCe/oMhMxt1ThGpD0K3xhZLvVNzOTfTtDKZPToczvS6Bp3+EYeaWnKLQTq2i28LhkoucmfcAs86E9nqH6EcKAu1KCZ883sx1O6BbGVQrRRnf0fxoZ94bU5rwrcpFMpOL+S2q9CH6CY6jGBmcly5F+nNhbfhSOtMS8/6WXpWMdn07L7mL3c+RIJDRnIs0WUlGlbGCN2eXykR77vwXD0NPG65lvv/RixeEbxUXFFi0spBv+pEvZ/Lvxe0BNIQpR05lkTnm1ud8OXtMqDTzBrQhzclB+3z0cvRfC9Dls6WEVz4P0OttMb+44LzJxev/FnOZehfnPTFKglHtaJAvGAyvjNwi7IQUTQrIG0gBZmA8T2WXPXuA4Z2d5kSMGuA2fLB9cJ02g0nycgJlw56/BnjnfLNyuKzgi3r3wXWYRLHcvpyWXwiSoJzjgFyQaE6bkuG1qSwokmdlzSJ3D8oCAfeh4Jg7179FmrxQlutciLn2qUMLHXR6rlbyADnE5bIJbZl2Tt1ZyWsSXJ46zxIIilmQ+R+jguQZbKiXNrXddv1pyqE+srmUYEvxALtT8BcmahYWL4ou1bilkvI5JPqoM67Y4sSSu1inURHxi5RkwmIyaEka/OZIkt/kra1nUXvfpO7vcPNwsfbbE6aU92Y+GmXJ41NARg9+9O2EOgVKYo0U5AVjzq8vzLTIJCuALhxMtS8Xi+0Rh+maMeFG0Ol6YXqiokAu+UkuTm0FPK9y4bSxednrYEYU+2R2ForwDGZKdpZrBrcNNKX282UqkfeyUwDS/ZtDkoe/wIKz2MPcrFcAGnG/2OR+O+i9Pxr4zkzJlZ6lwOPmOJPd9qzNxXYEcjjP66FJXqLHZXYRd499u5kx/kowNJu4yU8ypT630Ya4qG/JUnhRyWPhfU2vmB7cAjXlj8Ry3oLwU3G+1PYJbfzCHFsQUZ4HMsTLw+32mODEn7nN6Voy/ihdwSQLgDym9rTDCX9s0lyFn95AwcmuIHCF+EPufzsgkhfIekKDNKcVqlRTVqm8IiX/WwLe5VJ36W0SdfstJDXmHkiR3OUdeI8XwgMptUGt5153Png9Yi+bRKgv0heCoTISipECPYlz8LIHiO9hyLT5CFIiOByTs4ApxEQAI4Arv3wyOJxuw8wF26Uyj0wUk6WCmTF5ME45silGDJJkZjKGgizJQZJHlojzDbpMPvAlVOqhgaWZhwy0tysXHfKUzTUY/mvBFZGFLyyamcwMciEk7z93Er5SpZavRc7UYbEZOs1MZiUQfJGJ3hAAj8PiCgy2g2wu4VOind9CO6OrgXjgHr4lobNu3tbRYtOOJEegLyFRkqHAlEnOAxZMITNZUIJMZ16u0nEmd9GSN0WNkg4v6MyL6aKCWyTODh/TMyXKkqHAQabWcJYV3N2VNmQGp5USbbKQMaSF0g8dWfJGMc0LUxGjfJwL5r55MzYnQfgGVTAPyvgaOrxdlMjMXNABkQrkXiyYSmzKNIOQ2P+wk8jULbqoyK0cf8MMoD1aJUoOMyMrjTgZU0uVVylY0u074knE6xzwfYNtI9XBe7kkenaxrnjPHC5/RhhgtMqtwUoljxY1Hm4zU0yjQHtSYp91iwy8y57Fph3aqGvFsqymnIWQhqiA9rYOr1woZ4Yx0OZROseEGdyWAJSrkCtGrdoXHjBuLuRARZlR7YQDkmRmMmsD/6ADfkomv1zSF5f77OVvP9wDt9rOWSHpWdwue91ZoA8t98+qWNg2niESXTJ12SmHM5RkzExmLcg0f83LzfPOpHxMHAu5Pu6OeZ7rDHPFdt3Z2g3bjiTolRzf2QsYZ8YXZrLj/IWAL9oxKRW8D9CBzcxUXp5b8Ls3koyxN6Ps8A2uZMuvtPG0DaLHqDfqAzlbvyoIBdZM8I2QPOO85HCeQXveRoOJ+SMAABAASURBVOb1OJyl9lEBvY4s8aISv1DKSzomGUOuDZd3nFlWkkt8/7ts2MEEMfJdFQdfRml+xC/KKUPKu1K0crK55Py5AmNdlE8lWC4ta5tq66DijHRmezNDh2RmcxCX2cKyKTBZkiDhjQRa6bJ0T7cz1UqtKjODNGZtS4CMJL/gejYHLyOeypHJkYizbkmmzaMQaBCY5MKKuOaazREwz5Pafrgtx5liXtuG1zjtOV0pMyIB7XYcLR4cKJf1bdlL5L5y8FWeU+vJzGRmTiYE4mtGmUSLxEs3i0rtFrR1fumv2/FRB7SlqVfNwcxKG9ZmuTxwXXO8dt3ZOXJns84otxX4/MFjYuA+LYSLU0OcXBdg86ha0LLarK4YmNXVg7muWVGcg2sTL9e1Kws5fTauW53rupVNXbeq0HUrY4lV5LS7lvK1qR3llUIH+SryFXnSdd3yQjcsj7rebS9t6PKBGW3sm9DGgSltXjKpLf0lNg9MaiNlz9vY4jL9E9oMtlDv5S0D09qCjs0JTpfY3D+tTX3QYGv/jLZQLnNoZJ12bKFu65IZbYXnui5fNqMr8HF5Z1SNkHmUyTyULwu0d5eLdKZ03cyYiOc2aU+WuRprU060cTbPdcaWvtiunMuZh4k28/aJnL+1WGZO+MRlgaKi7UfKfbq2lFBVtp0jSnln+sR2LU5LUKR2xlpWoGzcAgUzL4iLnHs7eYk10SpSQs6szJMvvOqYUXaJVubk2Uiy+OxuOujCApGIW5Gyg41irtKUBhP9TatKSNE7nXkhn777ECsqXEPE4egE5bOTWcvJpNiF2nBJr3M4jaXzKUn8eblSun1fjN+20c7bsp47z/MSHqeSWuyOLGmuxrsOUric76CywIX+jkm9fuOkfuL6Cf3yaxr6jddH/fYbgn7rDdaCKAvaeRl5Rb/zxop++42Zfvsuzyv6XS/fWYNXo65GuarfuQv6zg7Knfq9uzrJO/S78H73jVX9HvK/e2eGXCXhN9H1i6+u600Dz2j98U9qyd6/VP/ej6tv78fUu8fxUfXt+Sj0R9W3+2Pqh+6Hn/K9H9GSfR/WwL4PaWDvh7RkPzjwF+ondwyQpzrqvW7pgQ9r8NCHtewggF5CPodDH9GSwx/R0kN/qSUHP6IlKf9LLTv8cW0c+5xeO7Bbt64JqnFsjMyxSAxfDilN0Yt3xN02xNuAvGByORfwvITPazMTqQVfVGwjVJwzMc3bOpBhE3DKgSiHMPdFchEzk5mDBcVMLTiZtUFRiZsaSSYuv5XNKZAoW6oxzWXoCxYownMlfJhgDxMsGSwzv4mLnLunqHnay3KZdiPN15mZSJJJZ4NIcJLlNEt/02toyqN4m5C/dqQmnFwCDAeRQQdc7ERQsJ0Z/Q9sWOfaiOjJ0dNQemXxVazFLzOTmUnYkvc/QHrRcwd15sHAHjVqX2YmM0tFrKW8VXQtqdy+Od94OJiV8mplyd450u1WF8rnFJRCreLcvPKNzPvM5q2WsY6sqbdeXtffv036gRv7dPummm5cm+mGVUE3rg66fo10w2qHkVOGd8Pqkr7B6VWW5Jx3/apM16+qAORofz24IdUjT34DG8CNa0w3ofOmlJtuJr9xjbSmNqJ7//pP9ZW//jPlp3boyqVN3b6+qles70i4jfzWdZluWpXrusEJXb10RFcOnNaV/aDXMaTLe05pa9dJbek8rq0doHpMW6sntLV2TFtqR7WJ8obsiDZWDmtjOKwNdkgbwhGttcNaA1bpkFYU+8EBLS9AXmKweUA9Y3s0/sy9Ova1P9OKk5/X67c2iGBDTDW9HC6m5MW54ZOhYDNIecFUa8/Ss5p7/TxroZDTJVzGUcpFAlJS5Z0yE9vMEp9MjrLO7UZIX+5knsxvJXAvEUm3i6USN1fgcg6KagnOa/HtwKE5WxXLtbk31xs2ZHrlhppWcqRO3ygkZAib6xQKydl2FK2pZV0NvWZNpt5q4iiy2XBzp2mUy8xKyOApXdEFfLNwQEe+iURmR07bnM3I/8PePEcfNJ801FOJumFth950RYduXVtRH2XvqiG/rFbodRszveMK6apBqWIFGh0h2fIN7so1tNtcVV81skfhh/uSkERkZgllye9l2ezsHJ0WZAs3IhdfBDHF2xapUbJlZir1eFnnvcyQA+cVkJ1RZWYys8QrfSDs+EJqTwG9csWU3n1NpstWdKmnq0PVSlUZnwQs875VFALIHAE+gJ9lGfyQYCHIZUOWKVAXArkjM8q5QoVxB6HSTGX/O3UWpNQuQCA3PdvQxz76WT326LP6kR96j37pF35Kv/j3f0S/8HffD35IP//3SvwC+T/48XfpJ37ozfo7P3iX/s773qj/4wfu1I++97v0I453f5fe/+7X6Ye///V67zterzffebuW9vbozlffqB94x2v1PvADb79D7wM/8PbX6r1ve43e8z2v1rvf+kp9P3jXW27Xu8jfSf7ON9+ut3/3K/S9d92qt7/pVr3zLa8Ar9R1Vy7Vjgc/pd7he3T56opMuV4OF5G8ODeY9mJ9yScBq0MJ52nqk6ZonSTKvJDnOb/WtTdDb+pyIhQlxOXulBOPgszmaeksOrY45PILx8yQoWxmuAcBzzcK/7AKw6XOBCJmtIFr6He4TxU+bL5hXUW//tql+rs39elnbuzV792xVLeulIIrop0HwDcGo5/OEu23DAb9zCsGtKm3KbGxRDafvGim/wg8Uu+pPAxEKdkl56GgwiQqIigiHsN2XmyamnlU7ptbwRMQ/Aj+/OPXL9dP3LZMv/Jdq/T3XrFUA9Wg3tDUj9/ap198zRL96M1L9KtvWqvbNlSkTCpkCuhc3lXot+9apV94zXIt65Gw5Ded77J2BW2dDvjssEB8gVrwspnJbB7e1PzWBgVSu5RyxFMbUWFmMgPoDCxwM0syi918jHDpzKpzGPPV7Spvl+Yh8fS/rtBpTb3v6rrW9FdU4YEg3/gxW6ip2caUJmZGNUNesFjNDP8iQK9JBWWGS+IBFFWkP3BlLksJEYnc6zx3GGUHFSlF7k3myN79h/X1h76hX/3lv6c733CL1q8bVFd3VdWOimodVXXUqmXe0am+3j51dgZ4pq4aqEqdVRP7rxBLdEclqIrM5+9+QB//q6/p4ceekW+g1UxCJQjIBlUqYuOO6iTvZIJ0ZQG6Qn0FfkU19FSyLNGd1aqWDw7olluu0l34+IUP/k/dsnSUOr0srnDRXhB11pjSZpaWAIxzGjvPUbRqnLZSmsZe8skEKc9dqPBjhhNqu2KpdPbN2uwWEdFaysxVpKJXG9MpGPooJH8x7PYKNh3IuZapgd/SjEQ+VUat7w96zzW9mqH8Hx44pv/86DF1cYJ5//VsGp30x6QKunqDNMDPQMwDtAQmQNCK7kydLESf4Mak7qzU1c9H5C58QVwdyPdUCiaMVGFid4dCXWqoI9bVqbqMRZbhdAeLqQO+b5RFM6jRkJYONPWWa5fos0+f1K98fL8+9OSwXn1Zry5bIq3o79DtW3r1Px48qV/9m5M6OTyht109IELBJpaDQj/xyuVa1ZdpWVdFGZN2Lob0U+e5rMU3V0QfzJwyiVxkEBKEWSrojGsBawF5hogXzExm83CeZFKCFr9aPhsyZoYM48LE8nGmcEbyWqVRLySj14yd8YDZ0j2jy1Z2qbe7V2IsuKnRLHT02JA+/dl79a/+9X/RR/7yM9q376imZ+tocKO0x6bLCk6JsuR31HsGIlKlZQpJ0vOzERnrbdt2as3aNbr6yi3yqeM6vXVsC7sa+lhYkFWr6utfKrOa5OVgniktn8xZxk1cUUuW9ml8YkhdnDSZAHKYO2hKvbWMmAWhywHTgAB5JIvkSpCEY16ucDq95qqtWrG8XyPbH9RgF0ap/k4nunHxLjBP5CcG3xAKPyk0o1h34qAl5gabk6V+S/O5/GJESPLR9NNRweaV075Je28bIwEFSqPRps1byswSAoGUTOUVZYacF5wFLfJAbhBmRtyBEWRopIVJ+RVj9EwFDpckeiAiE8rIfVO6cmnOa0amf/f1YX19JNMDJ6r674+d1jA727K+ChvPlN57VaF/+Y5l+r/fsVw/fb2pO8z4PEl99Kd1LxvUT93Sp3//zvX6N+9Yox++Suq2Wd20tqo/eOsKDVQ5CfQF/fZ3r9T3Xt2nt1zVo1970wot7yxknAy+9/pe/dN3b1IVOvq/qhCrGlwSZEXUgSHp9GyPvrB9Vv/i8/t0eKyuDN2f2DGkh482NTTW0FPHZ7WMp7LVm0S1ruvWRN1xWZ8+8/QxTTewAVeLXcTAzOSx1ILLo+YonEd9irMCfySTZGZnwMfLzHkRfpTS0okyKCYKKZ4Dr0pwIWC+6HzStNqmOm64mLhCv5CDdUaKLnAmh1KUz12vMzO56k38stfVESVORYLXZE7s2nVIv/4b/0I/97O/q//4Hz+kX/pHf6j3ve+n9cgjT2lqZjrZZcaohNF/U3LPAwNikoAgN6Q8QqUUY5eknWsqr8iJu6ldu/fpiisvU2dnh4Ihhy8kiTkpfEpwmgej0Fnr6FNHZ1+y4GUz11ei8HUEmSH39re+Rv/h3/2G3sAJqhLgpLhE1DWlIGAyAxkFkgK9clBlIMgUKJsF+b+Z5rpjQU0sdPstV2vo8C71M189pvoOX+Fi7XsMHBKdTZDSxBBXWQFxdmKSeLjpu9dEaNFWXAub+Fh5MNpQkpPMvKFD5eWkq6RkMqlFu7iZSW1owcXAmvwP1jFKQr0JVkIquwJQMLtd5Zr+Lh1hcxiaEaemoMFa0K7Riv7rI8M6ODyry5d36rWbl+nB/eN6cO+Uvuf6lbphXU2l/1Id9Vev7NYNKzr04PYhfWP3hN5x/Qpdwclpz3g9TYr33rJUt/Hxd0V31P0HRnUMY1csq2p5b43jesaG16MTx4fUwH8cJhU6eKypsdlCP3rrgN61tdDmJRX8qurkTE27T1X04YfHNIrP/ZwaL1vZqV2nGgqSOnn1eMu1/Xr85Ky+tnsKTsBXnKTPKFaKhVoXMQxALXg85KJzgKDOZVy3Uem0GdR50NJ8ZuaKU9/OZHvJzHVJZmWui7nsQkLl2LsEKj1L3e7rqaZTdLlhSjOzdf3Zn39EX773fvGMTfuTu7lv/1H9k3/yxzp46ARxk9xUG14yOCZx1/zljMRx4mzMizXzpoaHh7VsWb/89U+0MUbNyLXwckcc8EyZerr7eTXsSFLO9jFob4JqXf6NdPmSbtUyKTC30+4dTN6IOzEgLiITI+kP/US7NgiSmUuZPDMz5wDJda1atkQTk6M0biTed/pGDy7WBWMQHfhOX30D8IWbcySjSB1BgUk6Q2Gqc44TMqgSZp5TJLmeooic7AoV/mGbnS06UptSr5kRQJMZCKHMTWddqYEEv+0HovILLWRUUOlSXu92nZ/KLOqcwc5pwFukpvz7FCehzo6a3rK1pp++sYNvZZ26ZklNe0aCPvjZu/uMAAAQAElEQVT4hJ5kYzk8HlVjQW7s61T6W888jDNOm7tOTOsjT4zpkaO5jo03pbyhNcsqGh0tdP+eUb1hc6/efGWf7ts/phOzQQfZX8anZnXl6k51hVzrllT16MEJRd9KcdtYVqcnMv27e0/p2GRTb7tluX7rTYP6Eb7f9fNDRJ1f32ZCle8m0ruu79fapT36wo5RGU/Q69G5ZVm3/vz+U6rnGS+t3uOceOAsegmpzGwOVGBX1JRwaectCtq1+WbWJudzeEZM5xlOuVyA8JxskWRmc/6YlbRkUkL7rjMuM5OZiZvOvAwWgBkZK7KUjHuWZTJ6WzDfTg+N6JN/83k1ocUpJatkCiBH4jlOavff/6jyZk6r8yWPp9d7xBznk5vnG7pdZ43dppyL7o1DclfP1hIUaBxUqdTU2zegwKummC9lt00BwlEJaGY+B0YRUoLfRsgymbicV1JSCNgzmNiN81aTSJJp8ciME1m1GnjdbvBQ9v6mZt/Rm0floh3wwS5YpPSDjcs7TFM6VsAo2IhKMAiMQAREBiGXMUJRghLJwLnJN5YiRrmevLWhFUwq5zu8RWBUzLx9lGdOiRuptKXYyqVUT0UIUWQlP4o8lZygHzBI3iyjD4y7xpmsg5xqKqqrUQSdmgoang66dm2fBjsybeSV8Lu2dOgtV3Tr2nXGK2VUFQuGb9EKZfi8tU+6Y1O33nl1l27e0KkKAy9kcqtp28lZDVQzre2t6rnTOTaiRqZz7Tnd0M2ra7psIKggpnvGpQJXy1Caethhtx+b0b+8+4j+1VcP6ysHx3TnFQO6ftA1S/1V6Xuu7tbbrlumv37ylJ49HfiWF/W2Kzql5qzW9ATdsLpD3RXpek6QtQrKPSWYzEqIq7QJYfLQQCyS2vLkASA6p8PMEh1CSA2N3MygHc7zHERY50tUC5iZzOYRgtOS6czL54iDQZ2rSGUko3eIfK4CoogRURwgNfkI+ez253Ty1IiasamQZRpYMqBKrSrLjNfKKe3bu0+NeqNsQ/szE0rYONTGmZXnlJAueRDR551H2TvkKGvKO2VEkueQ8KJ8TTijo7NfXd1LZTzAMjN5VJ1v5pJRftIMfJMNXgErsClbJSg4QlA1q6gSMnlozBAwFxTtlK4IjxC1+ks9XLMyd3tYkJfM/E7ldzCVnr8AB3zwfTPjIEYHmeRlTxXR4SRrWOm7V0Fd4tFJryy7LO+zJWkq51KEk4QSJ0ZTAXwzS0Cp56ztZBPhJOcWXJ8XvPWcFkw6z+E8z42BK423K8mx4brKyS7moMlgHBrPtYyfcm5dWVOoz+ihg5Pax6lqkj6NzDR016aKrqDubl4r7+ZVzU9yYgMz+WVivug1m7u1sk/6wp4Z3b1nTOP1KMNeJUZdzwfmiXqhE5ysNg+yUOjYTB6081Quf229a2uHjg7N6vREVIE/rr9gkt2y1vR3Xtmv3iqb4Z5c924b1TQb/vLuQp2YfuPmTr3z2gF9+smTum/nqPJoClmhlUs7tbSrpvfzC+dbrxvQ0o6gd1y3RL2dnTLLJJkWXnRzYfH8NH1JsSM/n1AUNQxSJBO55LYcuuDleh10v5SjiTd3lIyz7smHiLh770gWk1DSkyjDukGZzIAM2mcRYPymZ6aUNgma5s2mZmfqqtU4abucReX8QOB8jKR28zcazBVKne2i214MPpHn+AjPa4DCFzmSXfThKyJeollMEKVgVfX0LFdv7wrGmXlkQQFYQiYzS3BeYP5nbFq+cXmesVGHLChzIC+/UgwhmDepj5RRAaNMZpaIkGUK/jAJwQOXeN/pG55cpAutTnlfCmKdPv7lYuC9c6ih8zFBKdBpw0PQB6tNU4ExGnsTqHaKsFLgEqOsjGJLia5L2GASsWCb7JBNTksFepMoN0Q031a0KtuLy22TCab8Ch78+eqFzaiOKk8/pt1D0v6hQj/IYv/pW7v0U7f26O1X9uvZk9PaMz6LuqY6+PDaS6ub+RaWuU4muqhx5B6kENRRrXJaK7RlsFO9fGfj4aiVfBN73aY+3ct3sy/sGNNrOLWt65jllTrq2WMNNJhec8Vy7TzRUKNhlNW6gibHmrrrin797OtX6idfuVLvv20VEyrq0GjUhoEOvp0tQ3/QmsGafvKOVfqpV/fRp1z/+b5R/X++Nqn//tCEPvXMaQ3NNPXJJ0c1xWYasGDGHZ8DsJY1z5x2UEvRKQfkwpQGbyFjAY0+poQcgnYYtgiNvChX51jQ5AwyzpcWipVtTYYuM5sTijwQ2oXY8susrDcjd7QETKYs0DN4FqAZq81b1qujVlNkjuWNpqYmptRkQ/MHdweb/prVK3lIVWips662owa/Dch28mpHu0zuRUdgI3H78gIw97sNPy2weYoTosz/tz1+Giywjw0+e7hYwPfenqXq7R1UCB1ozhSCI6RNLQRykBk5fQ0gxYYcRbJgSjKoNBBgwpHIHWa0a8mYmbIsk8tLJoqe6eVwhYt1gmUuQzrByr2jkUcGugBRObPVQ1wwmRiPtGd5oNsoIBxte7E9cilvcxfJsSWlmwp0J7CR+WaW7ECrdRlyZhS8gsyTOa8Fd8oMDv1IZhfI+eC2i7z56U+2jem5kSldvapLVy3v1DdOzehPn57RWLOqLx2c5aM736I43WRMtkMTTY3Pmib5yn8EeqKR6aF944qcwt5381L1d1R1YDTXFL8WblpaURMfPvRMXQ8eKTQy3tCrL+8nfkF7R6Sjow0+zmfafrKhgo+6zEG8954U2jZU1Z8+eEyr+cj/5hv6+Q5W1ccfPa7txyfUU5PMTKOzUdes7tWtG/t07Ro/TUhPHs/19UN1+f8O74nDOT8Q5Hr0SEM+fjLNXWYUEuZYiTAzmc0jMS9wi9RF5Mlk3BzyjR7C2WYm88VhVNLLyLg69Xww5EuYzEzcgA+m05LIIgNbAC1yUa3Sj+QhtMqJTMMKC3TN6jW649Wv4uGDlmahZiPX9OS0MmxdfeXluv7661StZhLlsmEh4b9csYMS09ynWQvYIcEu00K65KR7QIE3D17vseB7at6Y1vTUiEaGj+nUqYM6dmy3jgLPjx3bo5MnDvO99TQyk7wB5eru7lf/wDJVOUEK/4KhldzM5BuPGRYcHncmlZuSTEY5C4FNzxRUXmamdhtIl5Lrc948aGviivS11EbhO5bavl+UA+43/ZZliNPSJ0xBNxlzNfwpxqYSKVN7TopwqBZviUrfBGCUgw5B3XyzVrk9QagzN+yA9kToVNC4iWHf0BKPsreM5G1dqR2Vczx0GJUOHxBIatvJuZYKOU+7fWOm//RoU//4i+P6zS+N6n8+MakTU5ElErRzuKrf/vKU/uBrU/rzHYV+5fOj+vzuXM+wMf36F4fFt3w9dlr6zXtO6PfvPan/8vCYfvtLI/rKUdOjRxv6P+8eQldDRyaD/tk9o/rU03UVWVW1bFZBTT7m872MX0djZsqIcwiFgjXViNLHts3q5//yqH7yz/fp5z50SB9+fFanp2t64vC0fvpDR/VTHzmtn/voKWSO65/8zUk1rIu2EeTK6PDu0aA/+JshfoDgxIvewgr6hGKdeXkk2jiz5uJKkcaEUWIQzCgIePLVavhDvwywhpSq8UIXe6GHDqkN80npgXI4fVZ3zKyl2SsKGafpFkPJTwoRYmn/oH7ix35Q/ve5MmLjJ6FaVlBepx95/7t13TVXsZFVkZYiqiKbTvS/uqECHgw0Q8wnWG6Z7qb9c75insp503D3Ir9ezk6P6+Txw9q3b5cO7N+tY0f2a+j0cY0On9T42Cgn8nFNjI+CEY2OHNPpk4d0+Mge7T+wi03uoGabM+pb0qOOrg4Zc0dmpBKB7x3RYwPoqgI5NXSEQZCUhYoUmCEOk4w/wQIhDrIQnCEzU8ECrlQq2rJlqyQTIdDL4cLDF+oGXaRjWWYcs1ttGTDfnBo8wfI80lk6SLTiAggZB3GQb2gxRpGAlUq8vqQQ452VuyehQ15HbgqEznWz+FyJhK6oJpPB9UZurjfJUyekS4grKWnlZKTAQAlhxkcOpymSlb7x5qUxbuOzhepN7BY0ApjRBKersdmmpnn1mGBDpcgWxOsfcgV+OqbziibqQbO8s041pEZRUZ0fD/xk5r4W9GEaPp/dtLl7Rn/49pW6Zk2fPvnMKU54UcZkIykjRIGYM8dYgkETs4XGpgvyiE4jhgH/ovyvZkxwIptE51RTct0RXxCQAzXEy9LJMNIVU/mHSkovTXK985pMMiM5IMvgqm2PqlRH1xS8cFY9gin5mLaRGLIFGRZTW3it3MxkRlzQx0hKhkUmG0lmzneovGiu1mqsVEyvfc0N+hf/4jf1rnd+l17/+uv07u+/U7/56z+jt7z51Xz876JNakAuTtHl3Isyue6YuNycKMhJzic7bzLaFpzqT546rIOHd2liYkhW+AMtl+GXURdQ4psh3ZExl+QTkM8sRV5XLEA+q+npMU5vJ3X86BE+SdTl69OR5k3ACv02w088MQuuCkoy6DxmauSmaFlCEQNbswHxw0dBThRNEu1XrV6j197xOq1ft0F+wfLsO45wsR6YpZ4gbvJGZqYKu3zFZ2H0kQPkfkqq88tOvV5PR15frD4JRXWCTIi1QIAokCT4baCZUiZxF1fZtKA58txhlYmAy71hk3M2+wKTSyx2EXxTkwFPuvG11YAMHUwQuQSzIzDIIi9BNSnZ4+a+U0y+um4H+zT60YHB5JG5pnbZaVFDKyaIsBuFALTnHoc8bboRIdq4H04izn6oR4/N6t8+NKxPPTWhgkkFW2a0D0ScHDVytiWf4csR8M/4xlYo51Tsi8LteNs2vOxol1Mzb4ptdzYQQy/O1S8k7Lw1C6XOob1VG15pGDW3Y0FmlBKwzO4cgNGnAE/pajlmFBxk56Qkwo3kdWamYK4P/VmQSDKpBEJpjBkxSKUrErfIsEeldsj634/q6+vWTTddpz/8o9/Rv/t3/1y//zu/ote/7nat4ftYht6Inkj7nLk1zRNomu+NszzQYCVTHk9j0iHmrASXT4TfFhQwKQsV5ypkuTIgHod4lsbTxyyqUME8yTmxJTQb8jEusA+hyIZm2AtYd30hC7wSN0Az9U+0F04FrGQuE13KEoeeK2dCu0tZR4euvPoObdp6E/ObFuYykp++Oro6Nbh8uW6+5RZic7M6O7vRjcKki/xlkMIL8sFc2rvtIYgyRsvXmCNVER6JANDBAjQJUl4wFAWBoUy8CUBcBF6/AEmPuFyrI0J7aufQzkYuZcmmuLvtyOAUIIdBGRlP4jIksCLzXlticEOnOwZlbV4qw/eGKSsrnB1bvDTJvG8lk9YLUykvBZlZgtcWxMPFnS7bExgKfj8yUejPHhjV55+ZVCN0upUEySRgZjIcT4suQANRNvnlTop5XajJRM+Z3G07XnsGvIEjMZ0wmZVIrAU3s8X5C0TOJI1iG5CevJjyOV3OcThX2A6STGaAPpHkzqCeTgAAEABJREFUF0V4ElydfRmMOSBoZshJgTyBCWkJplQBnwRpQK3LUh6JcoD0Tcxzs4xfAnu0YsWgVq9cplXky/qXKPDHgFpXZOwz5nTOA9vM55nm5jUqW1JkNg8nKbWSW2bc0CEqYtqY0IHeJg+knI2r4LW1SA++Io1tweksd6TxjcppYzSOabCZRWx4OMHmDM0G5hbQKKNjviHV2Kxq1Q4Ffu0MgQ3UTAX2C+iYdapn6Wr1DaxSzGrq6unV8pUrtG79Bl137fW6+eZbtHzFKom4Rgu0w4Z5V9LNie8owguyngIWZYyUEahAHviWkGVSyExZCDIzRQIXLaMWOoqTUeQVKKpJ+wKQ1L6cjgzAmWAIvMJKKZOVRLo77aDQynywSkhmJpMIdGQzK1QURUJEX6QmUrcwmfsMQmpHS+Q0J0dZfpEz4HJ+EVW4vxJz5mxtMFvJzGQWKDnIiIasSG2Yf4rocbgu82pj45VTDnSTMVVoFeBScBmHk8FkBD3wKqQgmZnkhEz+pG40GvQ9l/eZisUTbVKXaJ/yRaUMRxateF4mLfGmFDMzmZUoOYvfDba1xgKyTM4sqXS/YJ+QMLM5W2YlDXtBP4yig4zoCjKNIkEwMWcpTE/XdfrUsPbsOsCr2ilN8cE/sqHIhVVeAT+N75pWqcHwIJLRlrsK1wmcPj9c2OdDIcO2ClzERpEedlGFb2L8Ylnwi2XB5hWZl5E5w6Amld7a3S+c5xzq0aDospypitiA63NK8gOHmHtdnKyWLFmq5YPrwTpOWWu0ZHCVVq+/Tms33qhaZ5+6+1fq8qtera1X3qCrrrlWl11+hZYuHVQIVRRJol9F8i2K8OrlcjECF+lK9DDRC49eAu28CAwtvpGFDII6WNxdHhmZPMY5AedBwlOEQYJOixmdLkGRgYOPYEFFBIUPCHlEU0vMRVuAQ6JKMogEzV840A6y68vTBJEKN8SkMXyS3FejjSkLmQJot0k6JfxGN7mniG9zQA97GfXetzYWl09tk6NRZm6PHtHefXF9qUrO52ngWclo3RMDxeT47bqgyAx/gywEZWxmGQ+RAG1Uus6CuDXqTTYzVofOvcxMJJUPHH8cnStTcmKZvcR3M5vT6P7OFVp8M8O/BWDjlhEGxmBO9nkIM5OZESdTuqDNWnRi+M3LIOkN7CWmkbEJfeazd+v/+qN/y+vlv9Pv/9G/0f/4s7/U0Mg4c7cdz0jjyLwp1FnLyEvfGFkJdWdA57tKHbQU04FXydhCrjydqhtq8utlk5OZn8J8TCOTLrZmRsTniCGy1jxEE4qc77L+gIzMA6NXApFX1hm+ozXq4+roMA0OLtfq1eu0Zu0Gbdx8rdZvuEodnb3q7luqLZddr6XLVsqsImNzN8tYEib/I+5iozR06mV0hYv1pR00pY6ovGKZmZl8rjkyNAbKJsks3SWVuYsTWznYW5gYhDgtUOo991FhoHwwEsTljchgc3c5Mpdt6Uz8tgxVos6oMwvyXNwdbpN5gO2YEBn0JIuPyWxLjmaCJZPkufzyArn7RHZGSnrO4JxZ8DaOtjKzljLEnN+GVPLnygv7JKXaUgK6RXhmOGzBZEGSmbyZd8372+RHiMILzmxDluS4OdUCPC28vFzqWsh9oXS7L/P5+TVEHHawKhcIudNFKiePuLmuxLjom8nMJJJrc6SCJGeX9ugrFfV6rvsfeET/8T/+d338E5/XF+55SB/7my/r3//X/6U/+/OPa3xikjlb0ARhIs2zQ/4DAbNYaBCsBUAmxZ6cCeZ+z4OTEjwUyS/n+2blG5j/FwbNBg8hUPCKGf2ExmKJDtoUKU5REd3RaXjevqBM0dUJlkTZfYqcnpzhtPHLd7PJL5+ThzQ2flQFPxSEkHHiPKahoX38SDCt+uykhof3qFkfpU+i6QL/0UkjGSwRPDPzLNn8Tt98+l+8D+Wcaskbucn/KN0tbWYZiyo46KTYVJQuS/f2LSfSfkJjnJgYBAu9sKgu5SIFknygCojcB9N1ObAlh+v3fFEEuIDVbf40SbLYob3rLvV5OY2I/HIRR6BNCEFKrpicp7aY6YzLdTGllHL89EqnPXc47Ujt0WEyZ8tsPjcr6VSx4Gay+RIzx8Wc00aqhGkGx1NmwnWA77RNmzYB9v+kppzgRhOjBhgkycwoK0Hty3mMnzmg2+yXKjezpMrMZMbyasUtMc9zQ0xGt8wWtiGg55Fvs81KeTNyH1P6hFHJJMFzpPFReU1PzehP/uSD2r5jH2cOKa1bfs07cnRE/+uDH9fjjz8j/34VPbgMqpm5ijTvXYP57XnhfqdZgwaEvREoeF3J+SQQ/U2EzSd6XEpRJUEvu0Pw8iTjOqSCwS0RlaOjSGtFzEl04ydTR6iXH6CcDigr+FV0evokm9lx6hrKG5PomVJks8z9NDg7qshrrbAZ0eHrUOQIKeW0QnsrmcysRX/nMqbHCzNO3xTZEMpW3gGTUUjgZmaqMGEyQK+pidQ7RC4uhORmCWmMKTY5A1QA3+AKdDuowg7iTiDvWeTWBuNBpSfXRx4BFsxMZgshym7P5FchE2Mtt+kbmg8+alXQPtJO+G1mSLk0TM8ckM414w6c5aDkWYL75kT0QcfB6IphGLmRexlSZgYETH6Z2Rzt5TbgSia1YWYyM0nGH79LJWEShOF7yIIcRpdxmYXXVJPXE7ctfCohIU6yBM1d3qKg1AakgZcguf2Y7L9wZanLeCoIo48Oj6PjYrSZGU1NodXWzMtKPIMHId+gDhw8qEcff2rue67XJb/ZLA4dPqrHHn+C178izUs0KCGGMucuLmuB7Ky0MLbtKjZyJl7AnwIbOfAHd7vW+5fsQ0Ri10a73nOaKqIDETkK6IINyfPcaddJ2TexBPzEKtOgoempU5qePqVaFkHOyeygJicOtE6ZiLD70ds5y85JNv3m3fH8Wwy60DZ7QUvhgrVnVDK5rUgbQIyEApxR3SoENHIIUuDbTYCWf8SmXelNOcxmJrMSzo8Eu0mwG4C3IQLX1u85Sgia23SZHFkfpPYAt8yeN8NKqgs4E7PA0AjEBK/wPadIOguRKeIXB3+JI7cZtmUuJrMyT4XWzczO4edp0xCTKjktYyR8Aok8B5K3yZT5h2LaB/wyM30zl5kpBAebGHkGvAxbZiE9qRv+9zsYB+PHGbyTYzGrRDzVpfrkOMWXMPm4mS1m+cJGvIn3KYQgM2vhwm3atWYu7yXzmxiZ1L5dcG7BKWj7zl2amKwzN6SCsRro75d/gzQW+ky9oSNHT2lmdjY185u3wxtIp8gumFg/6Zzn1h3exlE2irDcZoRwSIwEPpS0zrmc7+smbVpM4pRjwudwzpO64BeHHDRbehuczpsFcxzZCqf3jDliIdfY5GFN1w+rQv8tnxKzRd29q+j3gIpYVR4NCKAId3GPuS2ZGTk8fWuvwk+facQubCdcuHphrTsuEQeVnWmV6UtZXiALjz6rUgmpw7SiMuLOAngjuJ6iXBd1DIQHmxOyCh+EZmQRRtEXymihvrQPj0HOi4L6tO20fIrkJVwvLSRfjP63ybHuJyP5xSB41gYt0FPI9TX4NpFsoN+MXpBwry16wTxiQwj7JHNdDn/CetlzdwUH5X656mAZ9HxyOUeS8ficBa9zePsFrRAvEpxnZmLvSgitRU8l8csBci60CCK8NiBl5neHcz3/JuEKW6q8D228EK1lOIiyE2f411Kc4u90ibYNz0s7ztdc3xIfvzx3lT3+N+JZuLEICGWqMxcG+gcUmYtVHjxdnV3KQphrLxrhTZpiybT8chvzKHUjBQtxFwAUuHsyKzvidQntOc78a7dNG9yCsrdDo3xOOSJ1KUeBb2Jk8jZOF+hLgJn0sVVFePJJUulUTn9OjZ7SVGMqbbN0WZ1da6XQp0azwrrIWBfMODa6AjtQmI8pBjEpwhN0w3zJU0RviedXHZ5fpCVhBmF0wBi/CO0gWyQhIeO55n83p8LOH2hraaS9zUKUjd1Z0cJhPpHoQE6QfHAKckKVbJqZ/KJaHtPIBCuAD5jzSiANUeqETnYJv0V5c/fFYYYuTwlGnSGEPIqb7KRNdk8HXPgkdLrtRRHhej1tMaOc00/0oyUTJoJmHuV+mlp/YMIRbyWyAM9hhpKFyZXSmDhifWHFIrTLOkp5czvo81fMBPSTkhpM096ADz05cmqDSS1zPtWizrOXEi2V5dicpdhalS22lxaixZ7LUh03b1bC+z9X3SKc14ZkZi2EVm7yKzJHKpVMV111mZYu7Wf8Ih++G7x2TWt8bEysYS0ZWKLLtm5Spcovea6Hhm3NnlNckJzTho+JP2w9b4tYIvzelvKYGJsMrkjMozKHpKlvVJF1IWAynXn5ygIo8s0rMsCep3WTeFaqg45MOKqV890vakArN7xV6zZ+nzaCviXXq2/JVg0uv1xiDnT2LFHf4Lr01zEUKuhAgSLrUAlF9LLTZa5v1dWy83zqw/MJtOttQQDN5rlawNeCy0USEM5YRSRBSs7UWZdXOFLlvICfHzxgeVEQyIIAGqEssVCD99UHL2fDcHibCJOwI8890QSdRm6m9AU7XnA4H7QTNYksdRYqsJ/0uR6QKls3Sz5TmOMzsJ4KtysmTaGcTa0AScTr8Mp1FswqihI+mKEJqHUZ+UJQpFXZh9TGGedFdJUJgc6GLFPIOP2hv8AJj2epSUkm3drG5NcZBWd801hMo8e0rdjMJdqlc/NFa2Ea/UugPansCnzvH109R1GKB/Um/tAgMrZQyjJjExvQO95+p3q6qxLjNz09I/8vVPp6O3XHa27WLTdfoyobnsV5td6H6COTmAsq5kUWoSzxUjt/UNHMfBOTmOOOqAL77n/ST32ZR7eE1OKprTXVsul5e9HP2EaUCvh0GXZNHd0r1dm9Wl3dK1SrDSgLnDgrXdio8GrZoWqtSyGrSrRxXSXwAaJg7lIx56/7p5fwcn0lLk5puDixtlQZqnbpYnLminzy+ETJsMa8o9niepzrQKCVQgq8n87yIsrzwoMogokE48L97EQdMjmjlTY12nkbmrSHU+5Dgt/ONNhS5kycZQB9QhWuixOa52Vwo8wsodRLs8iwui0gf/IpyBeJf7tIcxV+AbwP/vrczAsV6KVl0uMxCiEk2nlzQK/bcDjpz3XPHXMy5xAu5SilXK/DDP0yVyWPSWQyEipaEzN3EphF0TVFKhxUfkvSxeiOWF4Io5zgDjpB+cKJfqFgMVtmJv+DhMp3w0J9PZ16/w+/S+98x51au2qZBpf2avOmVXrbW+/QD//QO7Vp0zr535D3Nq7Tx5dAaf7ymHOEShHG8HwFlC0A5FxiHrTGoWB+lBqimvAKxqItluwxJouqbgudkZuM8U7yMmoYd+Zz5A3G1eS8Ss5MHlfku2kRC42ceE6n992n44fuV2QeTE8Pa2T4gKbGT6go6rQ/M0V8dU5E2vNvBfKcWOI66XnVh+eVeAkE0uLAUiMr9RoAABAASURBVMbGQZbCOq+WAffUgvMhCQ93Is4dWoQWsPB9g2p6Tp1SjUt4qwVwFnARRJlrDCJWYcknbfKH6JgZXJWX3xEgJXk36O0jCgoG2ieS5zkbmvtQpEr3gBbUe3ODhzgk9mAXnBDdxWSFcs4HV//uMvfhFeEC0MzFFPAnMPnMDB0k2qQKzyl6ctLRsoyvzkXemUxUOZQKVHiu1EdLd2h0m7iSUaYhvkfvbGpTcPel5EAmpVJHIqmNwG2X5Yu4Y8c1JHDzOLrTboGqRbS5BQRR7XcHZEpmJjNLcSKD9tqkSTISTDOTmen5L29bSrlPbrVareqqKy7TP/j7P6bf/51/pN/69Z/VP/6Vv6ef/In36ZW33aTe7l53nYU937bU4HfnLYTznh8+5q7UffDoux90QMZDLRr9CCanS00mkbTYhek0J1t1ri+BcozeKMMMOXJCSdGc1OkDj2iSzcooV7p6ND17WieOPcoSyVWfHdcsv2rm9VFJTSTIFqSkxvUmYkHFS0C6374uXJX7do5xrzgLvq+cxbpw0ez89ZFOLcS8pOELYJGGrHzF6Qi5asH/M4qmKpanfx5aBMbY6Zsi6CyuoIay6IgE15I619/kqZL7e34u+fcL77gi1cDywMmNj5TiROSsCA0a/AITCmxxEqKZMMXA+rE5Ux2fUCkklYujNU/CiB+BTcb/5QH/rcCtm6ICC7/gRwhr5KrkdYmNrcBX/zs4dEllfAoZ/ICzGXWypvxfeW1C+96mZkHbmSQTYcyil0ziJGdMYCNOJh+aIM+DRJ5rbXeumnL653ab/NI0S5umygmMh3TKYqZKqKmvkqPBZOgSVKAuMynParKQKaDHPHj4ZC0EGf3LVFgOJS4aJKpAvgkV4SFFDLLUVi0ebvBkr4W6+sIsvAJGQZ7TLocWvjZUjbPQhcS45vx62qQ3sahRjgkmzxGJnYrJ77JMZUpR/ieR6C7zdD9TLLGEhJmJBEztq2BcScQMO+gzWVlFfATd1VnTNVdt0Tu/7y794A+8Te/43jfplpuu09IlvcqyQKMFxly5/Cp5Pg8ZcjmcuxhKGeRdiEzeT1wwEBj7LGTKQkXBgjLLUk6VzCwh6bR0P+eWMY+NNkbbEDJZyoPMygYWyKEtQ38W1Jw5ruMHvqLxkW3q6V+jlVvfoL6lV6I3YttUzTJlyIVWOyrmE3qYKERwnvVSUh6nF6IvvBDhUpZgyFGW0nj4gJTF1t3rXXUblC3QytgsCn33xqb++K0D+v07e7Syc1ZXr6xp64CxsH0qE2Q2L/l/Y2ZSocDE6KBtBmWqMgs7WEgFIWzy61Je0MYnYUSWzcM3gyobVoYOg+ebV9aoKysayv2f0WGR+Lh0+Qd5a6jOoo++oNBeWEVV1fWatZmWV5riV3cWtqgJ8jZBktFhw+abtgTdsqZLeb0QBy014ZNUoa6IBQsld4fkC6dJ44LKwOabARWZ1Kjij/GsY9LkkxL9KbCerIUoC7lCaNBvNjz8jPTnXa9cpStXSHdcuVQ1Jtn339Cn21dHVfNZWhuxknqrDf3e21fpj9+7Re+8pR/7BTGv439dGZtXJ5sI7ijS18Iy8gAiZoMK61AkHooe7yp96VCINXyoqSBGOX7TDXmc8uDbPl4bUTHJ/9+dv/aWlfpn379BP3xLH7YKxg2frIrtqDdurem6tT3EyfCipgxdVcbEx8WIGU4oYsnjG+K0ApFxGiaxOTcZNklnVjjDATfVQ7dzWAtSLGkyw6aiUTYoh1SrBHV1VDiBdaunu18dtU4lPYpl7gVapLSQTgy/md8uiEitQzFAmSwEZcQyGLTaUKLEZWaioPNdgfaOWq2mwLia6wqZnLcQlgV6IYWMuqxQpjENHXlUI0ef5vvfUm3a+haZmco/WIPmPpd8g0lIWiJ8B9lLmAoOEG7jhagML0TYZef7ZV5swdKk9UkuQqB0RXhqAVkmC4ml2tQP3din//XQMX3yuWmtWdar915pumNrlUWY691bp/T2y3L5/zn7rs3S27c29T0bp1VJm0PU5sHIpjerFZ1BNwzO6rUbG3rd6inddVVNPVXsEeCNA7kuHwyqNBq6eWOHNvY09IPXSa9db1rJwL1lU6FQzXXT0hld1nVa71pf15vW1tVfmdX6rgm9H13XrApa1TGr993co+tXBwX6dcNgoffc0K0NAzH9i6w3rsj1/dd1cLqa1mxesMALvXZLr959Y7devSFTX0X6rqv69N5rK1pSGdertub63mult2yNese1QW+9oqZOBu0W9PzULRVt7vENKVdnR6FrL+vRymWFvuumfq3qm9H16yraeWJSK3sb+vEbenXrxi4t6/C49eiHb2OxZX7qK3T9pg511if0gU9sZ7NooCvorquqet8rutRXbei2NVHvua6qt2wx3bVJeusVFXWGXK+5rFs/ckNFa3ozvfOqhtbWJth46trQMay3XFUwRnW9AXk/Od65rq7vu6LQ2y6TerKc2BT66Vcv077DY/qDv96Nrx1as6Rbt2/s1I+/slure03dHVVlbBBX903r51+V6YZV01pOjG9fL1070NRNqwo26B71dUivvqpDy7uMTdSIuhhUFh8LPkbINMkiTOosKAtBIThdgoq5ZFbyzAyeg+zs1GK3MskKjU9O6eTQmJ7bvU8HDh/TmP+T13nOzMqpT0l+mZnMDNLneumT1C4v9FUXvPz0X27a6PBEH10LGmgXZWbKfOMhL/k65wpZkIWg3NtWMhEUOS/AOxOW9CEmzgSqZpn6KlOaHf66Th59RD5GxoO04CChAg94yBiCAURvRBTgKhKn6AJ4YlbqhHzpE7ovRmm4GKGzZUrd8Sx2Wfa+eodLFGxkJUSnA68jDV59vnZgSt97wzKtrDV18FSh40MNDU9P663XVDidVXXlsqpuW1nRd2/u1rKuql63tVtXL2+gIpf/09NXrOzSOjanV7K437ClWzes7dKVnbO6Y02GlSZPlqDXrwnaNJDptWuj3srJ5dSpum5bbnr1poreuGmJKpUO2vVoc1em97FZTOSdnBY6ND3VqYnJXJPTk/q5717Oz/DTunNrp64bKNK/iR8b03rlli51VKL6OzNdsSTTW9gE/FR2+aD0PVcHzY6O6E1XDWjLyqBrV0Wt78505/pMb7tmUJctqeoHXrFS/p+j3EH/vueaHv39V23QxOiM7rymW91spplJt3NKfecVS/RzN67Qd102oCv6Te+6Zql6rKYTo3WdOjmszmqFMTDdsqFHd2woxHrW/pNNLeU16J03r9azRyc12N3Q5pXd2tjfre+6vEevZANc3R30w7cu16r+im5fU9Pr4f34dV2amprU6qWF3nL1Wi3p79SNa3s12FfV26/qTSeUH7plia7sm9YbLh9gk4x636vXqLsWxTbD+PTpG/tnlFU79cn796eHyGVLgpoTk/qdNy5XjYmR8Wr5pltXa2w203uuX63G6IS+56ZevetVSzU+U+jmFRXdsIF+XrtEU9N15T7RHPQypcgdsKZERqGdCFgindtGYszdzFzG0iI2szm+8EsUfVEWnHqPHj+t//CfPqjXvv4H9d1v+XG94Y3v1W/8zge0Y+8eHlb1JB6T9bPteBlFrixp97IjFc5zQxMPMj+tu6Qj0fhU8FYRmc0OJXuSWZCZae4P5dCCnM+mlTEnAvBclKPzzdsFFKDJjcjEc1dNApnzaj+jmqxSUTG2TSe2/5VGjj+iqZEnVW8eV84BIiIX8aFc00oxEPwE+FpwJfULyi+UbPc/tcN334S9v6l8gRu9u0DtRVRhS47ziZadL7vn92DSM8ea+ty2cd22rk+v2JjpRNM0VDet6Tfx9qeMJ0KNNdrgW9Sjh6Xtw9K6gQoLBndRUs1MVZ4IJkuT/dEDM3rqRKElPMWb7ChHR6bV0VHTHZsrOjzcUKdyPXYy07Ono5b08vrk7Xni+N9ziwzyKTaRR483NFZIw0yeYb5/5aGqFWyig50Ruw2t7TOdnCr0hV25vrqnoTxv6smTQc+cLNSX/iKltLIv07ZD47rvcKbTY7MqmrOamWlq9ZJOdXZ2yr+HfXX/rHaPNvTpvVn6J63XLcEfJtzg0g7VOUE2eOWdmmqqPjmja1d06P49E7pqdZ+OTrFdFFLeLDQxW+jwZNBUPdc3Dhd64lhDvfgq+jKbm/6fu4/o6FhTP/yqNcqiVDFpVW9VPR0dmm5IXz/Y0FE2jq/u4SEyFjUy1dC+0aYuW9Gj6uysjDZVxsCIsX/bm26YvrJvljFCT0+mo9Omrx1oJl3BJ7SiJvBlsL9DV6zq1d/97su0flVTYuMaXNajjlomM1ONfk6M5lo10KG+7g41eL08yqbcETKdnGjqiaMTesOWJdp+ZEIzfOuUacGFUwtLrWKMLuSFNhYIXYD0Zt5SbiSyTGk+NVPXhz70af23/98HNTkzw8ttoXq9oQ9/5NP6wAf+k44eG5b/0FPO6UJlTkOS0lUSbf5iuYs5n8ZOcioqZGapWHgs8SVVCF7hlKlgIymKVHCGzGwOLBZZJZOIbSA3C/LFnxk5cgL0jsxARnvmEZ1vsE4K61TPwLUaWHOrKv2XSfzYIR3S7PD9itN71NG5Agwyut4G+8k376PD0OUgI6U+kX8zyXUkuBL8NjN8Nomk57nC89QvqDaZWQr4AuY5JCLn8JzhMYgxqILFN/C6tWFZp/yfi57NMwUGaX1vRftONXRivKkdJ8a169SoullMt64NWs0mtp+FKZOGxhu6fHkHJ7Oa6qw4RHT9qpquXlHV8bEG21CmodmqhqZzvWp9hx5hkxvhhPX6jU2tXVrVwZGGGiy6164zjtSmejBNsPgtFxOmik5HYFOs6LlTszo1MqNnDoxo+0gT301vvrxPt6+T2AfSRG8yzMbT0wNzYDjXYF9Nr+N1dlkt4FNNy3o66NekpliYecEE4LuePwmNHyCaTKiDQzM6NDqrPcdG9NSBU5qaLjRbLzQxHZUTr/v2jqi3t4tN1PDNNI2OQKe3rOpWXdIs3wUzNtUmeo04blmW6ftuWKrAyWh8sqktK2payqZ+dHiaDgaewkFGG3/KZlZXg4Ep8H/H0XFN1utatbRLB0/XdfO6Dq3glbDJ03oa3YH4NArT8IzUhf1Xbqyql42OISECQZ9/dkiv2rpEyzpNB4bqbATS2oFuHTw+pil8bjJW/gPPbVf0ad/QtMY4cS3rbKq/t1uIs7llOjTU5GHWqWeONhQtk+Gbx9XHna6ek1CrCNdxxrzDKTNu1C1MZi2e58CIv9dHtBTYGh4e1Yc+/ElO4zPMo8KrFJGLPMrue+BJPfjQ42o0G/AL4FbJffOR07BIMZUhzkoR/c6ay1NBdI+2qS7KDP8cXqdyraWqVG7Jwg+hoqxSVcjIHdVaoo2YhZAp+B9kDFpynQEPyRONXkp1gje46lYNrrlVPf3Xa/ma1/Gh/1ZZ0aeq0Mv87Ovbqs6u5Uh7e48SwCH9RTlZAAAQAElEQVTvg6HLLKDedNb1ooqRVgnoNzOZtUHFRSQ8uQiplgi6E+UdScSCm1lpuM1yGXxqF8sBI3jTbBqf2TGrCsFnjWo7p7MnhzOdmqrqwSNVnZzpUF7p1bQ6WKhBWajo6aMz2jnk3RTfieraz4Z3cjro4cN1FqJUsOD3jZsePzZb2gs1Ti3SYTa2g2xAX9jLwqh1a9+Y9I1jpk/vmFIRujjJ5Do4Ln1h9yTtGDzmJd8/df/hqNONmj727LSsc4lmKgM6NJnp/t1TCqGqXZzsnjlp2sNGt/10U4/RB1PQ0ZFco82g5by6zTSjvn6goW3H69o1HLXtWF1f2DmlY2zU9+4eV87m8fD+ST28f1wP7JtUR8+AJotOFlBGXaZHjuT6y8dHtf30rP7myRE2MrFZDOu5ET8NzahWzfT4wUk25jqnsmnt4GRo+L/z6JSewaes2tA9O8f19PGKdpzOtXsk6snjE3roaJ2+SF98bkoT9aoePZ7r+HhNed6lAxNB3zg6qw8/PaYJNqxnjzR1in5/kXgNNzJ9efeoTtcznWCDHOT0O8XpMMdmpO93720Shwanr4o++9SYdpwQ5Tonq0x//dSonjk+q2dPSZ+EnuEE/vDeUTXZJL+6c1Kfx17kdBayTh0lPsfGchWm+Su2SOc5WkXPynnmC0ytyV/mQs6Mm8qrTZqVPLMyF8vUkXMK37V7jw4cOpJsmwUWcbeMzcCsokm+kz333E5OaP74KHWmpi3yQpn7eE49ffLN0+3M1cOblzP5HxZOYrmMA4dUYDiylmQmhSDLWCd86zKzJOt3M1OwAAwxZChHmaRMRSH4SzQweLnGp0/r6PHHNT0zqZ7BK5X1r6UyS5IuT2Tlr5duk8YpxegREzKms69zOWdLXFzZzGRmFyeMVAAXnbwDL0A3eukxdzNLTvFgpxQ46UifYDP77O6mJpjUB1ks9x/MNcwc+eyuhr64q6lTM53plfJL+5v6/K4Z+WnAtZ1mQX1iO5vCrrq2H4/aORx0H20/zQ8HJ6mLFvl2ZYqcGj761ISaVtO+0Uyferaue/bUNdyo6CE2qk/ubOgrh6L2T1R134FCTRm+5UyRXA8fberpE+g+FfXxHQ199WDkRFXRVw839IntE3rudKHdp4P2DhfaO1RoO7JZCEywgo2qzmmtoq+zyfrm8bHHRvXpp8e1nW9X9+2e1uHxQg/uncGe9NihWR2dMt3DpvKJJ8e1g01FTDQpaO/phr62Z0oc1vQ1FvtkPejeHZM6xmbz0L4ZPUPbbWw0R9kknz7c1D58DbQb59fQT2HvY4+PscE1NTwV9VfE4VPb2eDYXJ4lZsd4Tf3qnhmNEPtneKU+zKvip+jXZ56Z0OGhhvZwMvqrpyf1hR3TbGQ5r7dTGkP2AdpMsuCHeBVVVtOXtw9psuFTyFSPFTbHCX34iXHil2tqln5tn9Znn52V//PdO9jsD40UumfHhD6/bUpf2llnA830CLHwut1DvLbyav6NA+Npoyw4KUcrFwwDQ6LA/fmSmcmshEwy46ZFLiaT62/X5KzuEydOKy9y+QZTsFGYTOmTAKesgl9Y/Rti+ruB7UYvIDezM6QjM80ZZiXfzESChWPcy2RkhmSLhwB7kCzLOFlzRPZa5l0wk8NU/hFlM+iEkNoX0K7F+9zk80VnR79CVtXpYzs0fuxpjZx4XAUx6F95s4pqL/sn+o34m7dKVuHhtW8CaJTHhE82qNVLcqE3bdQtZWYmgzYzmRnUhZPPwgtLzNV6hxxzjIsi8E9tB5M7BCZwdPBfv3zz8FebSAB946nwfmeceGKoqWAD+syOGU4iBWHLlIkBsRI5T0l6J5f9Ehvf/jEGG57zYxbT5njv/lzbOOkJPmOtJiPI3Ey+NC1TwSkuAqG3wB5DRH/8ji4DlEymWWSawMw0Q3k6DSCVtGviVQ4ZjS0EjPOB70u7ZvW5PdO6l9MYax7fg8QTPVoVmomBDqHPLTWLoBy/GtTX2QgKaBxU+8qxkXPqmc0jJyaAfjO8wpboQwwdiFbQC9BplISOgI2IPtE+M9qZqYG88KHiMtTn8Pz7l49owaafE6TIS4WQM5Pq2PDF7WMXAwzKBf2dLYyNqtDde3P9zfYZXnVbtmOU24rIObwvBT/sFNgU9oroXildkf7mjK9hy/mFiDd+bz82pQd2T/BRvUhy6ebOOBG5ISPPIc9M+DfHcNohmZ2Z64zLFTlKZsbmsGHDWiKGnzmjU0S1/4HDyJjX+H60asVyVfkoLpV6la6FdGKc9xbjvL12K+e5m0aMzeCSpIJpEGVGISVuaM34Bhap843W/Q20CS4TpfbpS4ag88jNDL7JzCTmAUTS6993jTEXG1EoZtVB/ez4YU2OHFS1OqjawC2ajswt+L655Wx8UejQwisKZTBMZiUovKjkMfA+ee4KvE8GYWYy8otJ4WKEzpYxe371ZovJFAxDlP/dsb97M99yrpA6NKutXXX99A1B372+wWLIWU5Bt67M9NarM+I/K7MgM5MvgLV8fP+Fmzv0fup6a83U/u/eWtObtlbUyWSsstg399Z113qlb2++uKqZyQK6jFxcTKjIkzfmdRmDFHja5tZUwLtmqCKAHJvr0mxaP3Fj0I/eWNEA47qqWujHru3Qe66uonuWzUVa1xX1s3f0agnfhvCS72+FbuIXyvpsXZct79Dbr+vQ6zZXtKE318raFC9TswosyA63XQSJb4RFs0Y/mRdYlgk/6umvm1QK04pKXa+/qpPKOrWzikQnIhEp5fS3oG+RCVlQDvSpgt8kODXFUJEFk9g4qizGd16bafNghglrQekyFq25QvQK34Rdh7Ncb6HInAVI53w/GeKUd3h4VlPNigralDVUejtiK7gJrtQkM1Pph7VqogoeZoUKNLuFKEENTxWcmKtw8dtZMvjt5AxHu3x27rKOs/hnsQyfDFtlwF1fiYxYbt60UZdfsUn+YC2I5fQsG/X0jGJeaMP6tbrqyiuUEW/3dd5KRBug3+2FOF+HJHwvt+sKYu1IbEwXjIvop5cjPZcPnpTsRDQbdRRlZsy3XEIw4hvFxKM7rJkgQ6iSZaryzSwYZXSnPDDeCHufDf2RTxoRmzNTkykE/UvWYKWGPWl87BnMz6i7/2r1rXytYujEXK5YTCvGXIXbRi+mJGyIsReXmclCgLq4FNHjutpwlc7z1mboasHLJVyipM53v2jrbqggyJ7rHEPnU186JVmZLKrChvELr1uqo6cntaa70OX8xP/qzV28zkzpzit6dUNvUC8fqt59Xades6lPPIQUWvZ6K1E/dmuPnj0wpCq/Or5+i/Rzr+3W9kMTun2F6YqeSWWVoDdv7dTrN3e7VQbAdPtlnerrKIOBJwoMneiL5U0tt9Ma9L/ykAfVKoWWaUJ9iBoD9wO3LFNk4AN405Wdet3mDs1OTWtDb4TOUGF697X9etfl3VpS8/MT/cP+azb0sMFGre6r6NUbunXdyk6t6JJ+//u2yP/yb2cmddY61Vsr1FONWtM5yebmi1qqqK6lfN9a0lWoyp7aGWq6bV2XVrPZ5/jd1ZzSikpDK6qT6o3jGggT6qrMaFX3mIpKTrxmtLZnRj3EMAsNDVRzre2oKzCJb1ndkb7foYbYGDwjF4vDc2DQJM/MuKfJCsMTkw8O8pGSyUJFZpl8cRAkpXlBjeeIigphIAEx5A0eEObcgXburEAhIcjMlP6kE1yiBONM6HyXUeEgayUzkwVgkq81M5Pr8/3aSfdGXAEne7p79JM/8W718YON2HCCdxWsWrlMb/ueO3X99deowoREAy2oMAB1scljc7Zs0pACliip5avLhkQbfgdlbFKV4HlgjIkTdYEOBHjiMgspqgXzuhIyZZwcQ5ahrmwT4ae+JlvGaXOW735DWrrqKq1YfZ0q1UJFcVzHDz+sEDItW3mrarxiWmCEm9MqmjxIcRGTWJMs/Qnyy/DBDE4Lznsh8L6azbc3m6cvVk/pyUVIe/8LBtdfN5o8EQoC4w44v8zpJXqcJmsl5zkokkVmT8gbqvMzd6h16HN8J9l7ZEwf25brwaNBJ6dnNdoxo9tW1/kGNC5O+DJjw0jNI6cMabRp6lrao68dnNZ9e2b1b746pvuOddNWvJJIVy5taFXHrI4MT6qgbV9X0KtWZLpyoKk+NgDX4h8viZVexWb3s3du1M+9flDftzXTz97So9/+rkFtWsEpgT7WOa110M+H9ozpC8+M6dPPNfW5fTWNz0SNNTt1+VLTBE+2Q6MNvhFl8tdA5bmCTJEJ4L8uiulF17VxeZfWL+3U7Zv79ctvXa0/fvcaveP6Lv3aXf36ve9fr++/ZUARm8u7K/pvP3m1fv17VuhX3rpcFTbv69nsf/NtW/Tz37VS16yu6BfetFJ/9M7NetuNy/Wjr12n33nXZv3Td1+hOy83/f27luvn7lqrX3njEr12fU3/9X1r9eOv7tcdG3i+57PJmyj6B0VYeSozafBXCe6p12nuisj5mHqNQ9Hvzi1oUZRyJhZBlD9hIel/yV78HmA7yBZJz99+kUaw3MeCsWrDy7Dnki/IBAbejPFxQ3TFs7aQ/4L61je/Qb/+qz+r2265Vldevkmvf+0r9Hd/8of0/h9+h5Yv61MwfKdd2caJHNJzB+QLTEYUvaVZVAliCs1e0iqXCmu1iirVTB0dNfiGHxUZQmZOm0QSV2BTCcw9s5IRstJfWNQy+5mfEarQtE4ceVazkxM6dXIXD9KKatitz2zXsUN3s0YPqTk7pHxmVEU+IcU6rbyv+MecgEHZNTkFj7bRTZVmqfv2JkxfvEGfHE0mcu4bGn0gpXntuWvxeu/WPJzrKCWMnjbVqT/5xoyWdnXox27r12aOP/597LWbajoyGjXKr49XrenWcT5Ad2XS0k5cZBQKBibniP+l7cNawUnnR165QtevHuBjcyX9pdcZPkj5Xw14z9Wd2j+ac+KpaKA76NbNnbp2VVVvvrZPW1cEua0mC9knzdaBoE9+Y1L/+f4xXb4yKFSj/u39I/rGoQIJ6W4+Vk82q/qRV63WqzZ0MVdyXb+hQ6GjoicPDOs1G02js7mqPP36OhvsYU0JH2t02UKQn/Ca7jf0bn7hPMCH9Ad3jvA0bOhff26Hvkhfvrz9uB59blT+ylflJ4CCzezoeK5/+dkjWtohdWQjbOozyJ/QDWs7tXGQj+rbTuuf330UnzqUNWf0oQeH9LFHT+vGNQNa292pu588oWNjE7wO82MEJ98n+bn2yHCDXxyN10ETu5d8jBhKcsrcyxTJHGQLE4KR15HIRjFfC2UgoIk+Qs21iMjPFb6dhDsRJXl+HrvGXDIzxhLMyTnh4FV+cKXe99636z/9+z/Sv/nXv60P/NEv6+/8yDu0ce1qdfDwDbSUX9HoOITH4EIGEblQ8liVPkkhMwX8C0Fc+OO6eQX3cqPJQ4i3hIL5VeEjfXBm8sUk+uMuZFkmBwz04In1gAAAEABJREFUBFEjcTfXyStn4euWMTQzXkFz1acP6PC+u1nDI+IYIB/fztCtYnZax/ber4PP/JVO7P00dQcVNA3YsJgHqeMt35yOGPcf2dgN5XB7NLroZGYyM4UW9CKu8ELaEFr8NjospaBwZEqbGv0jRnQHbQZKCiIVyCWnHDXO66/Z0qVd/Bx/fKShTctres1KAzUdHoka6GE5c2q7ZrDgBGVa1VvRym7cZBOscTq5fGWHnj4wqe1HZ7S6N9Pr1krfd32XTkzl6uWdbYoJ1t/VqdX9tfR3k+7jF8FPPjOu//e+YT11JGpJR6augCfI+V8fWLkk06Yl0vhsoQb9mak3Fanzft20sUsHRws9d2RGWwakK1ewIV6esUnManBpVZYFrezPNNApbVhSSe1mm/SVQX7Fxm5dt6ZTh9lUowJ/THWehiv7OmQWNJlXtXVlr1595TI2XVEv2rPREuSuqukaXkdRI583qBRupc11msIa+nb1ik4N8+thk42v0ZhVkwFoNqP8VLQEhyYb0tGJqF3HxnTTliW6cVOPTtUzNZv53OiIC3PcPTllTpwJZwMjJkrwapcDJC8thC9Mx0Ley402w3FPgK613CukGFngmZYtXaJ1a1fpxmuv0VWXb9XqVSvYxBhv0UCILYDg0cybgngO9DxX0ogT7lJgXiYwPzzPUpm5kzH/FXlQ4qMLYjME+NBmSYMCsh53M5NBu9mQZQpBMjMFy/AN35lQFCWTenrXqtbVI2NNFvCj+tTVf6tWb3mT1l52p5atvFqVziqNSM2GjE0QSiW443dk3tFUPj8MpQ6R69t80c2Ls4jPhLJ0U0xo74BvZk0658jpEInFxmCaodRkNg8ZHcdarqARVtllS3ONz0hPHgvqqDS1e3hcKzqamiZgH+Qn+4/unNHndkzq1Ghdt6wyvh3lauDE1GzUtYM9qkFvPz6hwT7T00fH1Mt3JR5W+k9fn+JVtaG/2T6mvafyZPR+fsEcaXSkYN/CqWyQ71hFkemJww2+L9W1bknQg/snKE9qthlU4SlY4OeRoRltWoqKWFDfTN+djpya4Ahe55tbpo8/M60PPjmtjz51Sk/sbyiqpvFG0Jd3juuKQdPkbKavPTvOZjKlET5kf/HZU/L/amHbweEkd3Qs185j0zo03tRjB6YVi6oyjvAus3mgqgd2TLBZVfTk3hGNs2ndQ/vHDtXZjKJW8H3ts08N65mjkxqarLNpFXri0KS+smeCzSxorGH8UllREXr07JEJPXdqRmMzDTZrU3mRRygH2XyCP1+A8jJwOUAo8BM2A0pRZID61uLRC72YI2rjhbb9JuRD22bqhBg7CHYkHtPKqOvsqKqzs6ZKxXAvAsnrXHIeal1GHsHiyTcYx6K12CIpZBm2KqpwcvJTVaUCXXVkwiEhoFCpKoSKZCwkSWZSMHKZzEqodZl5WSVfped0Egq+6IFVtHT5tVq+6lrWrLFJmjp7LlfvqmukrCbj+9jAulvVs/QmxruqnJN/0uIxMrkqQcr3ALHwvX9zm1mybTIzLC2evOYctOTN7IJtF9NYRmSxmnN4BsfhTUoUvqGJ7jGGBb0q2NR8g/NOIUyignuZDElLQfvy3qY+sy/qb3Y3dXC8R185Uuivdkb5X5k4PR5Y5J061eiB11BeranOR/lguQp+4XvwYNRnD+T6mz11PTNs+szuGf3Fjmndjc7jUxWNc+o4Omn60oGK6s1MhUXxRqcZQm+VyBM3aoaJkPMU2s2r7Bf3Sl/cbXr6REX3HxCvXhl+4rFl+vqRuv6SE93Hn8v15HHpG2x8H3xylg22oX0npQlsDdWr+ounpnViQgrY8PvnnpvRJ56e0oceGdaeYenhQw0dnZbu3pnrocMz+tLOKY3PcgI9LX31uUJ375jV/c9xdGeXMCbqSTa9T26f1aeemdKpepe+ysZ4mqPYRx8Z1cGhQp/eNqmPPjGmR9jUHuA1+AS6dhOLR4+ZvvJcnU23oa/untTO4w198ukJfYWYPXWqoq/tntXBEZ7qdM9dNXJzIoFC6rlznS4na0m5lMNLPqaA8Z4vRVqazEo43/z2PDCzuTZm9jzSL7A64j8++lxsY04DpiL2IrnzPHM4TSuyQqZcxpzzTxAlYLuQA7JMXnB4qZ07fT4YOs+qw0fJ+AxRYW5mynjIOkLGPAQhCwrB2xl5EG6LYsplkoWgDBkzCmpfdN7HFN3ONTN5mwjPDB0ydWQD6u5bpXE+QTQ57kd1qKt3ixDRqSP36sThr7DeeHj3bFLG62ZeTAo1SgLcTUECmNDcui+w2wqq4VdC2QjZ+WRmskXgEmaGHXPyBcG9uagGJkPO4U18UjttcEt4ANjH1OT1rNks5N+zvJM0OiOZGSeFKgu0pjE2GgsNTRYdGs27NFJ0qRmrnEoMZLx+ZRqaNT12TFxVBdo2LdMpTmUjbGqzVtNos1Mj9R6N5T18YUJGhQorNF0E8Taq3CR/f/dvY3W0PHg010gTIhSpfpxfK8dmpUbAXsyUMykig+CVRaxpdKZDY/WoBtr9lHNqtsq3pk5N0Y5hc+WayGu0N5pEmSFbBA3NZPgUVM8yzcQK7SuaxfeRRkUTzZo7gF+m0zOmyWamKdrQJZ1E/7+/+4RO08fyP+2plHWE3f9SrBHUUb4fnmbzqhOrKfQV+N3Ipdmigo0qr9mZphpVPJaG4A9NB+WxQ+PI1n2zjPiJB6bWgoU+XyqoiC2QkbxE7NCTNghelyMDT5jl8DEyg3Ig/R1N7mobZzlS4KKjzTYWICxF/2M0okAqq51wlKWz7uetmJMzM5k55lhzhMfLjzaBOZdlQRV+FfWP+sFPgsHEpCeZMuYRIugRV1TITAaFuzJLVCvHd2cq556r8HFinAVqtapqHbW0YXZ3D6jIok7yoT9nI2tmHap0Dmh29LhmT29Tc3i7mjPjsqxbVutSXnAUsFzJErFCOdaZQejPGX9f7zmfLXJ+IPN5QaXMTOZOe+EiYGZnSJmZLGTwDFw4sTwuLNCu9fCUNJTrbcOLoOwYEtCsEzoe1WRDKwqmBgzvXBtGW4c8D7nExPHYCCbNGVdvU0gKnKqCJhp0xgImqDUhFmT8yag3ZYmyRIsrMmSCR3v0yTIJGcGJyIywMRYEHpOUDC41JqXNjkGJ4g9mcveZWmODiZwIY8ypQc75Xk+//HuTy6FBykxmDi+RiyuVocmphCHEMplTOJBsknvRY1Ag59/Ydp/gnRs7FBXpdwBOezsHVUxQJlEh5cQ4xZkJVHhFkIIvAGW0NeX4KvrFARQzJt9ouUF78sqFudPzSLUm9LRAFdFRRJ9DxDFi07uAGGq542gIOIGsGWXyl0WiM+5rG3Ri3i3qUidlKvgTwXzlhSnXd2GJM2sJV2K4SaIKTYw8sWCzSkXVqiNTxsnMw+djH7JMFfiBcXVYkMxMFiBUajKYZqZSJxODPrhvOQ8aOc3GltG+o1ZVlpn8j/MVmsr5PlyrrcFGh8ZOP6UaD/mqy/jA0kboFo/iyBqQGRaBL1hMt/vja6qg4Jtagc0E5gcOqfTTqfPDzFKlWZm3CjLsmy3gpYpzbx6Jc7mLcGKavHie6spAeSDmTbQpV8kiUiB84ptMoSarKafjOc0cBbRR74iiXVS6CkKUiHQr+RHZiAyZaAJM8s6xUAP8tEDxTQ7am+Caw+SbQ6BhQmFifJyVIPiifSRIrt8i8rR1XoGuvAU/3UVJ0WUBJLRYw1ExSogliPYWMgW+cciCZPP6otPwkg2OiQG4vMdUc1cpH6PnDnS36kym1Ia8SMA20TWApSRYFPCSM1KFCe6TNijIsKt0RZkilGszyX2iXgmm9hVjVNGCyM9Aau+ShoyUJ5uYR87blTWSawv4YGaKCcJTQeuMy9v4aa6NMyq/yULS3fKrTcu7P4coK0ojkaxEge9RFksGzel+PAcFC7REWYf0XHJbBXE5H7zegVIC4gkdtM6yoIyNrMJ3sEqlpkpWZcMJIoyqVjJViGPm8x6n2GMUiya+Fmw+Ga0Lic5ENprIHMjZSNLDDT/dQtpU4Im2fqIXJ6vZOq+KjP1KvpHNVtdocNUVMufP7MEPKXStVKWzl+Z8E8knkcwJn0my9EdcuCSH66VIRl+wUYDocPvkVHg1spby572h1Oi4mcmeV7gUCGV2MXcfXQI21x2VRghgIs6w6AWHq7dy0hNIn/hk5caWBrtQ4TnBL4B3XlyeL+h/Ow7UuH0ykpnJDDgNCCFyEV5g8DNyYxCQbyuKSQjefL6wim7J+IM7Tpagjfsi7EimdEVTbAslBuUkh2rPXc7Kfgt6zgZ1oq3BE/Vm4jL67zHIW3khtzffhl7RLtLGIXK1LmqgDA6I2MangqdEweTJAYpgUuESGCMhT3KW8yDnk82TLcrFHKnYcqgsu6yJ4RLrRsrxhHq36SigvU2Swqix+EQuZ3jFdxAe2wLH2+PXdokeSGn3Uhkz7yhjJc9hnT89r8D5m1LjrVO4uIUssGFVFbJMwYIyAlaFroRMWQjCscT3cCaa+gA/0h9/XUzjzuIq+BU7oi/Cj9BpoNJjRErzg/ES2qdnRjU5flLL+WXy5ld9v7q6l2ti/JBkQ4SiS70DN0jqVGP2pApeMQMnOmZn0pT8bgfHxxbJiM3EorJgLvpcKDfUplIdMmamkNEzcrUuM5OZtUpCBQq82MZczYUJj9CFJVq1abBbtORWvKnnGE7dY9OQX8733OF1nuMgpPfVpSCZ/5HQuFZKpFJq/u41BZOroGtye8hYogsvKYTIwJawhSZVXi4bGEwl32icWrm/jlKmffdAOwocdLtOJ1NeTnBJN9Ju6/nCstcvgFc7aFvqoQ4Xkm4Y0QcOmLmQ0kC7zSTOzScCGXyvK4GG8yTvqcuU2gs2MUeaSPTf9c43LO254oic5mKicy7cTZErzqpJMWKieu8dXu02FsJlcvrp4+ddDNwcZiYz8ybfUXjfElquuO/zDrWY+D/PO5Mys9QPMzuz4kWUfNSMDSnLgrLMQFCADs4LGZtbRSGYKpVKqjNoMxMvGCpYQTkns2bO119OU2asFsacapn8opf+tGEyRfpDiQcmc0UVxTCrk4ee1PjQCeUzk5ocPapTR+9Xh/XJsnE+WYyq2RzX6dM7aVDwRtDWGFHM5yD0seNRR/GMhFw04Qa2igSfi0nEqHOinTt9Flx7pGclytJZIosW23Nx0cqFzJYLLVa71M5b7Fb4ytIiTsAipmIdyCePw+NRyivFxSOT+mlRc9+QoNuWCBFWfHlFmfNTD0z+R63LaXNDinBKWdcrpLTI1ZYqkE80TVBdNnE9zpxrZ1AtMGA0oXxmMjMs2ZnMVslV+ZulmJBCztnJhFdQcJrs/Am5UrOhwuQTOzlqShdRSw8JnoMpRzzxF9487ovx52Wo9QC4TkCprHLnQEwDWLLSfU4AT7weEMLWOItuWkIwk19mZe70tx346tbnhg5fPGZ4zlBSKeiQko4AABAASURBVGpJnrUm5LfURZ+nhrHAPA5ZFO4oBGPTylqbFzmfK3xjC1mW+JYFhUqQr48QpKJosJ58cylS2yi/onytUCv5rpLGpFDBN2njG0sHeXPygI7s/JyO7f2sTu79nCozx/ghICJf0fTIk5o4fb9UP8C2VxAKDFHluiIbqFsQOlM+dzOoNiBJPtf8wQqJOAq8DTAzmZmzz0Rr3nnfMHpm3QVKeHeB2jOqSqPuWCQw+NKqLflSO9cFLjpCbUyyTJ+YpZD4L4uFcIXZ5cGPyBgyhE+FBfoTKcF0mQSjEEWFRI3HYyEk1+13l9OCizYLSm2ylKINjCSRbGJ3zhYVZyRakIRtT1rsmnOISmRJSZtrdRquvG1gJmZM0MDkFZeZycygyuSUoyy17jiZeEnOkrzhcwBmVgohkwhyH6vot8Q43w1B4iYVCBTycShBsaXSq1vzDOYFEj54k7I9ekny3RsYmi/Q8ltW5f13KNlnFGLpiZnRZcaeOS3v4BkQLHoRHS5zfiB53uR22zhbyKzUTSYLGTAQlPFxP2NeOCxQrmQyM4UsU2CuGMgsyKSExJPY1AqxY0CloKccr0ue99HBqkMV3+GiapURZc2j6srGVKsG5E3BMlVsSnHiOXXzkT/p9gZCDUh3j0mybInjt/k+tm07V0nK69wvzx3yq6XTSYcXAy547mWHa0r2vHAB0OwCtQuqfB04Spard5QlJVfnO6R0eflMMGRIRhnHXePVJqDQeQXBLaCb6lAzSUQ0WKLMg54Wl/PcXRMVal9+KsvouaOSBWWB+pa+dHAg4G3ZxXIPaglq8YG7XKeMCeF2DbuodH6C09iTIEhyOuWSFuRmJrMWJJmkwN3IU2rXzeXUJjrVppvLJvPuAnCm81DjyYtzsLM4qSup7zYnczbhMS/73lLuixiD3n8fF0gZOvBMZq4HOVJbj5OOuXIySoncqHBQkryMbtdJIekys5RzSyLfrhuuuDtnmMNVyix35o37R6FMbLySwXIoXe32Z+betkQSWnDz+C4onkOWtmF7PJi7IcuUZbxG8ioZsiA/fRl8GT6QBJwM3gR4MmaWT1VC7NWMGXMXB/GIvmKBJARi+mbGyY06V5lxAqxUTFkmGbTIfU64noDOChWZZVRiVFy08/4kuJDrhSejnnmCBMmZ2Pd6Sp7MqIdI7Vwe2pOZ0dScLAFpskRbK9cCPaniPDePx3mqzmS74gU+LKg0aAfZnHGnHc4vEanLiVSNuGwdNIW8qVV9s1qazapPudZ0N3XHuqhlXUHGe79iU8trDa2oeuCbEjJiZUQzulbqVDTCLTRH+WAHtvNgtBfdZ6P0V6C2zymI8qGlzvNIzsSNIPcdjzawGXj4qqu3u6HODn9B80Fxe8KOuKBJEcWuLcIRNRH4dws/EnuduMxMZqYsmFYN1tBdyCQQ5ZfTbs37ZXDNuIOITw6XcZ8cqQU2UZKaCLmAXpkUQgBJuqwuSlpeKb/c07JZhOfwCRvRF5Mt6oml813aJZcvqcrVu0KPeJIjToU744uCnFbp7t/CUOWiKpCJxN51OAxZs6Z6uprq73Ht0W8yszNAIfG/VbeIg6RSPS4wlWT4mjebied9cX9TId0Cd6N/ZCSvdx0u4/mZUOo3YiktrEuMC9xc1oxYIJPGMQvKQEjIFLIW0hgHWUDQTEGmjEKATjooi8uA3GvvoOepDIc+i7GIvo7Ig4OxF5qiqnANjktIEZ1mlloadr1pIVpEU2Qz9PGdi2WSOv/NaB+AWalvoaT77W5boC5QQ8Ydls0BwlnPC2/+vEIuEP22KAxuG5AXSoh1sPP//Ct7tawn6Aeu6NRrNla0vk964/qqoqbVzSb2vZdlWtVpun1tpiuWZwxYTb5JiHATS1WbmWr8+mIUUCf/hxorlqvH6qryntphmapZkJFHJmvRaCgr6grpT6EsNpjEs2qy4COLzhgVY1AzZLsauUIj6DXra3rFcmQZOCuqyJuqcUYV/Au0qaKjE50deUNZMSvjLOmTxNiAXU6UCz/VgYFqoR+4uVtVNmbcVhGnEwJtsUDbukLIlDl4QlZ9YPGVH6HU4EcN15On00Euw26Ov1PA0FPRDHGTYparwxqSdRKlCq8GOfpi+khLmKANoShuSR5CseD1IZ8mDoUaqlCmll8+s2ZD77mmRwOdTeIeVRCXWj6rGn3DrBrkzvN4iRhEvtFU8KXAZ8N66j96va8UpdDU9SuI52qsGmglM5OZiRuJXN/qK2IAMCZSoUi/gsc6mYZPbZkSoxUn5OiE97uNUmbxe1qci1ctyk1WiUEEwpcQggw43yqZQhaUkZuZ0gf/kKlCfRaC0kMbfoA22ppZy4a3LqABrNjqiVcbVeYdoVYyZT1rNLjpvar0XKfZoo95QGT4hlawnnLmeQEiuotKB9JS5G2qiMQEvi7iSr654bNkU5zww3UVPhY4FoGSFbUv7OHwXOn8RDh/1bk1ZkTlXPZFciIuslU1pQZPwatXBE5fmW5eW9Py7qgmwblhdcbmJb33+iV69/U9Wop377u2S//67f1a3T0r5p2WcIL7/Td06ANv69dr1xmBN3VXgn7htqr+8G3LdOuWut5ydWThSN97TaZ3X1vRT7+iQ39M3W+/sUeDHbn+zi19+n/etVLff4X02o1Bf/TmPv3MK7v047fW9B/et1I/dWuHVtWaesflNf2XH1iju9abXr16Vv/2hzbo1+4a0MaBKf2n96/SL97Vr/feVNP//D826I++Z5m+d2NVd27M9N/ev1E/+cqlqjIZfv3OAX3gHSt0w8pMOZuQVZv6+TtXIb9C/+YH1ur65dP65+/Zon/yrkG964YO/ev3rtG//dFNum51jf5V9eG/53Vrtb5zVr/yPWv0H//elXrbjd26dmWu//pjl+ufvXuDNizJ9Y/vWq1///7Net1lVW3mNPl/v2etPvD25erjdPmLr+rUv3znMg10FPJJXGEyruuY0b9632b93tvXaH3fhD7wtj594PuW6nfftlL+SLlhVYd+/62r9etvXKZVnXX9wzet0n/4kc167ZZM77mxW3/87pX6zz+yQVuX1fR9N/ZBX67feNMA4xT1W2/fqP/nvZv0ah5ONw5G/fsf3Kz337pEfRVxGZhPZiYzm2d8q6g5ExELDjIWuMmcAO0c0qsdkCzddL+YG+tSBZM0QpyN87Zv23HzKQ4mM+PBEyRBs3FlIahSrcg3BYdZUMiCEBP3OReNDUcmJah9FRAOtrNkK8rnQAKylnWo1rtay9d+t9Ze9m5V+m5UvdnF1iL5JkNjESZZqJJH0ZjNxfXpwpeZAn4Hcp3n8hi5biFjhjNqIRo23F/snaft2exwNuPiy26owOD5MO9E6TBlBpkDjx45MK3b11S0Y2hCAz1d2lIrNDpRUUcWdGIq6oE9E/rUM6Oaxbv7d43oa88e12s39MofAk06+bFtJ/Spx49r6xJTB0PZ3xU4teX6iwcPaXwyV3/IlXFCGahIvUyAwe6a/tVn92vfoSG944pMG5dG/dd79mhFf9DG3pqas3Xd8+xJDXZV9bN/sVsHxpvq7qxq+6lC/+0rR7RlZVA9r+o/f2qnYr2uTT2m/o6K/urhY7pmTbd+9cMH9eTBMQ10Ffrx16zQf/70c1phk3rdxpo2DWT6D1/Yo9EpTlMW8DZqWXdVn3jkuD7z9Iiu27hEq3tq+vh9e7W6V/qbR4/pTz6/S++5oVt/53XL9Ot/9pw+9+Rp3X5Vvy7vl/7HJ7frWl5TX3f5Uj2774Q++JW98vG/HN7/FztDx4/r3bd16q8eP6HnDo3pHdd1UB30Z189prFpcTFZePK967ZVevjJo3pm77BuXNGhWgc+PXxEBQO0tFbo+Hiu//Ll47pqaYd62Aw/9/BRffqBw3rzFUu0siPoEw+d1D1PH+dh0avrl1f0i3+2Uw/sG9NdNyzVgSMn9KfE9wY2sR991Qr96b2H9JVtI7IKtvEGJ1LyeeHwgpnJmPjzoOwV5ZKCYv6kWQ/5kqWonEnFM1QlWEAc/SNzrPTLF6w9jzVfB6VvZZt5cS+fiUIRQzFG5nKR4NoLjt6uQWYKgESeMaeZLxRM8EMmIz5ZlilUoA1uMMnzFlxvBs/MnJ0QiZlZq+w0ttWKacEDbWxon44f+QoHiWHWzFItX/4mreKEVu25RrOqapa3EH8DUNElv3hBUHA9wMvz8FjFZNPMlAX8DIGy6Xmv1BQ5jzt0gY+xBTP4z6tA+HQRQi+ZiImOSY8emtHly2s6PiUdOj2jG9Z369B4XbzcAEthNgYs8qvmVLOisbyiLBL+ImptX1U/dsty3bGlXzVkjO8v4xOF2Ef07les1mu39IiTsfyfwR6o5QTUNF1vara2RJNFRaHWoVVsbHdeNyiFiuoEbmg6apZXsvHZhpR167mDw7TJNTITNFF0qMnovem6Xv3YHWu1dqBH/pra4L1pMu9QbEZlVYm3RHVUKqpmpu+6bb2qvV3qyqc0k0vT1pXsCP9lmfyv/UzT05mCCSkxiaKGZ2lbqWqiXsOXHjVC0ExWUcOq2ntsWsMTTa1b0qM3v2Kt6hi8b8eweru69Q/ecoV62Ri/+NQJ/fAdG/Sqa5ZKHd1qNqoaQ1dXjb7R/+FmFdNBYhMzJnBPLXB6Xa4t6wY0GbudrVMTYsM2PJtVoxDt8V2mgd5O/R+vX6fbrxxAh+T9mMiDRhqR6WxqzER1M2p7jo5qfLquazYt1xtvWCvR91CJmpiVJqEbjKNPUDQsmsxMZgvAolxU8EUw7TxtfNGIXiys9l4lpMXkNedrTUvmpUs8PxYKOl2CtZus022lQaDPxgMPzQrMgYxyxsYVnPb5TjkgbJQRkBm+kYIFuYz7rXTB9GStMceKAaU+RUYrh8zVEeqaOHmP9j7zpxo++mU1Z04ohn71r3qLVmz4IcXOq9WsLlcz1Bj26BrcNSwUwPtA1k7YEwiZ+2Iys3bNeXMTf1xNGy1JLzrpucPpC4FeXqj6W1N3dCLo+EhdJ1k4Txya0JQyHZ5pahiM56YxFsiq/qrG6rkmWFGT9aixGeJH7GoWte3YuJ48PqHTsznBraijM6hgp/v6vnHNIn+qHnTlYKdWdGeK/KjQ213Rq9YGNsGanto/pT0nprXz4KQODTewmeskdk9P1PmqJb1pXaE7r1+paTa9YWxO1xucpmbV5Mn94O5RHRqaZmEW2jva0Cibxc4Ts7rr8qquXdWlKfx5bN+kdh+f1Z6hBifOgg2x0Ks2daiBX2KL8IhWOZnctnVAV3OSOYLcidEZzbKjPkssrtvQoVs3dmjn4RF9Y/+43nZdt77v1kE2mFzbjozq6cPj2nV6UutWd+sAbZ86MK7eqmnF0m49uHMIH6Ie2zOuq9dVeOUs9LVDRpwk/6h91aqqlnVyEmDyPLxnVAdPT+nwiXGdnpZOjc0Sq6DTkw02sVwneLDMsgGeHKayWdf24+N66tiITrChjrHBvYRxAAAQAElEQVQ7N5u5/N9wOzTS0ETT9LqrTW+7drkmJxo6cHJaTx6Y0F7G92u7x3XHlf3aPBhEEFk88Qx4PBaDGRPcsVjli+CxflutjBxfiAHEguQ8L/qyKVo+Mucozrf1egfMckl74bwwM5lZqncdCyGZ0ibGvEobk8Q+FuGS08T3KSKlKHwAnsqHgMmCA3+tzCs88AINsizIzBSgAw9MqVUWPBN3FpAVMh7Mka3M82Cmnmqn+mrjmh7+hg4+9xENnXpaBd8+a10rtGrDO7Vs3fequuRq5dUenEGRdyR5VggGkAybZiYzoBd+sazpP+1ct3ca0lPZZ6cujHDh6rNr3YLjbP4LK3OI0QefntGe0Yq+cSLTB5+ta7yR6d79Uc+Nm752sKGxqaYeO1nXU0NRT50Wck150J892dDTxzu1e6Si+3hF5U1I/u+aPX6i0KHpij7+9IQeOJrr0eNV/eXTs3oSHScnZzTGJnPPvrr8X7/40yfGNdKs6bGDUY8fbuiLh6Z1ui791bZJjVe79cVnJ3TP7rqePhVYuBU9srepD399WEcaffr0rhntmujUXzwyomlOZXuGZlVlIkzwy8FIPdP/fGBKp9kUHsbW3vEe/beHxvTsWNCHnp5UI9bK0xwnou3Yve9IXQ8fjfrIwyc1wunpy3tyPXRwRts4pX55x5Q+9Y0x7Ryjn3um9Nj+uv7LV07q2Eymh/dN6eHnxrWNjey+Qw09dWhWn3pqSAcmMn1pe0OP7AcHGvr8jmltO1bXA9DD04Ves7VTnXy3a8agr+Lf1w4V2nG6qr1DM/rEUyPy/wXfl3ZN6DivEV/YPqqRyagPPzysZ09EPby/iZ1cn3t2VA8emNXR8Rx+E/6kPvbkmEbyZfri7lnds2tan98+qWEePo/ysPjs08N6CPkv72mmf8LIZ4pPTofTzwebWyAuaX77JuDt2ziPGhZ6uTi/+Xl+pgXX5ziTm0q4ZOxq5tW+kBOTGwyGSg4FY4Ny+GknpA0jy5w2GXUyycwUiJfDyCnJ+BPgmwTlBgr5X69JffS+VqLyYMqtqmrnoPqWXaHO7n6Jw0VzdkYT44fRWdWSwau1ZNnVUuigrgDoMofQZ/LLzGQQZn6HuEAyM5lZkjAr81TgFtMmKe5QrVdx2BdM4YK1Z1S68w6cx8QZVYsW2k6028wLNQnajtEqp61Mkw3TM0MVFjkLCt4Yr3kHWZDPnoo6OVnhtFTR8ZmgI5MFHZdmed2870jUUydMx8YkKxpq8I1h51DQQ4eiRlmEk7ymPXFC2j3WpV3jFT3GQnz8dKFnxkxFpUOHJmr68sFZHWKDG+K958jpKIumY+NR9+6Z0UG+1x0fZxObyjWFfwc4QR4cr+leFv/j2D1V79TTR2aVE4cxZtnhybq2n5zSNk56J/nF8yvI7TjVVJ2n4i42oq+zYWw7FhVknPqqun/fNN/fcj1xpIHvkdNl1LQ6xJaoxw429eC+pobzbo3wkfCrbAxPH881HSvaM5bpATaaoQmXr7FhTeuxw7Pyf0Zo/3DgG9WMhmZN7CHyfzTyGWKISR0YjprglPoNTotHJ8TTNiQ/Hjva1KNshFN107PY8P935Z5TuaaandrNSZPu67HjTR4yFX0Dv/h8x8ms0J4R0zC+nR4v0re041NBd++ua8+w0eea/GFz395pDTFuU3lFj/j/h/NoQ4cZ10IiboF7VGBDh1g0tTc6M5NZCRHvEgVtYgtk31RyPWhlA/HXTIfbjthKOfyz84XmzCwVEUunuFRYcPO2aE+ctkxMi5M+wHAaU9RHlZogF6boBWpIwlZg0zEzZSGokmWqVKsKWaYMGLwAzEx+BXKHlxze3swwF+X3TEF5nrEmVqtr6Ws1sPotWrHxDerpWaHx4e06efDLGj7yRQ0d/qqmhvaxRjLJguZixJpBmdqX2zDze5tDz+njfOlcyuxM+SQRuRMeDo0oWKSe6rNTOJvxbSnjfAQkicBUGFh3xGE8CcwyxZAx0SuUAuEOMucha/SrCE3iF2WUiyCl/z9jTBUKfHeKbC4BnUXWTN+onj5lLDAGnMaVYArkxmYqmmSqK1e3CuuUsLayIyr9FYvopUJmdYXQ4FgdZCpUjc2UR2NA8ekpNoOvcBK5e0+DjVEqQsETrkOYUMVmVYl1eUtDu/MiNh7gxDTZDHAqKtBRZNAc9zPaZjLkq9yhsBEoZcB9DsgapzrxEVbQSzsjNZKsooCsYSSGiM6AD0EwZYmPrzHT4/uneWAEmdpXLmYn5QpemcwoEzvj9V5wohUyYhiNnsMvorFYTU3yZhHVJPg5G2ymurqKSRkxzyzHrEmMn1wHvpq8FyYTV4ENMiErRtHJ54OZycwUgKl9MUBt8qLy+ZbJbmq+gJfKpaJEpptUci58jzHKkfReWJTaUtbl///svQegZddV3/1f+9z7+nvzpvei3mUVq1jFTbYkd1yxIWDABGwDtiEhoSQYSMIXSIghBkJCMQTjhm3ci3rvXRqVkab3+nq57ezvt/a59707feSSQrRn/89ae7W9djn7nnvuaORTkOjMPBhziEmzGrQdTIKMgyrj0ArsGeeDt3k3a1mmxIcMMwMRSCZKMJlJGTaOZJcFZci7epdr4dLrNG/hFbxaXa6J8R3at+Vmje29RZXJp1UOI4rV3Zo6sF4H9jzFu9cJso3KCZuqpWvq28zox5LAzOT5eSONkTly/kSAp2bAXnP+eH7heAY/MH1kmZswBmVMhzEddStSsJbOirQNuZnzBTCX+cUTsrqETthEzUjZBG7b6senOspLNTd68n5cH90NBPXyWP3PXrFIfbzwvHJFpr5yxgvzherL8PV3F+mJIddVJ5V02fKojvo4GxZdJKqZApOcK9M4T2FTPHkgUSquU9DKvqAPXzlHJY5KjhKRKggcrqac3NVEtAxrVH5wmKW4ZuTqYMwBx+A89gv6O3QF79wC70WuvYhcuzO0Of7kJcYOECia8wYNSKIaCOocOuJAikiKT1X3AcQWsXOxQVkbGc60Bbnm9G5dckqZfDmAXJcg1RtR/p6sznvCRfOCfvzqJeTQYA1ymRmgX2j0OPRH91xNWSjp8pVBfZ0l1dShF1MsENcx42SJ8xuF1BN/9IvbOtzCZ0BqteTFkDXH5k0drNXBxT2NvYDPwYq21sE6z5HpaNPDEsa7hNDw9YoM42A/1yXgzNAVEjWZmQKHmJnJCyxtAwGd2hDhQSkgpDLOLDPiCFRVKvWru2eRpie3aOvGL2pkz3fVqG5UxodwB+9yA/ulXOpQyOpSPiQLvINhn4o9HVUUM5PBmvlVMrMCOryYNXVNeriFZFITlqhOoDC6E7BKJpau38/FB+5YUBrRu86MOm/emKaU64oV0rtOz9TPl6vzFk7rraflunKp9EpevL9mtak3jOv0OVP60bPKWtNd00lzcr3qpEwXLA26bFldP35+r/ixkgNAbAS+8PFUsKwn6nVLcr11daZL5k3rfWeWtaKrrguWZZrfnev0uUFnDwadOrdDZ8yf1E9e0KNzBms6cGCUX+nKuvRk6Z+/vKST5+Za3GlaWK5pXkeu917Uo0uXlujL56OsAY6pd5zXo7ee2aH+Ul1reqf1gZd36NwFUl/ItHpumQMy19vP7da7zyurp9TQVSulbp5izlgwqVPnVfTmMzO97oxe9feVVbeyThms6ydf0adzFk6oP5vQ6xn3j13Wr5Pm1vhFsKwffXm/1gzk2nugrs56Q687tUs/cWmflvTlumBVWVcsrept5/ZooFNa0lPXB/A9Y5ExNyaOGSDVOaQvWJrp3Rf0aWFPTWcvlK7nR4u3v6xboaOmpXNqevvF83TOgrIWdkQ2VK5V9P+mM/t05ak9Oh/7D189V+ctqmugJJ02v6y3ndelcxdLi/rquvSUDs3vj7p4ZaaBMKl3nd+jV68uaflAph8l7oUre2TB51AnVMxMZgVClnETWoKJEsH3VT1AgwhOiVicurSPXP1Qcrg28lhFWuTmLUuHW+R0orogwduJOeTix5Y7eq+RIA1i5XR/iNlsExsqLm1GCPwQM2NlOaSEKjCvIUioFGDMEKZVZ4zY5XkNOb1aQ43aiHY8d4N2b/yqsvpmlW1K/mNUZoHDLPLBU5Zl/RIfOoQSI4SP0JybLYfSpJp5H5KZyZIhlm2TYGb6YRaGe6LhPRE39wQZQ1uSJxYhKnArdTJ5v/bqpeqJpleeNk/n9U7ovMVRizgAXnlSrtcsCVrVL73/4h6t7K3pwqWmS5Z16SOvWqD65KiuOznThQvLetPJneqL07qaG2Js6ICu4yAM3eRGfN8M83lyec+Fc7WAm/KaM/r4ipfrx87p1mXcvKXODp2zkMNmEYvEwvr/2GP3eD39vzHfct4CncETxnWn92nd/op++opFGugQixr0nssWKeOr5dsv6ueAKDEJDb3r4k6t7prW3G7plat79NtvXqUDw+N6G4froq6aOkIkt27Ny3Ju8A69k4Pilaf3EyfovCWDumyx6f1XLGYDTEv8sjmnY0wffsNyjden9OOvWsUhU9fbL5ynrDap33/vaYrVaX5Frcmqk7r2pG698YxuXbWmQ/umc73j5XP1hpM6dNXpc+X/H8+rVki/+frFmhob1gWMuyuQMqsgSief0NefN1ddqug1HKLnL+/Sy8AFSzp17ZqcQ6lfc/kUPn1Jn4IZx3VkXrr03ksGNBefn7tysR7nF9M3XTRXpzHX58zvUZV3d286e77OXFTSq0/u17KenKfHLn617Nfi7qjz+UVWjGNkdEojExMKfM3MefJ1+M3u0HGKmSULsyAz+IQkOubFzY5oEF3KhVAE5CByJiB0CqF6XkeC2M/SrJ1SIVaSoz3oHmFvtrXdys3820nhhiS0YsG7MgGt+82ANoMxM5mZAj4QaFDIHC4L6DLaJYUQ4AViQiBmhgPZsK5BWUYcjSoLDQX+cDtI0Dr7dTqU1eW/VqpbkSe0dAdz30pGjWKEIhS+3ocVfdGfDilm2CMzM+wL0PyB1nCi0SwZMnzy90VNzWNcDlOlAFGdZWnOnE59g1/UvvjoFDcsU9swnbRoQN0dQdM8yj7Ar1z7Jmq6l1/qDkzUdfKcknqZhNOXzFF3f7c6edJ5YE9Nz/lL56mqzlkzTx3EzRpT6eaITHYp5Nq0Z1wP8Kvo0ztyPcoL96wjU5343fUxBQ4kY9UicSemy/Jf9aZqdfkhWOJpad3uqu5e31Beqau/p4snpaCzlnbrnMXd6ssaWthbE9G0bLBDX31qTF95YlK7xqsaqlZ0y+aG/K+OdHRIJT4lF3VlepCX8t99ap9WDpTVZVJWzpWzWWq83xqt1HTzc1VNVqWeDlO5I+jGp2oqMS8LekvacqChG/hlt5RHdZXK2jfR0H5+FKmwCef0l/Xg1kndz6+KHY2ojrLpDn5xfJJfRcvon9w2pvPWzFelbmrwJ6jC0sT0tXp4vKZzlw2IM105h8rj6eMGHAAAEABJREFU2yf15HYO5a6y5nZ06uGNY3qaXwcCc8TrMFWzqGe2T2j7cE5O03p4E3kM19XL19tn90zr9ucOaGSqpsxy5tk4rHPm2bSTX2GXLe7h8J3S9HiuA5M1jYzkivUa/ebi9KBGnWgxM4kq5ZDIDUTT2w4dq8RmPxhS3dLMkCWOiwsdsFTf5w5YbDw/h7daaNk6dbTk7TTKzHWxTWgyWo7IJTZVASlNNC5oB6L2ioOZiSoZlcMjZCWZZXIaeGeWlUvKsiALJjNsAKykONM23puaurT4jDepc/6FitapEr++G0nF0nwtXPZGdfVdoKiMma4zB7n8lUQjr8v3SxGIkFQzOnDAe23Nm5lhVsDlPyyEEw5MQpIplZiuDKzYGJ60o5Ae5YoPVdM1067hqq5aHfTKU0xnLoiaz837/M4JfkEx1XCv0k8DVFXm1sv4ZSzX8wdq/NQ/qrvXjfBuBiP0i/szreTr4dotw6pWI4dAWYv7yyhNxlenBgtSZxnMjPVrqMFBMDld08sWZlramxPbVCdOXd3qyIzDKSLzLKNO4ivQlatKqnOyTfK0U7VMT+0Y14ObxvX1p0f0Ajdzgw217cC0Lj91rl59WqcGekpCpCtXd9Fr0GidI7Eh7Rur6pwFQZes7tYmvg5OTdf1qtVlndxr3OwOka/nXU5/R20/J9o1J5V57I8aqeaay7u2S3kCPcChPTwldXeVNNjfpTqp7hub1Jk8Qb6cJ9mxWpT/StjgEzVtOOhaDpgnNo/q1AX4lCs6eZ6PsaTFvZGvtZnWbjnAAZqTd1SN+fIPkgaH/T4OyvOXd2vRYEnmN4Rxw0vYlLSfgyh21HXJqeJg5WCaamiwm/Gd0pPiHDgwqfmc1mfx5FzmJjswXdJd60e0cnGv5s7l0dWC5g10qWEdyd5zJXTifR85vH0iIC1WUCKkzFhnqihmltpmBfV1caA6qKKlX0SMWTIVJRbkKFczk5kdTYt8Vud9HjqedlczbDHiymqZilmmfxP84VCroHc2mtvSYAKMuTZoCJmyEBTY0x4eVhlMAFlmMo4lw9ngGo0D7NWoeYsuU+/8s7kfWJ/yGl7+X6PunjWqTI9xX9bEt17lDfriHoqNHG+JcAoET/06RWBmSoUxJcrFzLAtQPOHUsOJRiUXkmYgDFt2ol6H2pmqTMbfPzKqgcE52jWW6cn9Xdo4xc1RK+n5Iemp3VG7x013b6lphJfoT+/N9QS4b1tDC3gia/CY8wI/+68/kGvraNTTQx3q7OvXU3ujzppnOmtBpsghtmsi6v7dDe3nEHqeQ2fXtHTv9roe2FZX98AgvzBmenpfrjs3TWmUx42H90RlxP7W02Oa4BfFUJJOXzpHNzw3rkd2TGkLTxA3r5vQnIFe9XX3qsbBaWz+W56dSO2ucree3VXTlx8d07L5/fKnys30e/v6Kd25taJGZ6+y7gHd/Py0bl43rWULBrRuX03r9jf03Wcn5f/1QJ2nyKlGl772yJAWL5yjb2M7Yr0KWdAC7P/m/v16noPwBXwG/SmPXyHvYzzbKx1aNK+Pw2Jad22saMeE6QXm5vn9HDx5h3p6enX/loZ6eMF+xZnzFPhK7v/j4Ud3NlQJ/XqasT+9u64NxF63t6Zn94hYk4pdPXpyZ03reSL0m2D3sPTwtor4zNE9G+s6c+k8Pb6rzlNbRd955oAWLhzUfVtrenJ30GNbGBO/BD+6ZYoPmbrmdnbr7k01bRip6vEd0yrz5BgCpzxbxG/0F/P1EpeDqpmxJS3JDC4xh1wwkRlaILGPqW4SnUfG/cm+cWGO2OE8ltyQnh9C9O1tPNG5vIWWHVaIWnqnNI9Q+dyQz2vOKeEHUuSAiZ7PEWzbRZ6ZZ5ib0piUisEH4NQkr4yLT0gFYhooBXHAmVzsg/E+a5WdGt59m/LahAYWvEJl0L/oCnV2LdPI8Dbt3/eUGvWKSE0eg0cxeHpn7KaitGjROvhqdiztwbbfT4uhnag7yXP6e16OI3nNLuQRtMmJqYA+vd/06cemdOc28elu+vzjk/rS2ik9vtt0/3bTdg647/BVa4yD7NEdUdsngm7ZOK3P8vXtYQ66J/Y19BQ34TiH31fWVvTVtVXdu9V4soh6fs+UjDy3jkXdzM27g/c2T+xpiLNIt2yo6dmhoM/S99eeq+vBndJ3n5lQhcP15ufpf1fU3z80qn1TgRt2Wp96cET3cwg9zM3qf4P/+f25/u6BIX318VGe7owNIu0cN/3P+0b0j4+Naw/8PRtr+usHRnXPpqr8L41+/YkJ7RgN6YD7DHL/rxke2VHXX907rG8+W9Nju6QvPDIuyedGkmV6fGvUX983rLs4ZCPvkB7dUdGXHh7TvZvq4hzQ19dOat1QphvXTWvLRFlf8/+H5iNjen5f1H3rJ7WVA+eFfaZndtd0H/P2N/cPccBNKeerw7ObJyRuHH96+7sHR/VZ+r5zfUUPba3raQ7+tfT1KPOydk9dn3nwgL7y+LjWEkeMdjMx71w/oTo53sd8/e3dxH1hQltHoj7/2Jg+c99+3b9hSpO1Dv09fX6G+fvOs+PaNJTrf961T1+8f1iTlUy3r6/qvk1jfMIXB5kovnfaDzNvO1CdUDWT/FBgGmXBTshnxoibUiAyLxL7nJteCYVFRFdwh179SGnJ2vlZWeF6BB0pUuk2kjJrT3/R6Ju9i6AV4MjUHYGZycywMSi3MryZ88Q0MR/AtSb4HBue1Xlny8OTDPNophJzVd3/uPbsvF+Vak2DSy7kwWChhg7s0M4dj6rRGMKX45WlMp8fXkHkPJHl9ToZE5waHcVA4Zg59qwzZiY6LaAfbmE4L64DMyM3d0vp45w34W0GwYB84Q8DVjKlA108MeVqpC1j5osoFpSYfGeP/nUyZGhNeewEmXsm+PxYxE4lRQXCWbKrRwLTemF/1E4OPbeLfMTmvPiPTH5oNIif41Pk6Pb1XLRTWEVyEIjkHshqEzfm/VvqSv9vTPqJkfj+8ceTW4P+c9pIpObGq+eRPCVvo0pf+RDRpvIuLgh9o45N8kJoarCb/KtpnuIjksn3sOeQx6g6g4j4jfFhePu6cVXp23z3gYhPii+DCzxhCUvJzOdFjICnUhkyg5emGWyNeHvGG3pqR1VuZ3jWSbaKvPg6L/mcWaMqt62jb9Bnjo33F2VqmIgpOEnMl9s1pNRHZF4cEkbo3L5AQGSMR0p/ZYP+qjg1Gowuij6x12zx8bcjHW74iDmZtTqcSz5FJigJfHBYZBJpiR6BV/qHuB9ktuKHN935tRCbWdO3aPu15RfZXwXcnpjkGZtwO1ydpHgtudM0kbj4+Iw1daNki698vBwYInaRL4Zu4DC/NOG2svRnZuiuYiOlWGooyyx9rcwQmGFrklm6yLvNYEuxrKzcJ2UddMduJW7W2SmFLsVY7CkTKu4jz9ezYaRpCPL7AnvUqUbPPXHFxcw9C/6HeWWXnWh4U/pDYtyDClzMLDn7OGLO0EASHO3CDJRwufb8LvWWa0xSXsTkpvFQuQV1W0NzS9NSqab5HZMqW1U5C+IhjUnCHR8VwMnMJUwyVuN105zeoItWlfWOs3q0iM5eyfuqd54/oIyvbbkfoGyQSBylYlxNy0JVPVbThWs6tYz3UbwD1wHe+1haKrchfsQ0Oh9gXBPZbzljaCilwHy4ui9M6V0X9WghP3W69WvO69fcHmzdX0WJTFiDHC7gF8Z5vKsyNqwhk8+fw/nUt1TJS9rHU2UkvjnozMxkhApcs8RH9ZQrOmlhXaW8Ks/Du8t9rNjl2DWIO1nJeVrCK+fwU6A78mLTl2xKq3sq6ilFvfLsXmWqKKYXulJKBX+P53EFH+gzBGPGC/9I2zu1aEqwKH8qdrEZMhlubp+rkzWYF+qK9Vykl+JHboZIfjEXTwDEhGd6lHNx6HstdOtdO0hDLTAqyXWK9A/UKkmY1LEpMjOZGXYucCn2TArVBQm+nolJF7dJzMzFzGb4dsYtUxzUTBlzJ8EqJcC1qG7V5JKxtyOr5xQ5c2VJ3sDXZQXMP2QZn3ftCFwceAg2wflg/Zqz5Cpe21ymUjBtX3+bpka3q39gnlafdIm6uhcqr/Mg4GvhBxmL5B+00RePAKk3+o/oD54HlP8La3hxfRkT0ILgdVjxwbTQriwmO6rT6nrLmg4t6mjwewnPAkxCiYOqm81dLVW1rL+mt53dyS+Y0/rRS7u0YrDKAtc1h5usr2wqM9nd/CTQW2qoJ2ukBeWWVIm44tZa2lXVRfODnuIXuMn6tM5eIK3jpU6jUVMfPlmsYtYgdxOBFVnVn71sMNldsKikpT2mwY5IPDZsraL+zqBuNoX30QEd4BdF540F7Ss3GE+NXrkpZaqHss5bVtL7zu7TyzlUDM0r1/RpsDuonnWRa11dvBfq5tc/cUNfurSsUwaCuvj1kjf76RCa15OJV1lEi+pQVYM9ZfEjIr65+jtM8/s6lJlk1hBnJb5Sb3dFH3n9Av3MFXO0Yl5Hso3kxw+emtMVFOizs4R/p6VxdfCU2MFBJTFGiV8t6/oPP7Jac7OKLl/Zo/k2rPnlqsRNEtiwg90lNnmerH1MZdXleZb5cAjkUWI95jBPHYzJ10T4GOgr54yhTj5R3VlDA91lncWY333xXGTcHH5jNOgmdxiHWI6rg7zYF1SyE4dIq13QJDzKxUzMTQsGPwtRzLwNM1MNLs6g1SeDRXasWuQSZxyOZTurc/t2kCDKKM8iRCXqvEOptC4om2zS0WxRZgg/BOy3yL0k1t4YQIZ9gAa/y4HvdURU9zR8TKWONcoWninLqtq15Q7Vhp/XnvX3aXzfbnX1zNf8ReepVOrgVUpdOfsmZ10drYPMD2ACphr9MIMzI7Z3CqX5v6QyvBfXT2ThCrifcZME4ImbmBmf0wI6uBSTaJjk6mSQP3/pYv3u6+ZpKRP4vgt69euvGdQHLy7r1MVBr1jRq6sW9OiqxV26cFmv3ntuj3716jn6lSsHddFi0x+9dY5+/vJu/fjLO3TuwoZesbykN5/eIbO6ZIGbTnonPmfMLeuyZb3YBP3i5YP63dfP10evGlQfN52PQTIt6os6Z1WPXr66T30dQe++fIH+3VsW6ZrTuvTei/r0b9+wQL/2ugVa2ZPr99++WL/+xrm67vxevXxZQ//xrUv0e+9YocHOGtulpg5uzLeeuUD3Pb9Ly+d1qteqKmdBCnXFUl0/e1WvfocYf/SeJbpkcdRAb6b3XTVff/H+VYyzoQ+/ao5+4zUD+jfYXH1qt/79m5fqV69bpI9d1a9Ll07r9965WL/6yn69do30S68c0G++cb5+5qo5PLlmMsYdgThYZJnOWpzpN16/UP+FHN98Xpd+45q5+v/etkSvOa1bH3/rYv2XH13OGMqyWl0XrFmgUwY7dMlZc9XPL6Ifefv5+jdvWaMLl2b6t9cv02++dq4+fMXcdHB2lKR3XzZPv/K6ufq1dyzXtYCxLl8AABAASURBVGd26g9+dLX+8L3L9Xs/ulR//uOr9IpVnXrrhQv08Xeu0u++Z6XWzK3pf/zkGv3YlQv05vPn6pKT5mjRnG7O8ipfN+vFAcahydaSbx5fG78pnEcglzdcz43i7e8FxgdggpnMCngc78s7iNyk4iBQNMQtwB5UW/LWITar9BwdLvGYjkN5bzvcziE/exIj+cGjQqCDKc1U3dgZp4Dq5pFDK3fw4ZLHmqJ/QOU18fZeom0+LvZEHvDl1CFzmNjsz1ThAybWovZvvEXVkYcl42k8jmnH5js0euB5mTFmf23QfoDRh9FniDq8MJ52caR9uNEPXuLDO7GoDChnI3leDpoMUsAS4JpUM8UH0YJwivLlMjHN+tTje/XcznFduFh6fsuQHtk4rHP45e0F3obftXVK922r6ck9E/wSOM5NVtada/dpx55RLe2uq9YI+vN7R/QgL6jPXZTp9AWmjQd8EenaxCdHVMYq7x4u87J+Uk/vmtKly7t04+O7ZHWecnjyMJ4euDe0a6Kkp3dP6cHNk6qwoDc/vl+feXhIC/tLuv6cebrr2RENTeU8KUqT03Xd/8wevbB9XK87fVD3b5rQlp1junRZUMbCLuis6tRlPdq1v6blA2X1dngWJGRBHXzl62az3fTYfn3zvq163ZlzNDVV0afv3K5H1g/p4lX9avAI/4lbDmjP7lFdsChox/6KPvGNDarzZHjNaXP1/As79dzGA1rRZxwqZT3D/D32/B4Njef61E279IUHR7RzvEvGDvO/f/fdJ7Zrw9YRnT2vixgN/e5Xt6iTNdizf0L3PbNbF6zoYrJyPfzCkHYxtjufHeZXZemPv7ZeT23ar0s54JfxhHrnU3u4L6rqLpmMm6POxD21ZVg3P7hNIXTonmf263N3bNb2PRP62qN7tLQ/6AX033lom+b3ljjMcz2xbUKf59edbz+2T49sGdO2AxXlVpKXSLy0t3Ipcsfl3vYXyg0pR5Y3D5cIjVHyPcXVXV8UzKywb1KWrGgzJ5oBkemDa+rH+3IoFVc40BakkCbeLzH5JCGXWT+3P1iHerYyRiyoDDgllbN7XdgCciTiG0F0vcP55tOX2MsOY38ZB5chN2ROhSzSlnIieI7eLTwxcg6k3HZpx/pvqT60lT06QJgeKWbK2K/bn31I+7c8q5xvM95vWgvWJQLCYeexDkZkgSKGOUi8tx0Hm/3AW+FEI/oWIB+1knM/M2P5C3g7wdK1GKTPWxPJj9HnFtO0LhzI+Im3rAoZvO3C+XxVKaWX1sy2Bjul3lJQYKMv4AlhWtKC/pKG8kx7J6r8ymiq1cvazOF18oJOzR8oafOILzrBfLNzjPlfNM3yKE+nHqUJTs85fZ3aMFTVSDWmJ7ESmUQFTalE//jy9DSed3HYBSJEDdcamttX0p6xSe2drur2DSM6a/kcveGsAVWr0sJu4xfOmjYNmwJ9nb6E91nkt3L5Ai3mCWcBT3E1FrTub8mh9KAFfB/s5WlkqtJQTmJVxtR68R3IZeHckjo6ShyqNdWIOc0cVKys8bysvt5uxSzThtGo2zZNKeM75ltetkgDXT3k16knd+fMZ67AulywvFcXnbJQlSxXnXFVmZfxRklTJF4ql5Q3op7bNqpokfGX+XAxze+U2N8cepb0k2z0Codima/G2/ZPaWJKqtRNz+0YU39Ph37u9adqgK/h/gDQ8H+AknHWchMmeuelC7Rmfq/KwoeXyVONTBX6rzPnvXzF7S37bIC0qXKxNQ5GFLlE0EZdhr3fKAnwhH9xlQ1hZjIzybunY3oRAkkmzUAUOlQ7EFFz1gWSqu9rMkz8kS6ud7jO03U434LRX/RJT2jIEvU+czLLdbCuQVdNGWtjHFpqgScmP/WNA0wgAhEhjc3DEddjzc6bC8WHZ1RWGlDXnNPV2X+aeuecpO6Bk9U3eIr65y5VtVZVtVJRTuI+bojyPEdeV0zzV8RpjaegyOg/klsBz5tMcI5NFHY/uCupnFgw+ldkMjSzsHAIqQQwBQsyY1mATBQG02aLNYtUUx3lo9urWtPdo1pdWrs/l//Uv78a9fjeKY1XOzUyYSqXOvX4rqpybrp7dtZVL5UVQklj9ZKe3FUT94z8H/hr1BoamapruFaSLNNoJWoTB9yzxBoJ0jp++t8+2aEb1k0oyzrUYPYjObzqjAEF8gxsiCd2TPEeKtOOfdPaP5lrGGzmaegrjw1JPCEIPyy0cLBXW7F5etekvvPckEanawpZWUO1MiMNLGxJf/Pgfn3y5hF945ERNkjQCztGNc2hFUk4cpOvHiypr4unwxfGtGFPQwc4HNbvnpb/dZKNQw2ds7BDQ9Omh3bUtf5ATqad2ry3ots3ToohMcRM05ZzeOfMVdQTW8b5VVISh11QpiDhEzU8Oq0DIxXtq5S0jvlav6uhOmNfu2ucQ7+iRkdJU7xwjzxR+SFz/7oRze/v0rM7JpijLm3ZV9HaXRXdt3lceWePKhz2dZ6EI4fS3N6yRibrunf9AW0ZqmvHaE27afvfQds+lmvLWNQz9DMy3dDjG4c0NVHRZp5i63zS75qM2sP8dnV2k21s5us5sxieeZSYTPYaBD7m3GyNmA7WnAPED+CcTefAEjuMnDlBmHk/kpnRd8F7f+KgVyqFjC5S7AhzKHDFXwk6gUIIYh3Z0LN3yAca/YavS+zJCMRBYMgdCAngh1hdMcndtpHuKUt3lfMNiRgGxCEmfBOF9zGolQjyyJO1+IGrXF6opae8UXNPvU7zT3mtFpx2lRaddqWWnHa1lp9xtRatOVvT1ZoOHBjSgf0HtHfPXu3atVu7du9ln3jmDlJL1fkWkqB5ifI/zcYPhfi+P8HAnuCsaTEnRoIFzEzpj1OHRzb3aQLiTT9IvvTklL69rq4vr61o93SXvvJsRXdsyfWVZ6a0v9ql77xQ5UmnoRtfmNajO3M9sLmh27YF3bE51zNDZX352en0BLFysEOWZbqfm1y+ydmMW8eC7tpa0Y0bprW/numerVVxDuhrz47rxo1TuhW58Y6OBz75P1cdWdQ7nx9PdrdvrGrTcFXreeJ5cEfUPZtM33ququ88M62dE136xuOTuumFmm7bXNVTHDJfXzuubzw5rr3cyJHRP8JX3ce21DTFoXXXxmkOoqBvPjmmvXz1C9yQ0xyKD3JQfPHRET29X7pzc007R3PdQr8P7mjopnVTug2/Lzw6pqf2Zny9rqqeZ7pjY01P7anrK0+PMwfTHPxRNz4zrjvx+/aGmoY5kMR8BxNZADby2j013bFhXN9+Crvnp3TT89Oa5iDaMRH0LfL+FnPtc2tm/DJq+tS9B7R2d13femZCk8zjXVsaemJ7Q19+eFT3rJvWbc9P4l/jKbGue9ZP666NDX3hgSE9zoH72O6GXjjQ0J2bKrwOqKdD+WtPjOqWZyf0l7fv0a4x6SYO/kq9rj3DdX31kSGN87Xa95BSIfFEI9fIngKwfPArZ10bjTxRlgoqNfxgYz5zDDDD5wdRc+5zgtK7ZjAbN5KsY1aCFbL29vfEM/9iYMZhYxxI4pASu1vw1saLgycdPi4HbmfICtsa694CByF6U4NRAJ7UcuC5FyBL74+5E31OTk5qfOyAAh8y0+PD2rXtee3c9rQq02PELGnr1hdobwXbtXvXTu3auYNDbJcODA2pQVzRCxHbqs9hC83VcQKK/n1tabR5/CBYtv+JhzFrbbhDfVxuMiuQbqgm324ZLZMp0yjfJ/fz/WN/LSjnphmpGQdXSSPTGVOb6wDyqdw4ELqwzbh5jKcR0/6KqcZTxUgll39FHZ2O+uZzE1o7FEQY5USf5sYfI95ItaxGPYozhmXNVcHP/7a/6zzGTc9OKnL3G5txKi/pwHTgaS+omos+TBONDvxK2j1lOlDxL0iZhquZdkwFVegj5wlo53SJvANxTF54AudrGe1Q5zCI8r8Osh+fOk8zOU+TN6+r6OFtHKzTwifTOAdenRxGOXD973NN0t7OoTfOOOuMf6IeVCf0CF/LcjoYqmTaPlniPVYHeXaKV1LkXFZuLCOfEkw5G1LMghhD0M4pxlU1bEyjxM7ZP3Xr5CmwpL0TWTEONnUE+3kKPEC/wxWlW8DHWGUdJnnS3cbX8dGqxKyTrfh6Km0fqWu0WtI0OVaAf6WcrIncDESNI9s5Hpkf8mV+fR0iB2ydw9wP9slqQ5xHYvqBAQESpBcYb7A3cjXSDSf4mCAvmJGyGg3JqY/LxS8OkTXwQHgxd1xnapETuhnJLBNdmWa4kJmZzKxofC9X4hn9R56yo4/d6jIOMj+kjKcyp6It1YnehH+X90OMg86QG/PqEFRp9Xxi6or4c5GYoJyJitBWWzxZN2pdGh+pKuNbxcTITj3/1He04Ylvaf3jX4feLH83JvZh5Imss1zmW1KQv/bo6uxSyb8hkamZkVerMmeMg8dEoZJioUNKCoyOsebA2z6PDv2ACnfAiUYqkmpZexIFckUmMPeJaikZnJnbA6cQ+cgYmDcTr4gkVwePKnPKuTI+EYLr5SVKGJaZlJMGGxrskXJuoRxZCsUnQalR157xoEd2lNWoZfIFPG9JrguXZBwbkhG/zjXn3VKJm6pEjsYJ2+BpbJqXl/6vXdT5WhWtQw3LlPMuyjhkQywp582O25bUUCAHM5MX0pOFiJWInJEzPHE7yGeghG3IFInlGypi0SBmIFrGzRjYcP6fFw2Pua8UGiDniTIqlaBIXw2VfYMiqZtxJSbxI7HQckhFlTiQjIPBGCVaNQxP+s2BewT8DHszruhgZWYKwSH6kExKe42FY2KjEhXFNxlN3+/CJ5JTHiObMGcU4lCJADtqjKaYA3iT/wlcaeDvrxmyUkkZT8uBR19MiVTYJr8YiQnoqAHfiLkcOe4N4NSBk4o9FhPlQqWDyJid4FuvN9So52KK0c0OhTDHrDGNyIPgQ2dwyZ5UoEXL+6ZxhFroXeE2hyJnXC2QopvNoN3WE85ZX2NtIh3n7CPfOyI3c7karFMT8EnnhxN8RO92YpIMeyWQl3dIrGJ8UqTtcF9jD8p/wcSswafA5HhDXZ3z1d09qF07ntXQzsfYXzvVVR/XyK5nNTW9T0uXnazBwXnqZC3LHGYlX1fyDYwosyAzg/PKJDoR7bTggZbzEHJUys9tcnICjMFlRZ4k5GbfB7y378O93TUWCaaJE7zJGGgImQw6Y0nOxuEQGJiZaflA0DsuLMvCmIIvEjAWNIASn1QL/Ne/zqiy8cnBLyk5n+iN9ITSoRJ9GZ9KdWIt7WroXaeX1ZgapZUrxFxd+ZRKoM4TUq5O1TmkfE6rPFEF+ulGF2JFnKOkR/7k1SjVZJpU4FOQBxLMuyRieb7zOip66zmdWjbQqWhdWHSATJwteuv5PVo9r0ycIOOuMvIy+iAZZCU11CHvM/JJSEDEk04UUputaBmyDtU5XBs87ZU0qSyr4SeFPKrMxjMOez+4sJaPr4MWl5uPAAAQAElEQVRDr4MxSFVF3ndETkczycwSRIFjLKZgSjBFmShRBZUSNb8iQy0vORdmhKZfjZbgAXPO8NRo5PKblalBZzKzRGO0xAfLFEIQDRnU4+Xy3j2GUsljVIFckUApHjkwXPoyyYyKj9vRaZ0+G42oRmFAIFGIwV6p1xtqpAPN24hlfiFunEESzFzoiP1VmMF7pZ9m0BkrZ2KSF/G8/YMCXc6Eiow/cjj5YRYZT2ozZqdyHbxBzXMBzAqpEgE+As2AWW7yaJlHN4uytC4Byl6slzQ21tDw0Hh6ssrRTU8NqaevrN7+HnV2ud24Rkd3q6O7T729c2QZ85iDSDxy4a6GiUyfycw0W5zPaDp1wB5Wo3Ji5Z5nkeFhFi9WEE7U4WgpHd3fGGBISDYmUZnIXJfNn9DHr+nTO0/jsOEmvHB+h377lYO6eFWn5pWn9XOXduk3Xt2rxV25FoC5pYreuKaq30P26uU1LQgj+sjlJf3sFd0a7GywhlEXLO/W2fO7tXpRr167OtPvvn6urudgO21Bl/7VZd362Uu6lNUqWlaK+q1Xz9VvX79AFy2u61euGtCHX92nf3F1t37jVX36yGUD8r/b9vOX9OqTb5ijsxZU9e7z0b2mS284s0/vOX9AbzmtrPdd1K3fvGZQv0OcOZ3TmtdV04cv79T/95a5mlOu6dqz+/WJdy3T+y7o1HlLTD9HDv/5Hcv1lnO7tbijpl9/wxL9xhv7tWI+z1UcoCfNL+lN5/VoXo/pV6+Zw0v/Tv3r1y7Wx6+dq9VdE3oDfX7izYO6/izpspPL+sglQT9Frj7G/3D9fL3rzDKHm0nMsgUoMDOFIKEQLLxBgwxdyKAWFIxbgk2FBp1hXNRZTml+YwxQt5X8hbvfPA0OV6c5GzvPI/rCVzKZmQKdl0rejygGhA12bN6cm1KIIr6+nxs0ksbjgJxDK0fnwBxHKnLv02V+mMUUMXB1oCdmioddy9/zi7QxOrgWzvRKElwjN3NkjCkvPlJIX2aua7k1HVrNNprnsbgxoam/GItxHoPmTZ14Qor0p5R7gzgFIoeZeIKKfCD63w8zPrQcAVmGTBx6Sh9zDQbu8AOsocI+J46joZy43HTIxbplvA+ra/eeMY3xg0sMHGrMsWTq7u6X+KD0v1pR59sOnxfq6upRRF/1/2zN10NeTHl6Evc5d7isiTRd6YKgRWGPWqN8vvLmXDh/VNPjKA7J5DjWaUcdz+ZwvZnJzLtiwrKGfuqqZfr2k7ws5FG1HKImq9ID68d19aqgl63sYpKreppf+9514YAW95R1er/pzWfP0+cf2q2esunas3rVqNTlfw/r/CViYnM9x8vtJ3ZW9Mz2mi5Z3qWvPLRP73nZQp02WBdTr6/ychtGaxaW5f844d1P7+H7PrEX9uiOtXv5ohb14PP79dpTerW0P9PWPRU9uGlEb+EJbPU8013rR3Tnhkk9vGVad2+d0Iremjbz7mgf7xjeduocNXiS+uZzB/j1s6HXntGjcxcE/dlNW3XBqjm6eKm0gH3yFzdukf8Dh++9oF+NkTFt2bVfFy7LFNjI/aVMa7pMnVbXaRzs5yzq0IED01q7fkxrlvbqnKVlff6BbTqPA+/ceZk6u8u6bd2w/N83u5VfDmo8ZXZwIMrnOmQyR5YpBAOSb2aziNwULIgVSZvIN4/biOI8JFX2lsws8X4gJUbeDrABLiT/Oi/wHTk3XuSmiTg6MJKZgaBSqcT7lZLcy1SUmAVuwyiFwOgt7awcFRLlxPEXyTHPFVuHAxYpLgb+9+38QKMruawAzlSX5fjl5OOHWWz5oyjsCICdOLgkkxduJ4jLPYNGiil5G/GLrHRzwh7eg5GD55lzOEU/nBDGFITDiUNLzFICOgPFAeZ5AuYptWNdcn++H+TQnLFHH19ClM9VpVLVCHtufGJS/l6j1BXV2Zcpr/HrOv3MW3iKOjuW80t4Q1OlTvUtOVdz+parOjWi0fFR1fKQ/spFrdbgQJSceoaR/I01dMwOPMKSHytbzC3NI9SIWe7rA3JvYBOhDtgXVcOJW3tKOctL7yfo5Ak55INlUzcy832rUlbSdn6if5xfFKf5arV/sqEXhhsybr5yOWhkyvily9TFzVo3qbsjaoKf8rfy8viZAxXN7+nSinldGuRROOcmEaXGvE3zqVGvTMgXcvdYznf8qvrKDW0al/bxEj3n686mibrGGfUlp8zVwl4+oRrSdvr2HLbxcpwutKDPdC4H6kkLO8UDhabZQM/urmqU75o1nkKq9JMraHgi1/7JqL6BXk3XlP4ViK2jdfX1dGqa75vD01H7p3KVOzq0f7yq9SMZMRrq6S1r0aI+LV04qBrjY73JWeoomQb5JstZrW28TO/pNl18Uq+WzSlrXl+Hzjt5keqMoYHP+qFpbZsoMY+5Ll7ZqzMXdWtOZ8ZcSUw3c2lNhETZa/JiJllwRAXWw2grlVxmMw0krHeEUH2zQdD7Nco3XYPDwgWJZ1e4TY7M15u9qAQ3J2ZIh6kpwJtMqWAQQlZ8TUSeR0s+HiPPY8FjA0d/uegiubUublMcoFiQZ6tf1+OW/CM3eiSW+0YeMXIQUSZ4Ht5nUiYvLgTi6hUzJzNobyd/BC06Y/RiGPx9UCYWQ85x4YMo+mYgDR9fgyejmF5PcN/5WJo+iXjeHHKRvRnRNeD9PaPzER0iAkp8zqjCHhwbneaDv6ZSucxXyB51dpZVZqONT6zX6PB6zZm/QqvOvlYDS6/QgpWv1mnnXsf+6JD/gjk5OSafvzo3WbVS09TkNAdZXT6FosSUkK+rAwGVIZAFDDWpoUerEctIwnnaP4zV26A5K0dzO0hezOJBoqM0/NMcVUq1PUtkR64toxZVGneF5uM7pnT1SV16xaqS/L3RaDVXhdGO8+vIjpFc/h9un7e4k5/xp/gkiBxqufxQeNWp3TpvaaceTT/3T2vT3klt3FtJcf3GGmOjDtWD9kw19Io1Ze3jkPEDc5w5j1hZMHVluXbwE9yOoQl1dZQ0ynuVhpX4hTSoYl0an87VlUWNTVWIPa7Jek3+P6oVn0j+F1iniLVkoEMi3pnzTSfPD3psx4QmquKTKnCg5fK/VV8l7jUnZVhF7dhX0TS/CEaJp8+6ntw2ru37JvX8DuheTlJu5JFajQNPOn9ZJwcwPF8lduyf0ND4FJ+opg37p7Vlz6TW75nWMId0lRO+zKfvNP1s4Om1jx9NTplX0uq5Rp/yBzAulhAsKIHxB1bczBRgstTGZmbTsIlYB6UIonjGEuYSNr7ZYKgudz9DCqVZ58Cok4tToqhBHETuhr0Rgxz8CTEL8LSRFtWwieQHEODGlUrMGImfqJQTLDZ5yX3Q5WJu4kG6wsYN3SoolaJZHG74cM+IxIt20kWaKLiKPoVM3oeOXIo+CIGd80e2Op60cI4iR1h5f/TtrP8in/uBJu8jMr4cJidfeAyoaIp2JIFIwjlUHoPFilD/q0WVatTE+LSmp+sql7rU2dXNHuuQP0golSjlFW154Q6e1nZqYP5JOuu8N+r0M6/ioOvXjm3PacvGx0XHHIgN1bg/qwAv5p19S7+RyYzpAIoyC7LmT2GC85Ry/xoaUwgdu0SiMSbG7THlceGVQIBjO/ssHseipWbvZDyeBCaqJXpRlFFl3Hg13kN89olJDVXKempHQ3smou7aXNOeSofu3jiptfukx/eVtG6orFvW1/TwTm78/Z1yn5FGtx7dEfTgFumpXabdPEGlJy0S2cenzq2bKvK/dnHr8zWefMr624cn9PSBoLU8TUX6F8Pdy0vO3TyS+d83u2NDRd9cyyFUz/TA1rr28Dj22Ucn9MjuDj11oENrh4Nu3VjXPZvqGuOn6ulGpns21zU0bcxvrhHog+Tn/0aa//8ld09Jdz8/Kf//Vd62oabp8qC+/uSoHmacD23N+bGhrPteaDDOhp7YbRquBp68GsqZk92jQfdsqPNUV9aXnhjXJtr7aiU9ui/q5g1V3bklKnb1asOBXI/Q59qdpgq/1m4czjUauvEZ1dYxDkpyCrFt4QO5GhsMBHgzUwiSmUFn4R4+R4jlVKngC03hMOCzzFvAK/k4AVHGGCLwacnZ5HmK4RtcbE9MZGapP6PzzA8zEZvDiatSienavJjczsxoF3C136x5nsvhOc62IzJ68kQxNI/tgPfuIxdXYVHkRcNlBG/WpmGz1SLeh8PbKRVnjgMzem+i3dTjOGZlBmtkaRL2yjuVRx7HYyc5lsg4AM/YZPJiim5Hy7N1iWtpwgZ8M+a9xKEVeGJyRE1O8qlrJXX39Kirp1td3V0KzH1k3nNHParMD2DV/Tu06elbtOm5O7Rz40Pa8vx9WvfkjXry4W9renJUlemKpqemVa3WVeerZcN9gdoLSXlcM5NZENcCtAWnEywsDeOPjCdPHtESOe4lHNeiaeD5+AbMuBkCDTPvoYWm0TFJbA4naN90STdwoz85VNIQN+PaPVGj1UyP7Qqa9kOFG//ObTW+ryv9Y4G7+Kr59FDQd1+oaQM3uD/V3butrts31jVcK/NQHeR//+nxXQ3Vedu1ftj07ReqWjfMQcnh4jd/Tu8GJrC/k75vRr99zPTQ5mlN86nx3N66Rqcbuu2FirZNBmJX9RCHxaM7pCd2Ro1jw7dHPbuvocd35npm15Tu3TSJfZXfFzv0zP5cw1XT47tyvu4F8s7l/wDiM4xt16TpmT0N8jQ9uauuoWpJtz4/rVvWTYmHSkXmrcHTzINbK3qQcd+3uaqd5HDnxopu53DzA++5/Q19h0PyafrfPFrTBg6wGqu8noPtxhem9OS+GgdZXVtGGyLVFJOwqfpShWCJD6y4txOQ+cbOskxZCJIL5cUzmqUuLryR0Yh+okFd5hsvdUabdIpNyGHT4Ct43kbTTYc7XSl4v9iHEJJrusEJlCg2x6qeWYGY+nKfnL4iffEhnmQpPYyoygnGg3rqB5bqWUO8P25GUpHxRwmiEBdrzz1H7/A+UHzfNfcc6TcFYvxyyGgG8uzgIOrhSbaLm9jRDd+tPO8im05F68SurJwX8jkffA1ondcyVT7sJiqBQytqbKKhcV53VPl2IJ6MOju6eInfrY6uLqU9Yb4KkX7q6Z1u6FyiDHT3L1JQTQd2r9POrWu1e+uzOrBnq7rKHIAdCzjApCrfUUlfOZa8WSEf0km5O1Wad58nh0vMTGamAKjwelElRinNV+7rcXxXdu/xjZIFgQM71czSRswCXxVMJBgF0YmUyOSKRXD73AKTYkxISYKXGW1iRgZgufzxWshNofiahNwHl/FUh5anG1GIZMAVsvSHi9whd7lFBcAsS/ijgJQwKalhZUVsiptSQij5xTANXCQZn2YWCz53AiI+uWW6bYtpw1ggRpCUK4Zyss9DKfEuNVY83VwyZJgZi0IMCIvkFowXcarWUJ1xez4Re980vllzYRdxAnCKzDspCJOECJNj43JY8hHAad1gAAAAEABJREFUniovUYhp4GTMZ2rB+xDNTIYsy4JKWSYzbwvqPWm2EEPAkPiBgYFEI7LJIM7KCyZu5myCb8QGA/FDreFzkdZJCnSe8eNGy5FuZWbJxwxKII/duimS4mgXbHPiNnjB7f2JnNJ6N+1zKCbkxdzDMzszV9wkcjEz+Z+kMLd2rkXxmGVd8T3haGPxfs3YH9wXDT6E63lZtUanarVe1aoDmq708aqhB9qjyemyJqaCxvlgHJ/I+NrYocmpLk1Pd6pSKQFTVupUuavEE1inOrs6lZXLyonf+qrvc5SzKbt7V2nlWW/VivPeoRUXvF0nX/A2nX7RW3TahW/QWRe/VS+7/B266Mp36+yLrlXW1a8G80qF5qry7i5nxjQDzZTWOM0YWQgyEMxm9C+G8fXJ/eI4jmM4jn5WHZX2h5mxEQMb30CQByjSzCW1AwckXn1w3nJ4OwWCIZTSXEhy3qyIJEradky4co8Z5Zq0CLQ9XjFAdD5I4PsvAV+3hYjdK84GfNko3vB4IP1650YJXCxggwesmxWgTw/vq+eqVm5RaczTPGL7f9RNU94vJqly3shhZkWbq4+Fo06J8nI25Y7cF9jMREWHwBlycX+Py1ARwuHjY/Z5SyZI8ZIlKij54ycyM1pqK9bkDbkFriZ5jAAfggRRZkFlfjTpKJWSzufHJy8yV55zwMGCyfMmG0nmqTiB00wJbmcBnSlP82YqDiSi4RhZJyr2Rr/G/sn4gSODFyUX7jK4dEmMN44Nz88tSFUN/7tkHJjetffjspm1of+0PZ224I6gFQOWvItcnW+Hj6eFdrnzxbiIQqftfLvOebNiUNETa6K1LyK+vgkSYQNEJoEZkcsZEu+ociDGGNRoBHhTnYHWiRPZH2Jw3fw45ugodTG3JYWQESWTiGfydZFw4TCKCjaonp7F6utdAl2knj54nsz6BuAHF6p7cL565s5V72AfMei3IVX4aum/VioKWZCI6/nKi0+0gzyiGuSdY5OjifJhB7/QetF1poNje5LNsQ1mtNE5k2eVNnrBMlkmIwpXfU+FuGZ4Ax9s4O4KwQgVmfRcXJkUrgwoB76wDrdgJpMd3asFjBETFFuc0ZsMbeDqfo5kIy/GxYGW/p1rAQVmES/hrXRYYSUvmEo8lUU0qRu/SMnW5MUUDc7HAZyPimk8PiJ/6jLkZiYLQVwkaOJFW15MZi2edgReoVRymx2mi02ZAvbug6dMSkiXZsNomJmC9x2EvZSZaAOTSuUMlEVkYUofuRO1ipklltFByYJ2DidoZgEOTSFAlMkPYoep0EmFv69BhDdQzoIC/qZmgQ8plmQ2I9XhxXUetwWT//Env1qtrhpfheqcAN5Ov1aSly9TjEYoB6OMEZ7qhJuw6K7QSR4X3Q+ompnM7KBo3m1KgYvPSbG/3SRiW9AY3Mc4fJhbz50YxvxE8sOKXeV2Upm16+TX8Y5yB4dYJgshwQ9fzjpkZTn1g8xCScN8jbz/W3+qe772R7r763+i27/8J/ru5z+hb//9H+pbf/sH+vJf/q6+9Fe/o69/7pMaGdrNWrJ/c+/LeFJkfiv+/ZUMPD0XA3PeAY+1cu+Qg03IjHGEJpIdNj/IGk48GBOJcQTyzJh8+TQ2N0DIgkLwcGSt76HgVioHZSUY4vrCpih0mLpC5u0kZzXoVulpC97l3wu8pxTHO2jhCIFc5eLUtzccLkgB5LOhFEezxTdgTNNhai2cpYWUfJpCYGCWZpCRwQhQI4OKSWIyC0ofGrTFhvB9kbr2DT3b1UGc5+g4SHiUhqX49ON6k8xMpVLGVxJuBmiWZUIsM5NJ3AhpJyvlgMT7KdYcnefkaoaFKTY0cIpMTPHUwKjQRewSfN0iMmjWzMOHWTzBRbUOM491ovB8ck7OdqR4yJLO+3McKSC5HSw+TDCj9lgvHnkxJz5IIrWiM0WFxAUgxWVO/PBVc455vlHk1QMR5O/7HAyDeFE5X6mzLKR3YVlWUgZCxrpZhq0pD5ly5twPdEMW80wSsGEp36dGPqpGqapGVpFKdeVOO3j8Yn9GKymETtUbxtNYA1pTtVbj13nnyYZ8ZYRjb0recMCRXJ57bjHlmMaEzBQkYDixpdQCwu+7euQTCsJcpFQLYxImMeW5UjbBFBIC1EM6RMEueTmleczqNhH/mEIeZholk2YODPO+mSwP35oopzqk4OYmCe0qj9XePhbvE34s/WE6Dw6iO0JF5mbOOETxrCDUiC66mI3jgzMey41s3dzn1KnLE7D36lNfIHoTEIBKKOFK+/jVDAeqWLcI8qZLYOkybowSv1CX+JQ3BGZuWIQ2bJvNpofnYDIjax8ItKmQN2WS+/ins69PC+xwAuJLFSUdXNgmeyOWmgp0J1Znb5qcveE3boObPIEfAxo8oXmfHtXnzmPiQQ5wKdGA2hPwmUhWKI5ffTwnYHVME+/Vx52MSK4VM1FPhbmI/ikG9YQj+97bkQPE16inr0f+VyoyDjEzjxbQYOksbY4cGtybljFGqVFH3yhjEzSwaI2uftMH9eq3/qKufeev6M3v/VW96Uc/qne8/1/rXT/167ruHT+jnjnzOcRiQiQ/n1/CynM29gthVXzgin6AvGNPPNJfAZfiisZkOJiCzJx36Psu4YQjGJaOIr/mlCJrVpMpsMkDER2mZvHsm+zRiQf1OYh8QhQbyWwmQnLzCXSLZgPSpnf3dqD16iKnR4Xn1oTHd/bItiYzm1G1sTOyIzJu6GBeZIEYATNAqChjDoHRgLcEl5pgZfgYrFKBiYlpXto3R6Eww6apPXGCj/s1kQjOdK2MSzrQMlOSk3bmPPqiFv3mzUlzYmYzS5RsMIlsWN/4OTdfzgFT/MJI/oy+mPMovDR7cV2uFMiDwp1IjcmISJ4DwTxKuuHpN/XjFHBnUXN53i6n4ZkUaPbnxOO5/khIXc1c6AkHt5sRHYNxO4f3m8aYeoajQyLRgucaObhy4DTZur4JMb4cm4yn5v6+Pvn7zZBlMr/xxEIZgOYc0Ln7MJ05TKPhjaAGj3QJ9QY/FExramJSwcqanhjTjq0btXf3dsW8zuHYqdHhIVWrPIUxRoGcr+s5NAJRmHGZX+CLSoN+YwJj8S5BTv8xjSd6GHxM6Q/OZla4Nq8xuk2Bpui4xEd8XKOWAd8SYMmKa6rNBIo0IolFJkTKkGchwBsQch29GCpgZmKcwAcgfExmTYgSm2ABC9avPlFQBq4W0GN54hX35OI0MUd3NbOk9K4Sc5yLW7uLcSiY0fLKjJuF1JPHQcQcmYIs/VEqtCwxXFpMQWcXOWfIKWlsinlwHUFS++gXj1PAzGRmCuTngJVJ6eHP4FyWcYNkmWHjOSE1NYulw0DYFfBcWhClMEx7hk0t7NjLyYcVLsav2WLoLTAONK6Xb4ZZ9bG51K0ppgEQhEDsRPn8OpQTHV3KhSSSjIsfdELuvYr+0vzJ6At4TLjjVcJgMmvsMVpAcdTqHu7rUHFJxMeedMpZh5zUHEggTB4yDxllrFlPd7c6eCcWQkabcbOLYoK5qXx8kYNHUWrw41Sdg8sPMH+H6H9D3w+XAwf2qzY5odGh/Xrkge/ojpu+rFtv+JqeeuIhNXi5v3/vbo2P8jXUcySOMT8WLcX2uJ6NGVIr+jeomSk0qdqKj222Wdi32ri02O+JerQTcjQG4YZpcpyhZ6oMvkCc5RG4jrmWmclgikdPhuITgk+rmqEHrJh8A0gmOSBUFycwdS5VarDIibaSSjMa0XFzw3scBwExczmqE6zu18KhLi4/VHa0tufuUBobHFUJTLk5UiOJAteAnUEFEk9bqRhjCHDMQBqKt30eESMtKgoqQ28XFqpDrmYms1m01Iha7EwMl3mqfqA5LfEEEEJQCO6Pua9l6tcv7gY15M1qauWMgGAG8dqaR0ZByvggdB4TWYqNpYsNiu5Ea0oHP2pyceoyb5C1kya8N9i2+K2cRM6iuJ/LjgZMUi30iWW7eY/MA845T58NvtLG5gHpbUdE10Lhhb0zuMamLYGo5Oi2aYZQQt3MrT1Otx9inZ1km0nG/kiwdGdwVuNvTUiNOvcFsVp/obXGAVVHVmvU1ds/qIF5i7V9w3Pa+OxjmhjZo327Nuvh+27mADugZcvXqKubfvCP9EZnUqKiFBIZ65TgeRhN00H7RLMlkmFkLIQjP5e7fcDHYS74nhBejJd34/kWPnGGuNwb0bNzBrhdIHpgY2aJIjxKNTMG1YyngvcDk/HSklDLS4qf+nDbFlzjyLkANoMvNo0fWjVrjfgEu3BzfMys7ZPKGNcsZErFmCvxviw2F1wthYqS+9cCH6YPvxB939fYmjPPgRxTl/BpqoluZumrprGWfPgrgTyzLJNZsV4BaoaTJL/RIM01jdAcu1w+LisUhU3bGJIcnZkxR0WLyMkuthLRkQs9HKYw2YzMAryD2N5lgscEOXc9hK2GTfJwLbkiSc1jXPLmYSVsc97HeZ71el2tA8xlbtNCg6cjt0l6fNvzdrmDUB5OIi+OH3YBLLY5704jyPnw7ujuUk93j8wy8XAEmCnGJuB9RfkYGA8D8ycyz6lG3/6ivlKpKR1i5FnnK+P8ecuUh7KG9u9SvVbliS9XxtfK8QN7tW/vLg0MLtTgvPmihxTVZ8anJLJnouVJJk/C2BB0iaGMuTaaomFmoiaIEj0nfMVYGJnYHEAyBRlOfl44zAo/nWAJJ2g3Y2ZmiSeflENqHHJxE4dkMnPAMThP0KFDSkwDK4TRAxdsGqCiRAQZg1QqCJLQaRI0L952eLNFnQce0wH7v7OaMRIw89htkvkfZC3KNMlhOlIxHzmKw7WROZwBN0F0MObYBhxZM7b5QbLZuTIjLjWyK3xvthYgiblQ5fA1DJkfYkrtzD+p2NQ5N4D7uI280I+JP0ng/fpt0OwPnXNm7WMyvExmxhyQhJR4v/FzbmYfiyhOW6BZVCuIX+mJcyCX8cdzhTBvSM2zw4K+EVA9A+SIpKK/ZGEucJ3TI6O9fz+gPD9HZB2cOiL9zObucaJy1sWBygWpO2eiZ5OERb+egvv7+yi+Gbs2wd+L9fX1KoQgM7fy+SuoxzGj7XFApC//Glnj6atSq/OuK1eVr5g8KKr4QKTXRlDab/y4U3UbkGOQ4d9ZLslmfkAgerOblCG8AclfkwSUVHO41iFytJSjWYuiT9X1gEM5NWUQ49oE9oGkzAz5idVmBidgTL8+sYwvGXsfZpaS1SHFrD0BdxQnvZTRW0oQmvNZE4ES0ONjZmK1moiwLeRSsiMWJmLIKFUUZKnhCnMNfUER+zwdD0WM9murr5yb3kEODNrH7lZm5uR7QghsmqxAlmXMh8mCh/I+PWHJEBibQzKRALXVv1IxlzfHa0lSXDw/R7OFHzEJmUybNHKTERSTpgBlZGwIDqpmlnrxa4JJiEAE8BLvQaUyXzVLjMdfGzS4AVxJtrLMb6aGNxOyEJrdWlpFMqNnyZC1kxkAABAASURBVG/SBgdUDlIeUQpmMuwtxQ3J3+iPAclvTEfO00XLx9spGL5yQwd8YB5DMCX4JpDkfXh+qAsehorClRAarodDwJW5icxZAZRJ2rp4O8rMmihyDcHprMzbUqtdUJcFcqPlKrRKJaYr/TIg/yAx2n5MGG3Rj6Onp08hy6QQ5G2HYWwcWj4vdZ8bntr9ACN1Oa3zbqxa8b0c+DHNWAMjYqYqPsNju1Qi9vKVJ6nE+7acr5sNLOYvXa5FK1bzY8AkPwaMp75M4t5Ss9CiX5//1L+MP0oQxYBomQUZULPQlRwqDMiDGfdE0ZuZDNsZCF8ZmuPXcHyTWQvWNW0An2qXRgQO5x000Us5E+Rt8pKZgSCuCvDBlHhYebGi5ewRwTCVM1CnYtiasTcVpbX83jK0RV9G05ESaiV2KMVmtnocx6zkSJyP13Ek3bFkZiazWQQmImRBTn13+PhC0ocjhilSj8QQPi0E2paGWDhZIp6fI+frTjtcdiiSg18iF04Y35REVULKB7mHBVTZzB/BRWXB+HUrU2dnh0rwCFkmDwZYNwMNvsaITe++SOU2NIWhGq4HnqcPxJAmNPv2kFkpyH3cPmLrcyUPBCITk/tBCFoyM5PPbZYFwSaImzO6r9tzs3tf7qdDCmpXITX8DHp4bcUxM3kfDl9HM1MIIclaNMsylTjws8zlWdJ527CTF+OCH53J+CPnEcUmFYMy2qYg/9crOnkv5jYWJJmK4vNQcIiK/dDgHpyqVNLXSP8Pvf29mL8j84OtwRNaDX2dA2/DxrUaH9mtVSedo1e+7t1auPIsnXz2JbrmLT+uUkentm99Tgf4munhjX68S2OSzHsiRzP6I8eIzG0ciJA454jythkeJG1mCI2v3/kMfB1ic21SmGgyxmvJvn2gOmpxq6MqX6wi5XhEpzgjNThfw8wyZSlR09H9MG6vGFqrPcO0Cw4TtpTHpZ6h47iG36uB5056/vRifA0z3oNlJVOWuTCmOcAEGuUHm5olsrKOdHehcrGJP+ZcO0zu3y45lPc4LRyqa7WtyZgZ8WaRxMgCMLPUbF28GYIp48DJaLg2sLZqFkPH3lQ0IWHjMyYYhuS8Q/KhxXSFR+8+CRYUmjHlgXFsxXZ7H09AYeZxPIqEi4giMwOwUK5UA1RIYQl/SOV+Ii+8MfDYEsYJOmYxM5lZsjGzGT4JjnGxps4PCXpN1UV035wNtzDiZeru7ks0WEaOhlkT9Me5xFHtbckPBn8688PLz/c6B1eDQ8v5Wi3X+PiUpqcqatSiqpPT/Er5JV7sD+u0sy/Tu378l/TGH/mA5i9YrT27t+jBe29Swz+IitCiY/oVebggqvjaq1R8DEnqyafsY8sce1aJPKWArYGDq891Cy2NmSW/VvtY1KMeS3+QjrjHbLcr2YvtzcS3ZEbLN6d/MpUCGxWYuZR5ak4AJkxCmhFnDwamJksys4Kmxv+xF1NId5fnyphYcT6gxbAVsqhSZsoQmKHnkPODzFmlMWKvtuImrJoZTFPsrKPZ/J4IKaXekjNdmpnMCrjMrODNgszgg0lUtZWAzv9OUynLhAkoDAgnGmlllQqHDndAknPCmSxJfSP7TcjCU5NWRj9m9AmVsDN8mxspcvf600HkDvUbF00yEcXNLQ0KH/dTQFpUS+0WDzWQZE2b1HUUXQGbgVv9MGAelAvVuRkwNXKYmbq6ulUqdZKL5xhkyqTmmPjSKH/IzJmPBkyDd1yOiIXLmB7mU7wfq/FVs6acQ61ebag23VCpkWn7pud0x81f0HNrH9D2LS9o8/pn9PjDt+vbX/1LjQ/tbfZiRJPMLCH9lymKisyx5yjze1cUGK6tinmLlVkmI5r5lTUNLJLDbVprH+VxiKuCc52ZIT12DcdWH65txWzupYMMXOZ6x0EKEj+oTY6emiEP3MA+mIxB+RCa+TPxGOHkA4QcsZrZEeTux0SQTOHr7cLM2+2gE7pEjy3rAV/YeQ6RX1Wi6gj8H+8pEGMNl+pR4LqDIblfXWYg1CWnxA0Oa7AVHbl4kAF5agceCUJsyGKdJQfw3k5y91OOLkcHmjqDHguFf4MfDfFxf7WVCM/4mTFnmoC0VTNjDAVkhcKJmYmKIAVh/siNVhYC48mUZWxc1tXkJTZtJeOPX5XugKiiWCK+Pn7zOXUkIRczU/BYUEtURMEHd67w3j0NSZjIi7cKnV+ROHFhc7wtOzXbRMBotnr/jlnJkTm3aeHIFkeX0vVBSk/xIIGMA6ysnt5eKSWcSax+lKV0k39EBGLzIPNc0hzyYVFPT2M5T2kxPVm1dOmg49VDg1PO2HObNjytp5+4W88/fb/uv/vruuuWr2ho9w4F9MH7ogvv0EJQyDKfMtFlkpJJk7rE4U3/WHFNEy52EMuMiIyloEGCd1VCGlAusU810wPN41SiHMfiuGpPlC49C2xTHlByIz/XOQplaxJRJ52ZyWiwLxXgM+AU0dErNknpjo7UaLt4AiyM0kT4hLTpnPVUjgI/zDxkV5jWJXMf0XVLbgW3FVjslLbTJq5ddKte38S1i2/VtchbuG6J29+h65bermvhX7fwFl0DXrvgVr12/m26Zu5teu28W3XNvNv0Om87Ftyma5zOux3dbXrN/Fv1WpctRL7wVl2Dbwse4zW0Ha91uzZc4z4tpHi36nX005K/etEdmlveyWz4aCE+H03SZGlJZpYgilnBQ1grIT8YSpvO5zsmXciMGzCoXC5BsyQTxcy4isM4qvCBHFL9UM25gVJIN0Nv4o9JIdhM//7hZ7QjMXOMnRp2UhD3tPzGTtuBGGYmM9PhhRsOvTD0/Xm4nmzQHS7/wUiaXafczMiFcXhkvzGDTJkF+buxkJVkxjyGIC+eK5kVU0h+OQP2J63IE1nuhxcv+Ov8AFOHFk9pdfGgBiJo8LWyoTpzvHDlKVqwZJWM1xxnnHORLnj5a3TJK67T+RdczXvPXrIhQ6NHCNfUzukvCiEHZYBahI+kAtyGYchFqOSiWcxyxrhmwHoRwV0Bo/L4jhlvxMep4Tj6o6hnu2038AG0t32yGV4Suc6H4VtdMoVgXJUKObOPosxMWRbQhcQX/popZgHeQLNibx4HqCWO6FqAPV51t0PRl43rnfO/oY8u/TPwpwWW/ak+tuy/6WPL/zzho8ud/2/6ZeiRkGzdZyl+4CNL/lQfWfJn+sVlf6YPL/8z/fzyP9HPL/2kfq4J5wv8iX5u2SeT/oPL/1QfXAFa1PkVf1LInLrckeTYHYF+CNmH6O+D2H0IOP3ZZX+lkzrWNafGJ6vJNglbKa2Hz7+jKZaZFWC+fd4hMl+SloFsljOTmSmEIP+qmV4h0BVS+WcMrMRGxYSrXESfSjwKKjc1GyOmDyWsTaLK7eWMDi5mJjM7SIgXB1oEObEdLilMWpaHuBCj0B98jfjP4mDd99cq8jD6NXFRq5gZTeN+KPFh0KlomSzwJKRmYShMTzE2DjEYJi8q53Dyg6tea/Civ8HXSCETh5fTqMjXygb2jRg0uOQkvfxVb9Oll/+IOkp9mjN3oRYuXqNTTrtQl1/9Fl15zTtlzR8X8BQJiW7TXJgoXEwGc3B1m5bED7Si3bJrtszwbMJ5EIDhmMZFjhGGiuT49aBteHzzwy28M5eSgxO1aGrMXIzBM5GMyodhnP7mPZO1+zvc1BA6fEAJ3AQuL4CxADEMamZJHJ0Cs6KdhFy8ZeZXGi+ylvhKOS/bo0Wl3VpS2g52gl1aUoY2sRTdUvgCu7S07NgJdTjvvo6d8hhLy9vRbdcyqGNpirsd3bbD4LrDsSP5Hy7frmPJltDfko7tSoB32yXZXnXmE2zyRtqY7dPja9GOdl2LNzOZAdYn+JoFeG8ntKwOpm6X8ZUEU+EiQ+3wvnKOsZjguwMFWt/A/snf8BsT+A3q7bSRMDHDmwpLjfIDM2RsqqbM1ShmaorDI0meDkYxbvqKTeMZK2eOJHM59ni5p7d+kCh6LK4HxQ2Zyp1dslIJsUkMKjIXahbnfVy5jwu58/6U1eAQ4MFMMTfeneXpQGvUoxr+dMbXSf9LtY1SWafw6+TSxaeop2uOOrp6iFrcpw88dIMaVtN5F13NDwCXMmpTRi4l8jDzPCRfN7Oo6O3MZMy9BZ6EzZSD1mxppiDxRW223d/RbDI0YuBn1qJSo3nottu17A+lrPyhouO1bcbA86Lf1DazlIxkUoIPtoAozDNXBuM9uonglaerkn0SyouZFRuzSQ2996VmYdsSuNmAxGCKTKJZkNsaMjeIvDtixp0tkOTHvvikEU3BMyMuKahAbFI16bHaho2jZQsNTZiIDaLDxI+XRVveZmQMNMnQWzQZ8hYCbcLM2qNLbWyTzmlL1kaL/CWGo2SPzueGbTgzPYiOXIkp+pVTLIyMjChmJsELamYyDy7TkYqZKbA+WQjKsgwE+U2gmeJ+uQiLxFgroBYQtVVPw9CZcQWBfh2wMitkbh49Z2cSWNHIaIEfiA02I6xw0MHFaLYA+7+iFgNiep2RLIQ0V6J4Jh0cZFImGU9jRdKsWWEbZelP3Q+ymHPj5+nfYfO/xd/gJGOYyGI6yHzc7h6ZlzxGZRxcJ516viYnRvS1r/y5piZHJKIJ/VMP3qn77/yqLEjnv+xqdXf1uUZ+cIpiZuLdgBJxFkMTf7AX68ECehi1itslHsbMJIcoTWpmiFoITT4QCl4Rw+PXcHyTWQvG32xEOhPwDaJU/ABw+CAKJLFcliY1OZsyT5rkIp8aOXB9YR/l1NsOGvLNH9weBEPiJvAS/QJ58bic3JyJkgVqgGJMFfHlq8mnUHTEXFJDSsZ5k3pQWKr363l5SJpttWnjhIV2ReTXxXoelMfMm8A7bIEmY/TFLtCSt1PyVAuFPJrxCWpsxjLeha7OOKukGmPRFu3D0dI59VgqSsoXNlHksUD0doojsf+BNYGCSucomn7JDj+nrnMKzEG+ZnBtwIvqhrkiwQ9CMzD3qkrlTCyXzNxfUHJnnL40MSXoMUSxg0DIZhRSxFe+MTIpAOEc3SBRnjaJ400HFjNxECuyL4o9ERUR5BhFPvhm4fkXOtfjPFO93Y6cWO1w3YzxIYzrHHQqR/Rcc8ZKdVODmgyd0lfK4AOzgMrXCLGvoetBxI+uJZ+H3JR7m3uhwdfKHEWtXiueuomZM0YMCWDerebMnae+vgE9s/ZejY5vVuTHJ9Gt79cy98j6px/U5PiI+voHNW/+fO7bICMPM4yI5WNw+PT7Pyfvf53Iff0Dysxk8kLHLdvUjPRdyMT9I/qJCb7wbgCSL30pKLBRHEiPW8NxLY5pQFIH6Yv020WMQ8yvkiVq8mSQ3vJBtVsemTczGbPlwBEjk6wJQaV0Na4pqjGkBCsUngCIbBixWYtEdNQSMYhuB2XVD7EjpkuIV/f/ScrTJe0fy0TXiuQU6Tf6J2fiUySlnDCIByFDDpJtgPe4jkxrN3Xp2/eapqplCZ+dQ70J9zvQAAAQAElEQVT6zt1dbDbsWdyYYIqYR+8ntdGlWFB8CqXaCsYun4GEq4w/OuFiWLYAi2/RMgWCmUGDCZKgVCJXB2SmRvSWfEqlTBkIOOEph8+5z5xmisG1AVsEqTobskwexze8mSGP4PBqKXqQsUYS84dZcXPrkILiEEl7M7L27e0W7+IWWrJjUY9TACsTGTlMZoAbGIaX7V2KkbaaeZN7MTemnJvKM43s1ZjTbuTyg82jCEUE/q/kYiaP4PZyoSQ/LHv7+iXmbs/uXQrB0jeDqbExje7fh1ldlclpVaanVSqX1cXTm7zgb0ST50ibpl+VDjITYhOZFrDgSykvbofaWckZh1CTo+tgZysCM5PZwZg1ODJHb0dWHCY1NYMrFfpjwIlNF28749ThvE8iHxBNuyDmixg+gKhiE0V0OaaMiOsRKwPyTZqQmQzIsMQFbxhvFMNAJNZUMXUUZD6ZiceM6nqIJwCZacEfWl3XenJr1yE3h1SpZvqrrwxr0w7/KxaFjf/fbB5bV9emXZFfhKIq9bKe3WR6botpulrSvtGojVuDtu0qafMO06admZ7ekGuqwjsQwkaVObSifvkTe7R2c1Cukr5847T+/X/fp227o0amg55YH7VjLxuXJ8Ed+00vbFPSTVSktRsa2rI7Y079EPScWnPj1NsMHUJXxIZJYm/Bz1QXBlpOITPV7VqYETYZY21NxlwnGDzQ0QobxLjbgiz5ZSEoU1CwoBdTAv0FXHxvGEygT+cj8V9MnINt7eBms+UxHc3mUQkpHFV3qCLNZsxZryizVr9Og8odHVKwQo7O+3aI4tTBFKavjs77/eSHlR9mM3xMxil+5AnNV99Yed/CkYPPUJfLHQqB/cLT2xMP3qQ7bvisJienxAmmkGVYRPqoFzGKFjxt+Fb1buTBEJiZqDJ4XwszUwCea9G/Wx96z7tMM8VbjhnBCTDhBGySiZkxME9Ph5XWvvEJLZSRwSodVjlDimwyoyezwj/Zc4ksohghbOGGbZM5nOAbM/yZWwMing6198dVVokPMVTYhkxG38owpkn17oDn51PVDrUV5MTBsClLnkrdtclzXqAqbZCQDrav3FHTl25v6O++WdczHGA3PiR9+hsN/e036nroyU7d9bjpE39fg3bpr75e0X//Sl3/7R9q+uYdxnxlEh3kxO/o6tU9j1d0YKJb37hlVF29XZrgCe2//cO0Pv3tuv7Hl2vas79XX7nN9Cefrev+tZ36hxtq+uwNDf35l+vasa9bIlYBHV4YTpoj18CLzV3ABS0kBQ3mIumd0mS9CtuibZiZmYwF5iozrqEJZJKpvXiLISqFYeFTG5/AGpmZDB+DtvsciWfG5GZm+Ag0/exQY++MfRF9DIcpDzX2thu14O0C6ZAg3wgKyey1JSKVWeExuPYY6e9zeQC6NMYgwYCs3Cmxd2MKymixcb/I04FTUZwWyJnOyB6KfJXMeSeWc/jkWJgwV9qitHKYnK/PgfgTI6Nq1Gpasfp0NTjI6sTfuWOTNm9+UjXsBuYvU3d3D09l4xodG1Ydv+hzSE9ympafD1vmN4YoT9PMoI5Ab1Rz+AXq1W3dN6Hl44pDQC6HSI7bbPZ4XDsM6NgH0cyLnJNMyCIHUkydRyYTSRSTV/AYyV3c3tE0Q+xSSLO63NFszpDCioBMgvs7uE+UsfGzEGQWZmwT4w4YRZl8E/ghKtpyO0PGJEYWJSXqq0zu/CYtJRqhKcrMJcp9HC1VTDqP3aCvHL1IfOdw1NfvrKq7v1tb95Z164NSudSheYt6tYGnqdufmNauvZkmq1HnnZnpsfUVlUpBq1d064vfGSMrP8gi0XK97JR52rUj0+0PRolfeJctLvPUVdNnvjGm11zRrZ2jDd36AE90WxrqZr8vX96jv/zCuMrlHj21saLvPjBBSiSXMj3yZUZLF6LXAj5GX7cmBAVKxT0cqXHQxayQm5mCz7MkMwNqFu+khaYIYsClZoatKbCwDhOFOWUQMEX1/dV+E5slq/Q1yaKJs4oYgRjAQuHUvLqvDyP5pzWnV6qhd51DyJ1G3wdunIABNXoutAvKHKU2imY1M/pmjxCzKSJ15g479zkaiMR8ZQoh4FbEIBR7O1PISrKQETegw5JYBPUslDdzdYogtRvIcg4gfx/dqOfIPB+HeO8ahdrdMTeJOjE6rKF9O7Vmzdk6+bRzeC9LHyj8UCp1d+vcC66Qf6Du271FYyPDycfHkRPIzHMiiIABorqBmcnM5MXMEh+gMiQOZ6Bt04Ti8NrSt+jhFodLPKPDpUeSkIAFk+cVoDLJeR9+Cz7XojBWpa+UMv5Is9+hUWJEhbEm8C4EtI9S3RSVJ5tAxwFkWVAAFpBiwzX1h6nY24q0HDI0IZMZRkhdb7Ho1xcHjpojjnIL1yWKREmiI5bohjmfSnlJExNRvFJQf7lX566Zq1WLF+iuB8a1c4/U19ej8UpNnFs6dWVJp67I0/ycvapDLztZ2j9Rk8jRX5SKmMsXlpRbWX/5pT1687WDGuisaf/eXNW6dMV53Vq1qEMbtzdUDqYzVkuDc3Ptmci1YGCerjh/hRYu6GaUPgIdVlxKF95NU+cSZ1vU+cjF5wNyUHUb5jLNSYsvDMxMZgUC1KUWTAGoWZriZgtikkcrYPCmDPtSFhLVkQqpmQWFwI0uPGkz2GRJS36QZiEoM28lcbrk7DFf64QkYcmRudybHgYJrHMO2EMq5hwGh+t8XC24i/fhtB05h8xhcg/F00wg32TrKZvkqZvLYBJtDtDNRfE4M7nA+OFV55fLWr2hnJvP9U59nmgmb/eNRnBZalenxvXCs4+qo6OsK69+q6589Zu18uRzdNIZ5+rV17xNZ597qRr1KT31yN1Q9if9FvMjeb4WTGZAljTFpeCNcZjr0ZmZzEDmcIVJBpWDiCQWIzLNltSKSTErPA5XRDuOkat9+EYPgYsFU0hUCsGKRE1FQS5Z848U0rRF7ETJD7qBZnM1dEeqEe9cBJOHdSuHKGaGzIgLMkkmYYm9ycw0U5wHZowAiANN5g5Ni+Z8eU9K3lHu7dAMF+W6g4DIXyV884Gov/12pl37ejSnwzR3bidjrPBIPqx7HxjW2Rxq/cxRvRKRK3Wf4rB4noUf8qlvowv6Z1+rpzNq5WLjCa6iH3lFSZFfXJev6OKdW13/eFOHHl8XdcZ5URlxAyu4pG9KSxaW1d2Va3J4VJ0ZJ170eMfBjI1h2ESSpQuyorbW6VDqWpc5bcHMZEZSJpmZjBwTDF6SieKXJswMmUOClUkKMFkICsBoz1ROYFTog8xMXGX8EcUSLLXcP/ligzhVS9fi4je6cw0+bXPmts0MsY+9BZrNeug4PUYLTROZFb205E5zThKHGXcCQajJvNVDmScv/xdYJ/kUdG9jzJ47o5cpSFzVVgr/qPSVlNhOPX4CQRPN2WE8WXr/DQ5QP6wj1MhBAFbKa3rmqfu1fsPjGpyzQhddcp2uf9vP6prrf1ZnnHOVMn6Eue3bn9fuzc+zbwlonp0n4jllqlSq6ursVhk7lyZg4mYJCMy459jTgpqhRBZnxuTtFlB4bdo424KPocUfi3pWx9IfpMuwzjJxA0n+H40y5zJkAcZgIvDv2rmZBB/9KxzP/O5jTKyYeH/qSMNznbxgqxa83UIu4ZtU3PRKE6DDSrFpTeaPOxnJmHzqDrMzM4WQKViQZWwq+AifQicP+msehWoWS52Laz4DpZLzNCRdfFKftmyMuuGRMfn/oOFn39an79yyQdt2jejy87v0S+9foe/e84K6exq62J+klphOW9WpTDVdf96AVi2ua8n8oNe9fJCoNZDr7BVlveyMqCsvqejXfmaZFnRFXXR2r047dUJ//Zsn6ebbNuiKszt0/cuqetmpmZYvL2mge0q/9wsrdOtDm+WfopeeV5f53BFRMrUX9rp8zLmLE1ySY+I0CeChVBj5RorMi6/lLGIhL+6qxLutmcnMxCSDoBhMCGgy5y5XUUz8SW2b8XWNmSmwlxwWJN83LBP+nlsusyhvG7qALVVeXOtjkklmJvcPWUgUUZJxUau4rMST9O7xTn5oabTEx6QhGPGMMEXOPi9+aDjVYcWQOCBK2cFEfEk8tWlS3cI4UOYvHNTOPUO8q4pSKCtwuPk+zRRk/MF0pgbG5/1CkswPqJynMc+jwQv8yEQ4n8e6GsSOfmqBkGUSTnWe2mQii1xTE8P67tf/Tnfc+iVNTe3nV1Kpoxy0Z/tmff1L/01PP/WAGr72krvIDEdl7DFp8879mrtwPjLyJW3XOEQxM1kg92AK0GDMmbzPKIN6DcHgg4JlCWaGQXTV94Rwol5mViRFAj4nfpDRNUmYjChmJjFoLmKWQJSZASQGqCb+RBgQAdwJViNemym+MQXghkp9ssExyYJPDMnMmGJIMm6b4HJsrEiYlk9wAczog3i4cKUJg8VspU2VnwAx45G8pl/7QKa//u1Mf/ebJb3+ikldfskB/dVv9ek//EI3T1QTeuM1Q/qbf7dQv/OhoHe8rqprLqvpbVeJr5jT+sWfmtRl50/pjFNr+tUPVOlvkpu6oetfU9c7XjnFV86K3n3dqHp6J/Vzb8910qKGrib+p/7DoD7y3lzdpVxvva6q157PwDm0rjjvgD718X79u48EDXZMialXUTxp55w6nD8WiOdqN3W0eKdk6dOe5hLGaRI3LwfNmyeQ0FQmYikv7jXGmqYbaU7UHIp3M+ZMXBP2ppBlyrKgkPZekK+Y+GAs7KJy/hS8ZophZWb4BHkxvxAfMZ+n+LCOL4xk2rl/TC529aHwmI5D5d4ufGLybbeZlbcmz60L5BwozrmN52MkU+aJ5swzTtWzz+3UgdE6IwnKrCQzH6VbAHgmSZzjynmC9Bg8EygnkPfi/ecI/L+19C687ajxMj/3ecIhUeylZlzLmBtTiQ/VJ+77rj773/+jPvff/0Cf/pN/ry//zz/UtufXil8OFC3IsHU/pVLX1HRdTz+9VQtPOU9DFfQuj1wcTprUrJk7MnPQhsiMHNwmCV1yCNjPSlCy1QmUcAI2B5mYFb0bAwwhyMwSFCQ4QIZpwoQo0DYxGyBgwACQRDSFTM2CT5MrSKttWAtEAE13gNpKhHeo0JsUyCcTFBg4tEb0vjjy3IPhZ5i0g1SLkMjbKzYuj1AFGRNtWU2OTFEldlCWdyqUc1mpgr6W/m5OuTyhsioqN+rIcikbZ/M3UmBjG7mvxwocjv61Mj25ZtPovTPDBxqMHjNlsVMlM7lPoP+AVOQQ5LHrygyk/wFrSZJJCaIQQw4liXF16IilsBM2CWm8JjXbfoM4mCUVkMxcr1Ry+uH2TrxLg+tgzKyws6TCymmrL6cOl7Vg8j/un4WgcqnMh0cHyxZkodWz0s3swTyndjDJct+AsVOTZH5hnYz96XnunDI9siXwq1xFRQwIaaDGHUbeZjQugD9e9f7xoB8DcIQwY89DZ31daKeUeQAAEABJREFUZzQdTkwnrVmZnnLuuftpTU3WEGb0HzwlgmDH06MpCE4WkfuhBUTcdIAlyog4tBrsMz/sInrEcup2xjr6E5soPn4zUykA2l1sl1ib0NCerRob3i7LJ9SBPiNAsSeNvumXHCqVqh54/Hn1LFymjiXnaHSa+SHG4RXnptDMEmcGddBiGFypiDxCMXe0PVknCdwvB7WT8IiXcETpkYR06GLv0Mzkh1hgImAVuFBlmXEzibYokcGbAn98EkXx/eBSoSkgSgSHVKPtSMRmrK3ZZnXhDvfzwQSMjIvnBkm+GB9csUmKEGSAixIUJBRRzdhNIkpMctfTYHJNOZJQIOQSnQXLOLSkLDRkJmWNDmX8EAAnU5bSNlbQFDjkOmUW4SKaDBokGRRfNp3FMjYBSaaSVNgEyVJfeaIZORAJmzK2lnzpULJMQlrAu/WtAo3A5VBCabbYLJs4b8/C103ul6BUCKFCTkyY1EMSeltiaAlCFsxkBoKhoGd4wTrMDGI6tBjSwIgKSFmAMwA1M6HWTKF/53Mo3ZGXX4W3KWAb8MuC8xJNZORouRrWoa9u7tEj2yc0MjGphn9FI2Hf40rFuLYA26wm/lizcRhxhcnMFOhTMvnTpGYofZMnVznMTMuWLNKb3vQ6ffMb9+qz/3Cz7nv0OT3zwjY9v367nl2/Tc9t2qZnN8Fv2qlnN+7U85t2a8PG3bzf2q1Nm/Zp85a92rp1v7Ztd+zVth37tH3nkHbtHtHuPcPauXtYO3jdsQvs3jOm3XvHtHfvuPY59kGHprR/eFL7Rya1d2hC+w9MaR/0wBC6fcPau38In2Ft3Lxb9z/yvPYM1fXad31Aj+7jR6WcYVgbYA+r6M24oDAzmc+LLxFbga2umY3C3CsVS9cXcyHUiZn7xmxZthbabLbDAJ8B/8XJT3rn/Ua11INnHdlgLB2L2PJvxXtxNFeK20rIQxPAMzGZRA6ei5nJAp0HQ0a/ELUVMwRUoTdPEkRZmso6h8juyiJtnVyhrVPLtXlqlTZPg8pKaDtW0F6hTa6bXg0PKgB+S8JKbZleDlZoa2WVtqFzbK2uor1CW4hXYBW8Y2WiW7FNcLuDsEJbq8uB260khvusgq5GtgY49fZK4jhWFJT8tkx7G0yv0DZymmz0prH6FLRNy1FZXzOHT1syin71Nc1ZV6dNuLgdyY5evOJsZgppzhEw36yMiuLtgjv0ytmv9AsxJmbW9Jfc3SwJixwUOdojV6Xi+ToTsAmhOASzwJ5A6LIYTJsn5+gLT/XolqentXnPuEZHpjU+XtHYmNNJjY1PwIPxKfhme3wSm2lN8GtPwsR0ak9OTmtqaho5eg7G8Ykp+CklCj+Onf9l08mpqSR3X9fVqhVddNGZes/73qZNHEqf+dyN+su//qb+/C++pj/7i3/Un/7FVxP+7C+/pv/+qW/qL/7nt/U//v47+svP3qC/5uD7uy/foc987W594VsP6B9veFRfu+lJfeOWp/Tt257WDXev0433rNPN967TrQ+s1x0Pb9TtD28CG+E36e7HtujORzbpLui9T27XfeCeJ3fo7se36r6ndujep7bpnqe26p61W/XU1hFV+lfqjDf/hB5snKG9U2XF5nwypUetxkKZpSvcrFmxPmwQcyC3JiDC0oBTnUApVvUEDD2mmc1YehKOJHAxyNgYAZtSZnwKKaG1UTm/0mZTKp54ruIk1jGKHa5zURo4MZLWBc4UtLhKZiZjkgNwamY6tJghc/gsYIdTMhmtD+iz29+tT2z4oP5w/Qf1nzd8WP9pwy8UdOOH4B0u+2Di//OGX4T+kv7TpgJ/uPGj+sSmj+mPtn5Ef7z1F/Rft4HtH9End35Mf7Lzl8FH9ckdDmQ7PqZPbgdOk8x5t3FbeHw+uRPbGbiPA1nT57/i98fbP6o/Js4f088fb/sl/fG2X5zF1l8iF8cv6o/I5U+3/rQ2VU4Xo5eZydKoT+zi61hYFvPveyDylSaiiOkIKeSFTfNKB8U62MwhZMFE1xw8vkNMRy2+NhlavuPMHmZBIQvKQkYMS/BDqYFZeiojl5yvkIlHZoaN9xc8GIKZamrEkp7YN6jPrZ2nv3kw6jMP1fW5hxv63COOKnQaVPX5R2pNwD8K70iySqGn/blH4R+dxq4CsEn6WtJ/7tFqk9b1hcccNWgT6L75rGln97lafvX71X3O23Rg3su1q/887eo9V3t6z9Pe/vO1r/9C7R+4SAcGLtEQGJ57qUbnXa6R+VdoeOEVGll8pcaXXq2JFa/S9MpXq7L6taquuUb1k8Ep1yie/voCp71OgtcZ1yZqZ1wHdf5ahTOvL/jTrlWOXTjjDXL0nPMmLb/8xzRw6U/qqfgybR7tl6lDskzBgkRLh5bWVrBCYWYyAzIJKoo/OiRwT7vI1B4LO51Yca8TszyCVZGnXwHVTQLZmJlCVsDMmjm7gemEipuCY1u3a1t8Qc2MPh1SsKDABs5CQe2QBEwmYe8wbMxMlditx8ZeprsOXA6u1F37Z3H3/it09z7HlbobecIB+KErdQ/03v2v0N1DYPgVum/0Kt03crXuG36l7ht5le5PFL5J73fZyKt1PyhsXpn4B0ZfpQdGXwmuPhhj3n6V7kd//yh+ib6K2K9U8h/2vq7WvdB7h66CgqGrdc+w06t03wGnbvNyDdcXSBxACekA0g+gsGjRwYeUxyYu05nimpp/EFgwBWAO2qL4Qah0rOHboiaZmUzNQmh5fI8rSexey0xFHLfhKKVfrphh7LbAY9PCyzWSmalVXFeVadN0ppu3z9UXXpivzzw3V3//TIHPPjtfn31uHu1B4LJ5+vTTg/r02jkFhf978Omnve2Yq7/DN9kk+WDy+zSyFPPZucSfp888O0+fdRD7M8/Npz0/tb++bYUerF+szXOu0a7512nvwjdoz0LogusKuuh67QX7Fr1Rexe/UXsWX6/dS96gXUveCN6gHUudf4N2Om3DTrehfah8x5Lr8bsee+gy/JZBl16n3fC7l74xxd67CPm81+spXaDH9i/RvokenkFy5tgRxWeG5LPbnGvnERy9Mv1UmfnVzaDOQ+RwEYx/7XSk5nEubIXjWBxB7Yuf51HpRWJTbwzEB4BUjFK+UUPIlGV+gBhtyXOV7z4drxgG7SAyk4SQ2pLDztTDZWZGfw6J+4X+jVwMGmRqKzTMTIZRCyGItlTPyqqFjHcplkZX3GLOmySMeHOVu54xCpgFGeC9vVTGjpgeKJrJnw7q3KANIuUmHRHCDp3w8/9UKYqNQk/pJuQTC1ayTAolGf1aCNBAG9C/8EOQ2t5nJJ5TmeEXIEHFn7KkEqBGcJzq7i2TWZ6YCN3dASuGBpglDhM2R8GjKCxhvNIwM3IB5B+yTCSFa5TvKzdpgamU+ZhkxAIoZvryps8JlKlQhp3/EAIprAKE6jHJSA3uNucRycxm4LIGe7kWTVN5WaO1kkYrmUaq0OmyxqY7NTrdoZFKWcNgpNKhMahjFP0IX6/Gpksan8KH9tBUScPYD8G73jECP4zNcKWk0WqHvD1KjNFKJ3wn9p3E7AFd9FVGlukA+qG8R0ONbg3XujRcxa7WoeEGNO/QELkeaJS1n/YB5GMJnRrDbow+vB/HMPmMes7ovT2GfqLapQnahU9Z44zZMVbN8M/k/zncuOurZY3WOhOGiTlEe5o9z0oxjb4SDljqzO0JP1NNaZ7VVsxMwUKSmxnU+SAY4JSYEDlcnxlyHbe4+XGN2g184dl1iOhADqWrpauUiEmBTRb4OmBmCmxYc8ALZzOT2Sx0hFJMjKEx94B69XaLwlPlcNERYE2lGVwTIQvKskyBdsvFzBLLXlZ0HlAL3jWuboJpVgrbbLd4t3c+Ig/04fGdd9kMxOgZmM+hb4Z2oKISnXkTL6IFnfVHXmjlPrCaiUl/qW80LVmyQd5qywttj+e6IprRhaFpAfag6re/A4/CQWasRZN30zaWpts6YL2mzjy2NxyFtUvMjFhiX5hYCNnM3mjOj5sHw8ack838EZwOKmZFM8BkCUEWTGaeq+ce+RAhL+Y9WSJ3amYKwD9g5DryZcrFZ4e84A2xBBN/XA+VoxiKc6I3tT7QLXoryMOZitI0lZyhv4IRvkEzxXWpAeOOwNhDGEn4IE3UzBWSywSrZnGx7ymj40IcUUe6ilA3yqFRckNR3Iim+MBxHyTYcp0ZY5SbJPikNPfjrBDb1HB6gvBgbaZmJjOTqHIqZyQ572wLaeJ03NI2m8e1lU+WW/kwmTPa3mLh6CwCb/mMpJfxHGJSg7xy+YYJFsR+TTCfmBn7wqv9GtsbzntnPkDnXyRa85EoMQJJhCwjL0toD+f95tjEUOjMjHzhJZlUwBkVxe29GdA4nwfJ/TMLMjMFeTH4AIyGg5liA0V/QmgDSuGGnUdyuG2BGAM3I7ER5wkeA8admjBzWxoQCyZjnGaGgNok7FMV75lyhA5XtIDooEp8a0gOwatVnG9BKry97bYe0/lC6lpfOpc4CmNj36SWq+XrkYWQqLw0XSNjiJ4/sOToyiPD9YYq4OPxEqyI6QeV34v+Vw8cYs7N3FoyM4UmIKIF0MUgRfJ0VkVBwsFf8K1RCmsfiZszeqW1caXEPpCHgIv8oqzkm9cb8n+l1dc+z/3ZXGoQINJ5zj2R84t0nuGXBaWDjPiimJlCloEguYxJjXRmTT5AM+MK8FYC8aRcqWPRifMOJgOpoqHCj6ZLJUzM22xi38OeHSIlBfexklUhQXjcSoppnT1Pj53Q9GL3Njl5j/JyUGRvONwJam5wHITj6GfUM4nNSDx8SMka6ShBRbGCuE/iaAd6SsjaM4P3ZJNRO58EP7QL6SiQTBZCojaTA126EpihA2YmM0Nx5OpZz2hoHGqa2u4OzLjIoTRvrQ+Glr+ZyXxnkY8hNFm6cqG2eKc0qe6fAN9ezUxm1i6S2pu+MO1tHVp8IC3ZoYbedrT0BT1cwhhREWlmrClX77sph8jTNDOl9ShliSoLEgH9ZvMo7qdDistacBtXG06EclawMjNC+Tq6RtzTng3WrRyg/gFrEoeNoZC4yktxs3FtCVzYhiKSZFYYFO2Y2kbifo74IRoljgGumJmZ/E868RARXWaGhXMAlqtwZ84kmvLi1Mxk1pwXFzpS/sidBz4fZoavH1UIWtWcoUM5fJgFdam3EvXY3jG2hE2igy7IZ2wPUhzeKPwZScHQa3t/h9u7JIV3BpjRosKmenxviZlJtid0SQH94mh6RAbPhxyTNyuMsIUMI3ifAM8tZJY2VsZGDcHkMtcVEMWNowyuvZrZYbJ2/Yvjo9jRBSQRuokok2aQGEnGApuZTLMltljkSkDgg2bJGBbD8c3kMuDVHRzOHw10QEXr13YgSrUlSw16ohvYY4W1Vu7k2PK25EArUQKk2t5w3uEK7GQyc9BfGqPLHcickAlqOMMAwM1Wj+NQ+k+6FvdlKmeYeZwEt0RPUu3R2tAAABAASURBVMbEBd8XWaa0N1CZP7m6HX3gheTg6p/2rubhhP1XWJiZAjDxB5oRz6yQieI3OwT75o0WsAtBmMvMlJMLGnnx2BjSe0vi0iOAIbgdhmwtDhEcUz8ubzM3eEMn7hnX+9/Ej43Cnm7TYZqFwD1ijMGdI9RkyNReTMxRQG7yP7MqzxM/M0QOiFdEMuzp1/NkyC5tos0OiZtCqO1y+KSAojlejWndCivPSPhGxu28o9DMXs1MZrNoaQofbxHAyTEQjqE7SJWCpmSKDVMoWx1YarqNBM+EYSoz8zGo5eETGLhkgcVKmzbIaBsuLRuM8WnF9daLgfu14zi+7B7v28wUPCdyCfBmJOQIlsaQNlLIJNpqluj6hKYA4qM1M4mqVJxxpMYxL+6W5iASZQZIfCKP6XlkpZnJyNcYlxk8Sfm1sDaIA8Js+3UGLnYkwQzj+z9Jjn5x2xakPK+rMTmivFGnZ+mCZV36xSvn641n9reFiEnnXtzFSvmmaTaxM9AZ0OElInJAWpUpa7EKhp8VzWJPStacB1FcltzNivhQKahoSE6TSEcvdpDKcHG0hJF2bDWYu4I3l8B6/+mDnhM4wkSoL4OZKVjgIAsimwQzk5mJi5sk6rwCMjnULAROzSizxLTRIFNQKr6fHESLCCL9GVp5m/vBDxpvGzqXJZL07l9IXTa3o0ZEj+AtKTOBqF7/BwuwNxe7GnjMMl+b6SKFNPSu7s4aycdjZYTvK0d1lXAwYcFFFJr+f0yv+//tnObRKu5HUx1PTg+tzA4xLVLwK2BSfd588Zy6aUAW2FhZCMWiQV3+/cNzygnjcN5B8zjV6N/zSSA3M5MFYCYBsyC3cSpzmSSTEopLs23y3xnTL7p0bVbYGrFaZjqooHeF2yHHZWZGffHb26i/p2rW7MO921hveteJHvHSMnY6a+DhHDO+M2pnZhGr06oO75RTH/6Fy7v1Bg6xd58/ZzYYXNoXjDp5Yji7BiiPUd2eVZlJI5m6MDFcmLwUm03n1FUeO2s+oXnb4TpOGrUCmZmoMyKTFyND7sGiIScO1xwG+vOnLs4EcZrLD6lWH8637N3f7YR95AmGRzml1wo4Fm0sMTIr+k77ClGrRvfzrNALOzpDlQYtjylOdloqdC5KrZm2jloKO99/Irb3c6ipZ7Sie1pzynXxckmLOyua31nTku6q+sqNhBLfrcshakFXTQPITuqrqKeUa05HQ50hTyF7Sw15jDPmTKkzi5pHjA50czpyDWKX0f9gZ115dUKVSkWjo6OampqS/zekjmq1mvjx8XHySCFP5MJsMTk+QYV1hHhCTmEPqVgnSUH9yvDxj8AnyMwgjiDfXIHDJDkccvHo3ovjENVxmu55HJND1GaeD2jJTaJKXC2BW4ebTSA6kr3YJcArbT/E/Od83wBR/ImR/Uz2h6RjRkSTzCxBP8xiBCdfQT1vpwmIT7SS5kGmhNKxYliprKx7jpz6A8cj26f0rWfG9IXHR3TEQgdmxtSa/OA3M51I4b4/2Mzn2dEm9bVoaybWrBmf9WmZm5nMfJ9GqGSaLb5tveX9tctddjSkfonvPukQg49uTB9yOD8DNG7InvF3a5LJzOTFif9I4xAi84srgAG1H4TebtfjTLdJSg+ze9UlhbNzbUBITYLkgAsBmmwS++EzVC1xYNW1pKuiOpNTInc/1OZwaA121NPB1sGhVOZAm89h1M0h5u2lPVUt7KqmOA38FnbXNF7L0oHWEWI60FZz6A1wkC3pqamfeP7vrPkh5k5+kA0PD2sYHDhwIFGXBVeeKBhP05SRUpuNYxCMZmYAPk2wb5TCxWgzzzIzlUoZCPCSSfJPJ44AX1YxlUA87SRyxItvGs/PcUQDhIVNlFOaM9XbDtFbIJdgId1QZEMe5Is8GbNYJv5kmZQFwWq2GOzMYCXipJieEEi8WsVtW3xBMS8YrpiTI9nAuF8LqA6qLXmLHqRsa8z01t5Jm/4g1odwKOQRTGY2Y+om3nLMCNsYK3WoPGeRnLrt4zum9Yk79+u7z42nOGaWqLuYX4DJpKbcgsGaiuIRWigkM1fmSH5SAj8svDmLiCrKWh+S1opXzG2KgSxJuZhxYa396joTf6Jz6ULL+aPD16Fda97wZJy20Gq3KEaBsbq6zhj8gxCRN4HvPc9V9G1ix/mDm5AAr56XA0lB5EMoYPDmRola4c3o1CyFTipo013uK4rJuFJdkeAX2lQ/iLp5gurlq6E/gR2oljXZCKCkrizXRK2keRxeg3z97Cnn6evjNHrjUMu4i6f9n1aW4Ezd2G+e6NTynopquamc7rGoKr+ezuUwG+bAzK2Unsj6+vpULpcT709k/nXTH4LMLI1OJ1LmdJiW8rJ2aW+mpb1BS3ucOoKW9ErL0K0YyLS8L2hpfxO9pqW0l4Gl2ByGPml5vzURtHJOSWvmdmjlYEnLPRZxliVktIOcX96fyeO1sBz9CmSO5dDl/fgmlImbgdAGbzuCVgyUElr9tPydrkS3aqCsVYMdWkEunpdjBfmtGCyTn+vAHHiHy1xHvyvJe8WcTMkWmee8zPMiZpIRz+ly2gWwdb6/rGVNLKfvYiyeawsl9FkbfFwZYzsBEG8FeSbALyev5d6nY4YnDrkvx+5wlNJ4fK48xnJ8ViR0sC5NzOnApoM17ICW0hytnNuVqNsuZm562UMLfZ8k39KsHfO8MvXLXKBzfiWyVfM6tBo4v5I5XoFNgs/h3LJWghXsl1XoVroMrEx8p5KP65pYPa9Tq2f4Lq2ivYr2mvnwC7q0egE+88taAz1pYZeSfH6HVtFeRQ6rHfOJQXv1wm7kXVpFO+mSf5dWEyvB2847ddDXamwLYOdt5KvAGnASWA1WIV9JTh7D5atpt/pYM79ba+bRr+uZmzWum9uZ9meygV/FfK+a10VeXWk8q+Edhayb8XdqldshXzkITwzPyfVu5/2tJLZTl6/BtpATD1u3O4lxLBnsUa1jUN19A1pGn288ua5TF5R1zuJMS2kvJc+Fg91aQj8XLA3kQ1/Mx6nM66kLO5gn2sRbjM28gR4tJp6Pd3CgV8vx8fZyYvQQ//Unia+ndfX392vr1q3yr5EDAwPpQOvs7JSZpa+bfsifyDmmnzynS39zfb8+dX1fE84P6G/eMEd/Cz6F7q+u7ddfXdevv4YmON/Ep64fwO9ImIO8nziOAf3tmwb092+dq8/+yHx97u0L9IWEefr8j8yDn4dsvj7/joUH453z9YV3LdA/vGthwhfeuVBfeOeChJbM6RffvVAFFiX6pfcs0pffs1hf/tEl+tKPLk744nsX6Uvvm8U//tgSffUnluqrP7lUX//J5QX+2TJ9/cfBT9A+CE3ZP1uuf3zfUn3xveB9y/XF9y3TP7x3iT5PX194zxJ9gf7+AZ3DeZd/7t2L9Pl2YOvyWRyif/fiFG9Wf/T2Fxib9+P44o8t05d+fIW+9M/awBi+1MSXoV/+iRVq4R9/coUcX3b6/pX6R/CV96+SI/E/Be9wmVPw1Z9aLcfXfnq1vvbTa46Lr2KXgJ/H/Qox3PfrP7NGX//ASfrmPz8ZnKJv/Zzj5CY9Rd/8edofBB86Vd/+0GkJ3/qQt0/Stz98sr77C6fqhl88LdHvQm/4pdN140fO0E0fPUO3fOws3fLLZ+vWXzlHt/+Lc3X7vzxPt/+r83Xbv36Zbv/1C3Tnb4J/c6HuBHf924t0FzTJXA68neS/dbESxebuj1+sBGRO7/n4y5Xw2wW9m/bd2Nz1W8Rze3DXv7lId/zGhbrz1y7U3b9+ke6C3kYut5DXLf/iHN3azPGWj56pmz8GaN/0K2frpmb+t/zKucjP0S2/cp5u/mV4x8fOYYzgY2djdzbyswC++Hncm4nhsW9xW3ALMRL+xXm69V+en2Ld4vE8jxkgh7/xX5yvT33oUt30L1+mf/ili/WXH7xcf/yzV+jzv3QJ8sv0Zz93hb75yxfqbz58ub74kUv1nz9wtf4a/i8+dLn+4aOX6I9/7ip98WOX6g7m+IZfvUh//Quv0E3/6kL94c9epa/9ysXoLtFffvgV+sdffrm+DP7gA1fqNRefpvnz52v16tVaunSp/CBbuHChHHPnztXKlStP/InshE67l4xemoGXZuClGfjfMAMn/ET2vyG3l7r8PmdgemJUL2zalqLs3bVD6zZsSfzQ/r06MDKe+NalUZvSth27Ws0fCG3Ua9q1Z+8PJNaRg+Tavn3nkVUvSX9oM+DvpvwXwzznR6xmL/5+sL3tvNv4v/HmJk7dxn1d57JZFJzr3a5oHX51nfs6Wlrn3e+lg6w1I/8EaWX8gP7q01/mh4Nc9917p/7u059Tg5fMTzz6kLbu3CPfGP6Lj2+GysR+3Xbn/cxC1PTkJC9Uq/BSZLNOTEyoXm94Q1PTFU1PT6veaKhamVaFn8DdMPLL2SR+Lve2Y3xoj2649S5+Iq+rXq/L9XTvqhl4DpOTU8rTi+4c25rcpkIftVpN1WpFk1PTMy+pPZ/JySKfamVUX/nqt1QjdgN4ng3ydd5voiliROJOkn+1Vp/p8yXme5+ByOL4PPv8OiZZ85w5978e4XvJ4XKH2/m6u8x/dfR9MzY2Jvdx+Pq6jfs6PI7rnXd4Xx7H/bw9MjKS3od5PG+7zv29/dJB9r2v6f/xnv3zl2hq5zoNs3mmGmV1V/dr1/5RjUxUNNApffubX9dNN92sR598jrFE1ao1rVv7uL570y269bbbtHXbdt10w7d12+23665779fU5Ig+/9nP68YbbtB3vvNdbG4Hd2hoeEjf+cZXdcutt+reBx5W69DYvWu7nnn6KW3atkv33HmrbrnlZn3nxtvlv87RIQdjQ3fc/F3dfPONuvnO+zRCnKeeeopfs6T7br9Bz657Xt+hr/sfeqw4yDgsb7vxO7qN3O6+/yFtfP4ZPfvc89q0caNuvPEG3UGe99P/1g3P6nNf/IqeePwJPfTQ/br19jt06623aN/QaOr2pcv3NwP+4dPR0SE/RPxA8YPGDyFve2Sn/muiww+s1gHUOphc74fQ+Ph4OtTc32Wu98PN5a73Q9D54eFhudxl3o/HdLkfjk49n5cOMp/5f6IIpS5dcNoiPfX0C+rtn6PLLj5bDzz8uCyUtGPjs3phx5AWLhjUbdzokTmoVyZ0z4NP6PQzztDg4IDWPvpA+ldTTz/tVO3Yuln79+3SfQ89qZNWLdMjTzyjNSedpKnRIT364L165LntWrRwgZ7hIBplgxJOfb39mjN3gbLaiDZs26vTTz9Dm5+5X1t27ne19m97Xk9v3qMz6O+p+2/Vxh370y9TPERp3dOPa8fOnRqZrOnkNStl7pFX9K3v3KSu7j51d3ZocMEC9fb0affWDZpWh0455SRt37pJL6x7Rht2Dmmwv0trn1mnebworkxN6JlnnysORI/1Er7nGfC/AuGHj1laFfmB5XC5HzilUinF9oPJzOTt7u5y1GBHAAAFD0lEQVRuhRAS73ZdXV3y4oeQmcnMZvRuJ4pTP7hatKenB6lSf/6Lpcf3A9XMXnrZrx96+d/bwWWXXaqHHn1Sc/p7dMkVV+rRBx5QKcu0f+9uHdi/X8+/sCFtgpw0q1OTqsRMZ55+mi668CIN9HZo+ZpTdeqpp2lOd5cmaxX1D87XmaedzME4qNNOOVlzB/u1dfMmDfPY/9xz6/i6WVXOhiWcfOP1z5mncmNS/XOX6LTTTtPqJXO1e/+Qq7VnxxbNX7IK+elaNFDSHp4Wk8Iv0S/S0mWrtHrlcpk3Q4fe/rY3aO3jD+uBRx9X78Ac9XT38FV4WqecdopOPeUU9fd2a4KvO0uWrdZAX5/27dmt5559Rnv2Hkg3UTOsR3sJ38MMmJl6e3vT2s6ZMyf9tQg/TPxw8l8Tfc1d7webU5f5L4tO3c59HM77YebUfVxvZime8y7zA2xwcFDz5s1LfXo8l7u/U4/r+m4/JL+Hsbzk8n/RDJx+4WXaueEZdfUMqH/Rycon9srKHTp51QrNXbhcb7r+9Sp3dihjTJ184lXHhzVWqWndM2u1cdNWrVu3TrXqlIY5HDpDKX0a+qkSgnvgRF3ET+Hl7kG99a1v1oIF85T5IxVyr3neUNfAPI3s38V7t4rWPvuC5s+b6yotWbZCWzdt4J3bBD9K7NXihXPl79wqU+PaumN3sgnNQ9Eb9ekx3fHwc/rJn/4pdZdN07w78/gDc3q0fv1W+VePkZFR+ad1xmHdw3jmzF2oN7/1R3TBuaerznuydCB6sJfwPc+Ar4k/ZfkcOzWz9DTVarve4TqnLnc477IW7weZH0bedpiZWvr2drvM5Y72WKmtl8o/6RnIuubqvLNP1eIlS2QWdMWlL9OipSt1zqWv0fLOcX3yz/5C557/MoVQ1oIly/Xma6/WH//+v9cd9z2qV7/xnTp9vun3/uN/Ut/cRVqyeKmWLl0kCyW+knIYmamvr19nXHC5rjx9QJ/4xH9VR++g+vt605z2Dc6Txnbo8Y3DWsIT1+///u/rzCveqlNXLEj6uSvP1nmr+vQH/+m/6PI3vFNnrVkiVSf0yT/9c5167oXE6VNfT3ey9Uupe44uP3up/gv99A3MV1//Ii2eE1UvD2pqz/P6g//8XzRv2RqdfPJJmjenT3PmL9KlLztVf/bJP9IDj63TmWedqZcOMp/J/zNgZjIr8P1mFL7fAC/5/58/Az/x0/9cK5fMT4m+8R0/pot4OrGspPe8/5/r4x//Lb36FRepa2CJfuRNr9NJZ5yvf/vx39GHf/5ntHzJQr3h7e/Vb3/843rbG1+vzt75+uiH3q+sa0D/7D1v4/DL9PLLr9TJq1fqTe/6Cf32b39c73jLteool1Jfpa5+/dLH/qVed9XFeuPb30NfH9ebX3+l2jfd9W97rz7+W7+l6151OU+NvXr3j71fv/6v/qV+8qc+oCsuv0yXXnBWilVcTK/mwPud3/5t/eg73qyuji596Jf/FXaX6H0/8QH9FnFe/6ordPp5l+md171CsqCXXXIV8o/rwx/8gBbO7ddRykvi/8tnoH1P/V8+lJfSf2kGXpqB/1dn4KWD7P/VlX9p3C/NwD+hGXjpIPsntJgvDeWlGfinPAPHGttLB9mxZucl3Usz8NIM/F8xAyd8kPlfXPO/7PYSanppDl6ag5f2wP+aPeB/u9//UuzxTtMTPsiOF+gl/Usz8NIMvDQD/7tm4P8HAAD//255j8IAAAAGSURBVAMASGRvQUSifi4AAAAASUVORK5CYII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6" y="465138"/>
            <a:ext cx="10927292" cy="4784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3501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rban Pop">
  <a:themeElements>
    <a:clrScheme name="Urban Pop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86CE24"/>
      </a:accent1>
      <a:accent2>
        <a:srgbClr val="00A2E6"/>
      </a:accent2>
      <a:accent3>
        <a:srgbClr val="FAC810"/>
      </a:accent3>
      <a:accent4>
        <a:srgbClr val="7D8F8C"/>
      </a:accent4>
      <a:accent5>
        <a:srgbClr val="D06B20"/>
      </a:accent5>
      <a:accent6>
        <a:srgbClr val="958B8B"/>
      </a:accent6>
      <a:hlink>
        <a:srgbClr val="FF9900"/>
      </a:hlink>
      <a:folHlink>
        <a:srgbClr val="969696"/>
      </a:folHlink>
    </a:clrScheme>
    <a:fontScheme name="Urban Pop">
      <a:maj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ardcover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alpha val="100000"/>
                <a:satMod val="100000"/>
                <a:lumMod val="100000"/>
              </a:schemeClr>
            </a:gs>
            <a:gs pos="9000">
              <a:schemeClr val="phClr">
                <a:tint val="90000"/>
                <a:shade val="100000"/>
                <a:alpha val="100000"/>
                <a:satMod val="100000"/>
                <a:lumMod val="100000"/>
              </a:schemeClr>
            </a:gs>
            <a:gs pos="34000">
              <a:schemeClr val="phClr">
                <a:tint val="83000"/>
                <a:shade val="100000"/>
                <a:alpha val="100000"/>
                <a:satMod val="100000"/>
                <a:lumMod val="100000"/>
              </a:schemeClr>
            </a:gs>
            <a:gs pos="62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  <a:gs pos="90000">
              <a:schemeClr val="phClr">
                <a:tint val="92000"/>
                <a:shade val="100000"/>
                <a:alpha val="100000"/>
                <a:satMod val="100000"/>
                <a:lumMod val="90000"/>
              </a:schemeClr>
            </a:gs>
            <a:gs pos="100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8000"/>
              </a:schemeClr>
            </a:gs>
            <a:gs pos="100000">
              <a:schemeClr val="phClr">
                <a:tint val="95000"/>
                <a:shade val="98000"/>
                <a:lumMod val="80000"/>
              </a:schemeClr>
            </a:gs>
          </a:gsLst>
          <a:path path="circle">
            <a:fillToRect l="50000" t="100000" r="10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TM01859862[[fn=Urban Pop]]</Template>
  <TotalTime>660</TotalTime>
  <Words>724</Words>
  <Application>Microsoft Office PowerPoint</Application>
  <PresentationFormat>Custom</PresentationFormat>
  <Paragraphs>136</Paragraphs>
  <Slides>14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Urban Pop</vt:lpstr>
      <vt:lpstr>AUTOMATION  TESTING  OF          WEBSITE </vt:lpstr>
      <vt:lpstr>Introduction  </vt:lpstr>
      <vt:lpstr>Overview </vt:lpstr>
      <vt:lpstr>Modules </vt:lpstr>
      <vt:lpstr>Modules </vt:lpstr>
      <vt:lpstr>Modules </vt:lpstr>
      <vt:lpstr>Defects</vt:lpstr>
      <vt:lpstr>PowerPoint Presentation</vt:lpstr>
      <vt:lpstr>PowerPoint Presentation</vt:lpstr>
      <vt:lpstr>PowerPoint Presentation</vt:lpstr>
      <vt:lpstr>PowerPoint Presentation</vt:lpstr>
      <vt:lpstr>Challenges </vt:lpstr>
      <vt:lpstr>Experience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PRESTASHOP / MY SHOP MODULE</dc:title>
  <dc:creator>samrudhi Sakoji</dc:creator>
  <cp:lastModifiedBy>owner</cp:lastModifiedBy>
  <cp:revision>60</cp:revision>
  <dcterms:created xsi:type="dcterms:W3CDTF">2024-02-15T17:31:50Z</dcterms:created>
  <dcterms:modified xsi:type="dcterms:W3CDTF">2025-09-08T13:17:05Z</dcterms:modified>
</cp:coreProperties>
</file>