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8" r:id="rId6"/>
    <p:sldId id="273" r:id="rId7"/>
    <p:sldId id="263" r:id="rId8"/>
    <p:sldId id="271" r:id="rId9"/>
    <p:sldId id="272" r:id="rId10"/>
    <p:sldId id="264" r:id="rId11"/>
    <p:sldId id="27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9881664" cy="1736101"/>
          </a:xfrm>
        </p:spPr>
        <p:txBody>
          <a:bodyPr>
            <a:normAutofit/>
          </a:bodyPr>
          <a:lstStyle/>
          <a:p>
            <a:r>
              <a:rPr lang="en-US" sz="4400" b="1" kern="1400" dirty="0" smtClean="0">
                <a:solidFill>
                  <a:srgbClr val="2F2F2F"/>
                </a:solidFill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EBAY </a:t>
            </a:r>
            <a:r>
              <a:rPr lang="en-US" sz="4400" b="1" kern="1400" dirty="0" smtClean="0">
                <a:solidFill>
                  <a:srgbClr val="2F2F2F"/>
                </a:solidFill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WEBSITE</a:t>
            </a:r>
            <a: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/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42034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kern="1400" dirty="0">
                <a:solidFill>
                  <a:srgbClr val="2F2F2F"/>
                </a:solidFill>
                <a:effectLst/>
                <a:latin typeface="Bahnschrift Light" pitchFamily="34" charset="0"/>
                <a:ea typeface="Cambria Math" pitchFamily="18" charset="0"/>
                <a:cs typeface="Calibri" panose="020F0502020204030204" pitchFamily="34" charset="0"/>
              </a:rPr>
              <a:t>Under Guidance of  </a:t>
            </a:r>
            <a:r>
              <a:rPr lang="en-US" sz="20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Bahnschrift Light" pitchFamily="34" charset="0"/>
                <a:ea typeface="Cambria Math" pitchFamily="18" charset="0"/>
                <a:cs typeface="Calibri" panose="020F0502020204030204" pitchFamily="34" charset="0"/>
              </a:rPr>
              <a:t>Mrs. Vaishali </a:t>
            </a:r>
            <a:r>
              <a:rPr lang="en-US" sz="20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Bahnschrift Light" pitchFamily="34" charset="0"/>
                <a:ea typeface="Cambria Math" pitchFamily="18" charset="0"/>
                <a:cs typeface="Calibri" panose="020F0502020204030204" pitchFamily="34" charset="0"/>
              </a:rPr>
              <a:t>Sonawane</a:t>
            </a:r>
            <a:r>
              <a:rPr lang="en-US" sz="20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Bahnschrift Light" pitchFamily="34" charset="0"/>
                <a:ea typeface="Cambria Math" pitchFamily="18" charset="0"/>
                <a:cs typeface="Calibri" panose="020F0502020204030204" pitchFamily="34" charset="0"/>
              </a:rPr>
              <a:t> Mam. </a:t>
            </a:r>
            <a:endParaRPr lang="en-IN" sz="20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Bahnschrift Light" pitchFamily="34" charset="0"/>
              <a:ea typeface="Cambria Math" pitchFamily="18" charset="0"/>
              <a:cs typeface="Tahoma" panose="020B0604030504040204" pitchFamily="34" charset="0"/>
            </a:endParaRPr>
          </a:p>
          <a:p>
            <a:endParaRPr lang="en-IN" dirty="0"/>
          </a:p>
          <a:p>
            <a:r>
              <a:rPr lang="en-IN" dirty="0" smtClean="0">
                <a:latin typeface="Bahnschrift Light" pitchFamily="34" charset="0"/>
              </a:rPr>
              <a:t>			   -PRESENTATION BY: NINAD PRAMOD NASIKKAR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52743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Cambria Math" pitchFamily="18" charset="0"/>
                <a:ea typeface="Cambria Math" pitchFamily="18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B_002</a:t>
            </a:r>
            <a:endParaRPr lang="en-IN" sz="3200" dirty="0">
              <a:effectLst/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   </a:t>
            </a:r>
            <a:r>
              <a:rPr lang="en-US" sz="1800" dirty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 home page does not contain links to all the social media </a:t>
            </a:r>
            <a:r>
              <a:rPr lang="en-US" sz="1800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handles OF EBAY.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:-  </a:t>
            </a:r>
            <a:r>
              <a:rPr lang="en-IN" sz="1800" dirty="0" smtClean="0">
                <a:solidFill>
                  <a:srgbClr val="000000"/>
                </a:solidFill>
                <a:effectLst/>
                <a:latin typeface="Bahnschrift Light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TC_002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 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effectLst/>
                <a:latin typeface="Bahnschrift Light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TC_SOCIAL_MEDIA 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FOOTER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LOW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  </a:t>
            </a:r>
            <a:r>
              <a:rPr lang="en-US" sz="1800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Team lead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Team lead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:- 19/08/25</a:t>
            </a:r>
            <a:endParaRPr lang="en-IN" sz="1800" b="1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</a:t>
            </a:r>
            <a:r>
              <a:rPr lang="en-US" sz="18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endParaRPr lang="en-US" sz="1800" b="1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800" b="1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46" y="766953"/>
            <a:ext cx="7869682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Challenges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</a:t>
            </a:r>
            <a:r>
              <a:rPr lang="en-US" sz="18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IN" sz="18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800" dirty="0">
                <a:latin typeface="Bahnschrift Light" pitchFamily="34" charset="0"/>
              </a:rPr>
              <a:t>Handling huge and dynamic </a:t>
            </a:r>
            <a:r>
              <a:rPr lang="en-US" sz="1800" dirty="0" smtClean="0">
                <a:latin typeface="Bahnschrift Light" pitchFamily="34" charset="0"/>
              </a:rPr>
              <a:t>data(OTP VERIFICATION, PUZZLE) </a:t>
            </a:r>
            <a:r>
              <a:rPr lang="en-US" sz="1800" dirty="0">
                <a:latin typeface="Bahnschrift Light" pitchFamily="34" charset="0"/>
              </a:rPr>
              <a:t>makes test execution slow and sometimes inconsistent</a:t>
            </a:r>
            <a:r>
              <a:rPr lang="en-US" sz="1800" dirty="0" smtClean="0">
                <a:latin typeface="Bahnschrift Light" pitchFamily="34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endParaRPr lang="en-US" sz="1800" dirty="0" smtClean="0">
              <a:latin typeface="Bahnschrift Light" pitchFamily="34" charset="0"/>
            </a:endParaRPr>
          </a:p>
          <a:p>
            <a:pPr lvl="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800" dirty="0">
                <a:latin typeface="Bahnschrift Light" pitchFamily="34" charset="0"/>
              </a:rPr>
              <a:t>Difference arises between expected results in written test cases and actual outcomes during execution</a:t>
            </a:r>
            <a:r>
              <a:rPr lang="en-US" sz="1800" dirty="0" smtClean="0">
                <a:latin typeface="Bahnschrift Light" pitchFamily="34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endParaRPr lang="en-US" sz="1800" dirty="0" smtClean="0">
              <a:latin typeface="Bahnschrift Light" pitchFamily="34" charset="0"/>
            </a:endParaRPr>
          </a:p>
          <a:p>
            <a:pPr lvl="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US" sz="1800" dirty="0" smtClean="0">
                <a:latin typeface="Bahnschrift Light" pitchFamily="34" charset="0"/>
              </a:rPr>
              <a:t>SOMETIMES, EVEN AFTER USING THE CORRECT LOCATORS THE ACTUAL OUTCOMES ARE NOT AS EXPECTED.</a:t>
            </a:r>
            <a:endParaRPr lang="en-US" sz="1800" dirty="0" smtClean="0">
              <a:latin typeface="Bahnschrift Light" pitchFamily="34" charset="0"/>
            </a:endParaRPr>
          </a:p>
          <a:p>
            <a:endParaRPr lang="en-IN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Experience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41100"/>
          </a:xfrm>
        </p:spPr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</a:pPr>
            <a:r>
              <a:rPr lang="en-US" sz="1800" dirty="0">
                <a:latin typeface="Bahnschrift Light" pitchFamily="34" charset="0"/>
              </a:rPr>
              <a:t>Gained practical experience in identifying and reporting bugs through both manual and automation testing</a:t>
            </a:r>
            <a:r>
              <a:rPr lang="en-US" sz="1800" dirty="0" smtClean="0">
                <a:latin typeface="Bahnschrift Light" pitchFamily="34" charset="0"/>
              </a:rPr>
              <a:t>.</a:t>
            </a:r>
            <a:endParaRPr lang="en-IN" sz="1800" dirty="0">
              <a:effectLst/>
              <a:latin typeface="Bahnschrift Light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Bahnschrift Light" pitchFamily="34" charset="0"/>
              </a:rPr>
              <a:t>Learned the importance of strong observation skills while performing manual testing.</a:t>
            </a:r>
          </a:p>
          <a:p>
            <a:pPr lvl="0" algn="just">
              <a:lnSpc>
                <a:spcPct val="107000"/>
              </a:lnSpc>
            </a:pPr>
            <a:r>
              <a:rPr lang="en-US" sz="1800" dirty="0" smtClean="0">
                <a:latin typeface="Bahnschrift Light" pitchFamily="34" charset="0"/>
              </a:rPr>
              <a:t>Improved </a:t>
            </a:r>
            <a:r>
              <a:rPr lang="en-US" sz="1800" dirty="0">
                <a:latin typeface="Bahnschrift Light" pitchFamily="34" charset="0"/>
              </a:rPr>
              <a:t>understanding of synchronization issues, dynamic elements, and handling real-time challenges in large websites.</a:t>
            </a:r>
            <a:endParaRPr lang="en-IN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7170781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Light" pitchFamily="34" charset="0"/>
                <a:ea typeface="Cambria Math" pitchFamily="18" charset="0"/>
              </a:rPr>
              <a:t>eBay </a:t>
            </a:r>
            <a:r>
              <a:rPr lang="en-US" dirty="0">
                <a:latin typeface="Bahnschrift Light" pitchFamily="34" charset="0"/>
                <a:ea typeface="Cambria Math" pitchFamily="18" charset="0"/>
              </a:rPr>
              <a:t>is a leading online marketplace that connects millions of buyers and </a:t>
            </a:r>
            <a:r>
              <a:rPr lang="en-US" dirty="0" smtClean="0">
                <a:latin typeface="Bahnschrift Light" pitchFamily="34" charset="0"/>
                <a:ea typeface="Cambria Math" pitchFamily="18" charset="0"/>
              </a:rPr>
              <a:t>sellers WORLDWIDE.</a:t>
            </a:r>
          </a:p>
          <a:p>
            <a:pPr marL="0" indent="0">
              <a:buNone/>
            </a:pPr>
            <a:endParaRPr lang="en-US" dirty="0" smtClean="0">
              <a:latin typeface="Bahnschrift Light" pitchFamily="34" charset="0"/>
              <a:ea typeface="Cambria Math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pc="50" dirty="0" smtClean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Bahnschrift Light" pitchFamily="34" charset="0"/>
                <a:ea typeface="Cambria Math" pitchFamily="18" charset="0"/>
                <a:cs typeface="Calibri" panose="020F0502020204030204" pitchFamily="34" charset="0"/>
              </a:rPr>
              <a:t>EBAY IS </a:t>
            </a:r>
            <a:r>
              <a:rPr lang="en-US" dirty="0">
                <a:latin typeface="Bahnschrift Light" pitchFamily="34" charset="0"/>
                <a:ea typeface="Cambria Math" pitchFamily="18" charset="0"/>
              </a:rPr>
              <a:t>a comprehensive platform offering a wide range of products, including electronics, </a:t>
            </a:r>
            <a:r>
              <a:rPr lang="en-US" dirty="0" smtClean="0">
                <a:latin typeface="Bahnschrift Light" pitchFamily="34" charset="0"/>
                <a:ea typeface="Cambria Math" pitchFamily="18" charset="0"/>
              </a:rPr>
              <a:t>fashion, SPORTS, COLLECTIBLES AND MORE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Overview</a:t>
            </a:r>
            <a: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831597"/>
          </a:xfrm>
        </p:spPr>
        <p:txBody>
          <a:bodyPr>
            <a:normAutofit/>
          </a:bodyPr>
          <a:lstStyle/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400" dirty="0">
                <a:latin typeface="Bahnschrift Light" pitchFamily="34" charset="0"/>
              </a:rPr>
              <a:t>The main objective is To test the functionalities of ebay website using manual and automation testing</a:t>
            </a:r>
            <a:r>
              <a:rPr lang="en-US" sz="2400" dirty="0" smtClean="0">
                <a:latin typeface="Bahnschrift Light" pitchFamily="34" charset="0"/>
              </a:rPr>
              <a:t>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PROJECT REQUIREMENTS.</a:t>
            </a:r>
            <a:endParaRPr lang="en-IN" sz="2400" dirty="0">
              <a:latin typeface="Bahnschrift Light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Bahnschrift Light" pitchFamily="34" charset="0"/>
              </a:rPr>
              <a:t>TO EXECUTE MODULE WISE TEST CASES</a:t>
            </a:r>
            <a:endParaRPr lang="en-US" sz="2400" dirty="0" smtClean="0">
              <a:latin typeface="Bahnschrift Light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Bahnschrift Light" pitchFamily="34" charset="0"/>
              </a:rPr>
              <a:t>TO IDENTIFY DEFECTS AND PREPARE DEFECT REPORT.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Bahnschrift Light" pitchFamily="34" charset="0"/>
              </a:rPr>
              <a:t>TO PREPARE TEST ANALYSIS REPORT.</a:t>
            </a:r>
            <a:endParaRPr lang="en-US" sz="2400" dirty="0" smtClean="0">
              <a:latin typeface="Bahnschrift Light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Ø"/>
            </a:pPr>
            <a:endParaRPr lang="en-US" sz="2400" dirty="0" smtClean="0">
              <a:effectLst/>
              <a:latin typeface="Bahnschrift Light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1773937"/>
            <a:ext cx="10963372" cy="4599432"/>
          </a:xfrm>
        </p:spPr>
        <p:txBody>
          <a:bodyPr>
            <a:normAutofit lnSpcReduction="1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1 </a:t>
            </a:r>
            <a:r>
              <a:rPr lang="en-US" sz="2200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:  </a:t>
            </a:r>
            <a:r>
              <a:rPr lang="en-US" sz="2200" b="1" dirty="0" smtClean="0">
                <a:effectLst/>
                <a:highlight>
                  <a:srgbClr val="FF00FF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Sign 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200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Checked all the functionalities on Sign in page which included </a:t>
            </a:r>
            <a:r>
              <a:rPr lang="en-IN" sz="2200" dirty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2200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	  personal info </a:t>
            </a:r>
            <a:r>
              <a:rPr lang="en-US" sz="2200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address</a:t>
            </a:r>
            <a:r>
              <a:rPr lang="en-US" sz="2200" dirty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, password.</a:t>
            </a:r>
            <a:endParaRPr lang="en-IN" sz="2200" dirty="0"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2 :  </a:t>
            </a:r>
            <a:r>
              <a:rPr lang="en-US" sz="2200" b="1" dirty="0" smtClean="0">
                <a:effectLst/>
                <a:highlight>
                  <a:srgbClr val="00FF0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SEARCH</a:t>
            </a:r>
            <a:endParaRPr lang="en-IN" sz="2200" dirty="0">
              <a:effectLst/>
              <a:highlight>
                <a:srgbClr val="00FF00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 </a:t>
            </a:r>
            <a:r>
              <a:rPr lang="en-IN" sz="22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</a:t>
            </a:r>
            <a:r>
              <a:rPr lang="en-IN" sz="22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the functionalities </a:t>
            </a:r>
            <a:r>
              <a:rPr lang="en-IN" sz="22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TO SEARCH </a:t>
            </a:r>
            <a:r>
              <a:rPr lang="en-US" sz="22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FOR A PRODUCT USING 	  THE  SEARH BOX.</a:t>
            </a:r>
            <a:endParaRPr lang="en-IN" sz="22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3 :  </a:t>
            </a:r>
            <a:r>
              <a:rPr lang="en-IN" dirty="0" smtClean="0">
                <a:effectLst/>
                <a:highlight>
                  <a:srgbClr val="00FFFF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ADD TO CART</a:t>
            </a:r>
            <a:endParaRPr lang="en-IN" dirty="0">
              <a:effectLst/>
              <a:highlight>
                <a:srgbClr val="00FFFF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 smtClean="0">
                <a:effectLst/>
                <a:latin typeface="Bahnschrift Light" pitchFamily="34" charset="0"/>
                <a:ea typeface="Cambria Math" pitchFamily="18" charset="0"/>
                <a:cs typeface="Tahoma" panose="020B0604030504040204" pitchFamily="34" charset="0"/>
              </a:rPr>
              <a:t>     Checked </a:t>
            </a:r>
            <a:r>
              <a:rPr lang="en-IN" dirty="0">
                <a:effectLst/>
                <a:latin typeface="Bahnschrift Light" pitchFamily="34" charset="0"/>
                <a:ea typeface="Cambria Math" pitchFamily="18" charset="0"/>
                <a:cs typeface="Tahoma" panose="020B0604030504040204" pitchFamily="34" charset="0"/>
              </a:rPr>
              <a:t>all the functionalities </a:t>
            </a:r>
            <a:r>
              <a:rPr lang="en-US" dirty="0" smtClean="0">
                <a:effectLst/>
                <a:latin typeface="Bahnschrift Light" pitchFamily="34" charset="0"/>
                <a:ea typeface="Cambria Math" pitchFamily="18" charset="0"/>
                <a:cs typeface="Tahoma" panose="020B0604030504040204" pitchFamily="34" charset="0"/>
              </a:rPr>
              <a:t>TO ADD A PRODUCT TO CART USING THE ADD    	  TO CART</a:t>
            </a:r>
            <a:r>
              <a:rPr lang="en-IN" dirty="0" smtClean="0">
                <a:effectLst/>
                <a:latin typeface="Bahnschrift Light" pitchFamily="34" charset="0"/>
                <a:ea typeface="Cambria Math" pitchFamily="18" charset="0"/>
                <a:cs typeface="Tahoma" panose="020B0604030504040204" pitchFamily="34" charset="0"/>
              </a:rPr>
              <a:t> BUTTON</a:t>
            </a:r>
          </a:p>
          <a:p>
            <a:pPr lvl="2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137160"/>
            <a:ext cx="10746556" cy="6099048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000" b="1" dirty="0" smtClean="0"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    </a:t>
            </a:r>
          </a:p>
          <a:p>
            <a:pPr marL="914400" lvl="2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</a:t>
            </a:r>
          </a:p>
          <a:p>
            <a:pPr marL="1028700" lvl="2" indent="-342900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ü"/>
            </a:pPr>
            <a:r>
              <a:rPr lang="en-US" sz="2000" b="1" dirty="0"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4 :  </a:t>
            </a:r>
            <a:r>
              <a:rPr lang="en-US" sz="2000" b="1" dirty="0">
                <a:solidFill>
                  <a:schemeClr val="bg1"/>
                </a:solidFill>
                <a:highlight>
                  <a:srgbClr val="FF000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DELETE FROM </a:t>
            </a:r>
            <a:r>
              <a:rPr lang="en-US" sz="2000" b="1" dirty="0" smtClean="0">
                <a:solidFill>
                  <a:schemeClr val="bg1"/>
                </a:solidFill>
                <a:highlight>
                  <a:srgbClr val="FF000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CART</a:t>
            </a:r>
            <a:endParaRPr lang="en-US" dirty="0" smtClean="0"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</a:t>
            </a:r>
            <a:r>
              <a:rPr lang="en-US" dirty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IF A PRODUCT ADDED IN THE CART CAN BE REMOVED FROM THE CART </a:t>
            </a:r>
            <a:r>
              <a:rPr lang="en-US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OR NOT</a:t>
            </a:r>
            <a:endParaRPr lang="en-US" b="1" dirty="0" smtClean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>
              <a:lnSpc>
                <a:spcPct val="107000"/>
              </a:lnSpc>
              <a:buFont typeface="Wingdings" pitchFamily="2" charset="2"/>
              <a:buChar char="ü"/>
            </a:pPr>
            <a:endParaRPr lang="en-US" sz="1800" b="1" dirty="0" smtClean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>
              <a:lnSpc>
                <a:spcPct val="107000"/>
              </a:lnSpc>
              <a:buFont typeface="Wingdings" pitchFamily="2" charset="2"/>
              <a:buChar char="ü"/>
            </a:pPr>
            <a:r>
              <a:rPr lang="en-US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</a:t>
            </a:r>
            <a:r>
              <a:rPr lang="en-US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5 :  </a:t>
            </a:r>
            <a:r>
              <a:rPr lang="en-US" b="1" dirty="0" smtClean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LOGIN NAME</a:t>
            </a:r>
            <a:endParaRPr lang="en-IN" b="1" dirty="0">
              <a:solidFill>
                <a:schemeClr val="bg1"/>
              </a:solidFill>
              <a:highlight>
                <a:srgbClr val="800080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685800" indent="0">
              <a:lnSpc>
                <a:spcPct val="107000"/>
              </a:lnSpc>
              <a:buNone/>
            </a:pPr>
            <a:r>
              <a:rPr lang="en-IN" sz="1800" dirty="0" smtClean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</a:t>
            </a:r>
            <a:r>
              <a:rPr lang="en-IN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IF THE USER IS ABLE TO CHANGE THE LOGIN NAME OR NOT</a:t>
            </a:r>
            <a:r>
              <a:rPr lang="en-IN" sz="1800" dirty="0" smtClean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971550" indent="-285750">
              <a:lnSpc>
                <a:spcPct val="107000"/>
              </a:lnSpc>
              <a:buFont typeface="Wingdings" pitchFamily="2" charset="2"/>
              <a:buChar char="ü"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>
              <a:lnSpc>
                <a:spcPct val="107000"/>
              </a:lnSpc>
              <a:buFont typeface="Wingdings" pitchFamily="2" charset="2"/>
              <a:buChar char="ü"/>
            </a:pPr>
            <a:r>
              <a:rPr lang="en-US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</a:t>
            </a:r>
            <a:r>
              <a:rPr lang="en-US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6 :  </a:t>
            </a:r>
            <a:r>
              <a:rPr lang="en-US" b="1" dirty="0" smtClean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ADDRESS</a:t>
            </a:r>
            <a:endParaRPr lang="en-IN" dirty="0">
              <a:solidFill>
                <a:schemeClr val="bg1"/>
              </a:solidFill>
              <a:effectLst/>
              <a:highlight>
                <a:srgbClr val="000080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685800" indent="0">
              <a:lnSpc>
                <a:spcPct val="107000"/>
              </a:lnSpc>
              <a:buNone/>
            </a:pPr>
            <a:r>
              <a:rPr lang="en-US" sz="1800" b="1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</a:t>
            </a:r>
            <a:r>
              <a:rPr lang="en-US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IF THE USER IS ABLE TO UPDATE THE CURRENT ADDRESS OR NOT.</a:t>
            </a:r>
            <a:endParaRPr lang="en-US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>
              <a:lnSpc>
                <a:spcPct val="107000"/>
              </a:lnSpc>
              <a:buFont typeface="Wingdings" pitchFamily="2" charset="2"/>
              <a:buChar char="ü"/>
            </a:pPr>
            <a:r>
              <a:rPr lang="en-US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</a:t>
            </a:r>
            <a:r>
              <a:rPr lang="en-US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7 :  </a:t>
            </a:r>
            <a:r>
              <a:rPr lang="en-US" b="1" dirty="0" smtClean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SHOP BY CATEGORIES</a:t>
            </a:r>
            <a:endParaRPr lang="en-IN" dirty="0">
              <a:solidFill>
                <a:schemeClr val="bg1"/>
              </a:solidFill>
              <a:effectLst/>
              <a:highlight>
                <a:srgbClr val="008000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</a:t>
            </a:r>
            <a:r>
              <a:rPr lang="en-US" dirty="0" smtClean="0">
                <a:effectLst/>
                <a:latin typeface="Bahnschrift Light" pitchFamily="34" charset="0"/>
                <a:ea typeface="Corbel" panose="020B0503020204020204" pitchFamily="34" charset="0"/>
              </a:rPr>
              <a:t>CHECKED THE FUNCTIONALITY OF SHOPPING BY CATEGORIES</a:t>
            </a:r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262" y="678070"/>
            <a:ext cx="10746556" cy="5231876"/>
          </a:xfrm>
        </p:spPr>
        <p:txBody>
          <a:bodyPr>
            <a:normAutofit/>
          </a:bodyPr>
          <a:lstStyle/>
          <a:p>
            <a:pPr marL="914400" lvl="2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800" dirty="0">
              <a:latin typeface="Corbel" panose="020B0503020204020204" pitchFamily="34" charset="0"/>
              <a:ea typeface="Cambria Math" pitchFamily="18" charset="0"/>
              <a:cs typeface="Tahoma" panose="020B0604030504040204" pitchFamily="34" charset="0"/>
            </a:endParaRPr>
          </a:p>
          <a:p>
            <a:pPr marL="914400" lvl="2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US" sz="2000" b="1" dirty="0" smtClean="0"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1028700" lvl="2" indent="-34290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ü"/>
            </a:pPr>
            <a:r>
              <a:rPr lang="en-US" sz="2000" b="1" dirty="0"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8 :  </a:t>
            </a:r>
            <a:r>
              <a:rPr lang="en-US" sz="2000" b="1" dirty="0">
                <a:solidFill>
                  <a:schemeClr val="bg1"/>
                </a:solidFill>
                <a:highlight>
                  <a:srgbClr val="FF000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SHOP BY ALL </a:t>
            </a:r>
            <a:r>
              <a:rPr lang="en-US" sz="2000" b="1" dirty="0" smtClean="0">
                <a:solidFill>
                  <a:schemeClr val="bg1"/>
                </a:solidFill>
                <a:highlight>
                  <a:srgbClr val="FF000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CATEGORIES</a:t>
            </a:r>
            <a:r>
              <a:rPr lang="en-US" b="1" dirty="0" smtClean="0">
                <a:latin typeface="Bahnschrift Light" pitchFamily="34" charset="0"/>
                <a:ea typeface="Corbel" panose="020B0503020204020204" pitchFamily="34" charset="0"/>
              </a:rPr>
              <a:t>	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 smtClean="0">
                <a:latin typeface="Bahnschrift Light" pitchFamily="34" charset="0"/>
                <a:ea typeface="Corbel" panose="020B0503020204020204" pitchFamily="34" charset="0"/>
              </a:rPr>
              <a:t>     CHECKED </a:t>
            </a:r>
            <a:r>
              <a:rPr lang="en-US" dirty="0">
                <a:latin typeface="Bahnschrift Light" pitchFamily="34" charset="0"/>
                <a:ea typeface="Corbel" panose="020B0503020204020204" pitchFamily="34" charset="0"/>
              </a:rPr>
              <a:t>THE FUNCTIONALITY OF SHOPPING BY ALL </a:t>
            </a:r>
            <a:r>
              <a:rPr lang="en-US" dirty="0" smtClean="0">
                <a:latin typeface="Bahnschrift Light" pitchFamily="34" charset="0"/>
                <a:ea typeface="Corbel" panose="020B0503020204020204" pitchFamily="34" charset="0"/>
              </a:rPr>
              <a:t>CATEGORIES</a:t>
            </a:r>
            <a:endParaRPr lang="en-US" b="1" dirty="0" smtClean="0"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ü"/>
            </a:pPr>
            <a:endParaRPr lang="en-US" b="1" dirty="0" smtClean="0">
              <a:latin typeface="Bahnschrift Light" pitchFamily="34" charset="0"/>
              <a:ea typeface="Cambria Math" pitchFamily="18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ü"/>
            </a:pPr>
            <a:r>
              <a:rPr lang="en-US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</a:t>
            </a:r>
            <a:r>
              <a:rPr lang="en-US" b="1" dirty="0"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9</a:t>
            </a:r>
            <a:r>
              <a:rPr lang="en-US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 </a:t>
            </a:r>
            <a:r>
              <a:rPr lang="en-US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:  </a:t>
            </a:r>
            <a:r>
              <a:rPr lang="en-US" b="1" dirty="0" smtClean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LANGUAGE</a:t>
            </a:r>
            <a:endParaRPr lang="en-IN" b="1" dirty="0">
              <a:solidFill>
                <a:schemeClr val="bg1"/>
              </a:solidFill>
              <a:effectLst/>
              <a:highlight>
                <a:srgbClr val="800080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</a:t>
            </a:r>
            <a:r>
              <a:rPr lang="en-IN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THE FUNCTIONALITY TO CHANGE THE LANGUAGE OF THE ENTIRE 	       	  WEBSITE.</a:t>
            </a:r>
          </a:p>
          <a:p>
            <a:pPr marL="1028700" indent="-342900" algn="just">
              <a:lnSpc>
                <a:spcPct val="107000"/>
              </a:lnSpc>
              <a:buFont typeface="Wingdings" pitchFamily="2" charset="2"/>
              <a:buChar char="ü"/>
            </a:pPr>
            <a:endParaRPr lang="en-IN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itchFamily="2" charset="2"/>
              <a:buChar char="ü"/>
            </a:pPr>
            <a:r>
              <a:rPr lang="en-US" b="1" dirty="0" smtClean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Module 10 </a:t>
            </a:r>
            <a:r>
              <a:rPr lang="en-US" b="1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:  </a:t>
            </a:r>
            <a:r>
              <a:rPr lang="en-US" b="1" dirty="0" smtClean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SIGN OUT</a:t>
            </a:r>
            <a:endParaRPr lang="en-IN" dirty="0">
              <a:solidFill>
                <a:schemeClr val="bg1"/>
              </a:solidFill>
              <a:effectLst/>
              <a:highlight>
                <a:srgbClr val="000080"/>
              </a:highlight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IF THE USER IS ABLE TO SIGN OUT OF THE WEBSITE.</a:t>
            </a:r>
            <a:endParaRPr lang="en-US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2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Cambria Math" pitchFamily="18" charset="0"/>
                <a:ea typeface="Cambria Math" pitchFamily="18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</a:t>
            </a:r>
            <a:r>
              <a:rPr lang="en-US" dirty="0" smtClean="0">
                <a:effectLst/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 have </a:t>
            </a:r>
            <a:r>
              <a:rPr lang="en-US" dirty="0">
                <a:effectLst/>
                <a:latin typeface="Bahnschrift Light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Defect report on those defects.</a:t>
            </a:r>
            <a:endParaRPr lang="en-IN" dirty="0">
              <a:effectLst/>
              <a:latin typeface="Bahnschrift Light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582303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effectLst/>
                <a:latin typeface="Cambria Math" pitchFamily="18" charset="0"/>
                <a:ea typeface="Cambria Math" pitchFamily="18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effectLst/>
                <a:latin typeface="Cambria Math" pitchFamily="18" charset="0"/>
                <a:ea typeface="Cambria Math" pitchFamily="18" charset="0"/>
                <a:cs typeface="Tahoma" panose="020B0604030504040204" pitchFamily="34" charset="0"/>
              </a:rPr>
              <a:t>B_001</a:t>
            </a:r>
            <a:endParaRPr lang="en-IN" sz="3600" dirty="0">
              <a:effectLst/>
              <a:latin typeface="Cambria Math" pitchFamily="18" charset="0"/>
              <a:ea typeface="Cambria Math" pitchFamily="18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</a:t>
            </a:r>
            <a:endParaRPr lang="en-US" sz="3400" b="1" dirty="0" smtClean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 PRODUCTS ON THE MOTORS &gt; PARTS &amp; ACCESSORIES &gt; CAR &amp;  </a:t>
            </a:r>
            <a:r>
              <a:rPr lang="en-US" sz="3400" dirty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TRUCK PARTS &amp; </a:t>
            </a:r>
            <a:r>
              <a:rPr lang="en-US" sz="3400" dirty="0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ACCESSORIES &gt; STEERING AND SUSPENSION WHEN THE SORT BY:  PRICE + SHIPPING  : LOWEST FIRST FILTER IS APPLIED are not sorted properly.</a:t>
            </a:r>
            <a:endParaRPr lang="en-US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Id            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:-  </a:t>
            </a:r>
            <a:r>
              <a:rPr lang="en-IN" sz="3400" dirty="0" smtClean="0">
                <a:solidFill>
                  <a:srgbClr val="000000"/>
                </a:solidFill>
                <a:effectLst/>
                <a:latin typeface="Bahnschrift Light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case name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:- 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3400" dirty="0" smtClean="0">
                <a:solidFill>
                  <a:srgbClr val="000000"/>
                </a:solidFill>
                <a:effectLst/>
                <a:latin typeface="Bahnschrift Light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TC_FILTERS</a:t>
            </a:r>
            <a:endParaRPr lang="en-IN" sz="3400" dirty="0">
              <a:solidFill>
                <a:srgbClr val="000000"/>
              </a:solidFill>
              <a:latin typeface="Bahnschrift Light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SHOP BY CATEGORY</a:t>
            </a:r>
            <a:endParaRPr lang="en-IN" sz="3400" dirty="0" smtClean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3400" dirty="0" smtClean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34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3400" dirty="0" err="1" smtClean="0"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34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  high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Team </a:t>
            </a:r>
            <a:r>
              <a:rPr lang="en-US" sz="34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lead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</a:t>
            </a:r>
            <a:r>
              <a:rPr lang="en-US" sz="34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Team lead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:-  19/08/25</a:t>
            </a:r>
            <a:endParaRPr lang="en-IN" sz="3400" b="1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34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US" sz="3400" b="1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3400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</a:t>
            </a:r>
            <a:endParaRPr lang="en-IN" sz="3400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§"/>
            </a:pPr>
            <a:r>
              <a:rPr lang="en-US" sz="3400" dirty="0" smtClean="0">
                <a:effectLst/>
                <a:latin typeface="Bahnschrift Light" pitchFamily="34" charset="0"/>
                <a:ea typeface="Corbel" panose="020B0503020204020204" pitchFamily="34" charset="0"/>
                <a:cs typeface="Wingdings" panose="05000000000000000000" pitchFamily="2" charset="2"/>
              </a:rPr>
              <a:t> </a:t>
            </a:r>
            <a:r>
              <a:rPr lang="en-US" sz="3400" b="1" dirty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</a:t>
            </a:r>
            <a:r>
              <a:rPr lang="en-US" sz="3400" b="1" dirty="0" smtClean="0">
                <a:effectLst/>
                <a:latin typeface="Bahnschrift Light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endParaRPr lang="en-IN" sz="3400" b="1" dirty="0">
              <a:effectLst/>
              <a:latin typeface="Bahnschrift Light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722376"/>
            <a:ext cx="8922753" cy="527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490</Words>
  <Application>Microsoft Office PowerPoint</Application>
  <PresentationFormat>Custom</PresentationFormat>
  <Paragraphs>110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EBAY WEBSITE </vt:lpstr>
      <vt:lpstr>Introduction :  </vt:lpstr>
      <vt:lpstr>Overview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owner</cp:lastModifiedBy>
  <cp:revision>60</cp:revision>
  <dcterms:created xsi:type="dcterms:W3CDTF">2024-02-15T17:31:50Z</dcterms:created>
  <dcterms:modified xsi:type="dcterms:W3CDTF">2025-08-19T05:15:51Z</dcterms:modified>
</cp:coreProperties>
</file>