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12/7/2021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12/7/2021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2105-61AC-48D4-9269-E57A11195CFB}"/>
              </a:ext>
            </a:extLst>
          </p:cNvPr>
          <p:cNvSpPr>
            <a:spLocks noGrp="1"/>
          </p:cNvSpPr>
          <p:nvPr>
            <p:ph type="ctrTitle"/>
          </p:nvPr>
        </p:nvSpPr>
        <p:spPr/>
        <p:txBody>
          <a:bodyPr>
            <a:normAutofit/>
          </a:bodyPr>
          <a:lstStyle/>
          <a:p>
            <a:r>
              <a:rPr lang="en-US" sz="4400" dirty="0"/>
              <a:t>Source code management</a:t>
            </a:r>
            <a:endParaRPr lang="en-IN" sz="4400" dirty="0"/>
          </a:p>
        </p:txBody>
      </p:sp>
      <p:sp>
        <p:nvSpPr>
          <p:cNvPr id="3" name="Subtitle 2">
            <a:extLst>
              <a:ext uri="{FF2B5EF4-FFF2-40B4-BE49-F238E27FC236}">
                <a16:creationId xmlns:a16="http://schemas.microsoft.com/office/drawing/2014/main" id="{B55C9D74-63D6-4C96-85CD-EC42A72D4353}"/>
              </a:ext>
            </a:extLst>
          </p:cNvPr>
          <p:cNvSpPr>
            <a:spLocks noGrp="1"/>
          </p:cNvSpPr>
          <p:nvPr>
            <p:ph type="subTitle" idx="1"/>
          </p:nvPr>
        </p:nvSpPr>
        <p:spPr/>
        <p:txBody>
          <a:bodyPr/>
          <a:lstStyle/>
          <a:p>
            <a:pPr marL="285750" indent="-285750">
              <a:buFontTx/>
              <a:buChar char="-"/>
            </a:pPr>
            <a:r>
              <a:rPr lang="en-US" dirty="0"/>
              <a:t>Velocity training institute</a:t>
            </a:r>
          </a:p>
          <a:p>
            <a:pPr marL="285750" indent="-285750">
              <a:buFontTx/>
              <a:buChar char="-"/>
            </a:pPr>
            <a:r>
              <a:rPr lang="en-US" dirty="0"/>
              <a:t>Shantanu Mahajan (</a:t>
            </a:r>
            <a:r>
              <a:rPr lang="en-US" dirty="0" err="1"/>
              <a:t>sr</a:t>
            </a:r>
            <a:r>
              <a:rPr lang="en-US" dirty="0"/>
              <a:t> </a:t>
            </a:r>
            <a:r>
              <a:rPr lang="en-US" dirty="0" err="1"/>
              <a:t>engg</a:t>
            </a:r>
            <a:r>
              <a:rPr lang="en-US" dirty="0"/>
              <a:t> </a:t>
            </a:r>
            <a:r>
              <a:rPr lang="en-US" dirty="0" err="1"/>
              <a:t>devops</a:t>
            </a:r>
            <a:r>
              <a:rPr lang="en-US" dirty="0"/>
              <a:t>)</a:t>
            </a:r>
            <a:endParaRPr lang="en-IN" dirty="0"/>
          </a:p>
        </p:txBody>
      </p:sp>
    </p:spTree>
    <p:extLst>
      <p:ext uri="{BB962C8B-B14F-4D97-AF65-F5344CB8AC3E}">
        <p14:creationId xmlns:p14="http://schemas.microsoft.com/office/powerpoint/2010/main" val="385611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86EA-65B2-4520-8358-D91C7C25974A}"/>
              </a:ext>
            </a:extLst>
          </p:cNvPr>
          <p:cNvSpPr>
            <a:spLocks noGrp="1"/>
          </p:cNvSpPr>
          <p:nvPr>
            <p:ph type="title"/>
          </p:nvPr>
        </p:nvSpPr>
        <p:spPr/>
        <p:txBody>
          <a:bodyPr/>
          <a:lstStyle/>
          <a:p>
            <a:r>
              <a:rPr lang="en-US" dirty="0"/>
              <a:t>Centralized VCS</a:t>
            </a:r>
            <a:endParaRPr lang="en-IN" dirty="0"/>
          </a:p>
        </p:txBody>
      </p:sp>
      <p:sp>
        <p:nvSpPr>
          <p:cNvPr id="3" name="Content Placeholder 2">
            <a:extLst>
              <a:ext uri="{FF2B5EF4-FFF2-40B4-BE49-F238E27FC236}">
                <a16:creationId xmlns:a16="http://schemas.microsoft.com/office/drawing/2014/main" id="{F084CED7-46FE-4777-BAA8-A5F2AD638202}"/>
              </a:ext>
            </a:extLst>
          </p:cNvPr>
          <p:cNvSpPr>
            <a:spLocks noGrp="1"/>
          </p:cNvSpPr>
          <p:nvPr>
            <p:ph idx="1"/>
          </p:nvPr>
        </p:nvSpPr>
        <p:spPr/>
        <p:txBody>
          <a:bodyPr/>
          <a:lstStyle/>
          <a:p>
            <a:r>
              <a:rPr lang="en-US" dirty="0"/>
              <a:t>The next major issue that people encounter is that they need to collaborate with developers on other systems. </a:t>
            </a:r>
          </a:p>
          <a:p>
            <a:r>
              <a:rPr lang="en-US" dirty="0"/>
              <a:t>To deal with this problem, Centralized Version Control Systems (CVCSs) were developed.</a:t>
            </a:r>
          </a:p>
          <a:p>
            <a:r>
              <a:rPr lang="en-US" dirty="0"/>
              <a:t>These systems (such as CVS, Subversion, and Perforce) have a single server that contains all the versioned files, and a number of clients that check out files from that central place. </a:t>
            </a:r>
          </a:p>
          <a:p>
            <a:r>
              <a:rPr lang="en-US" dirty="0"/>
              <a:t>For many years, this has been the standard for version control.</a:t>
            </a:r>
            <a:endParaRPr lang="en-IN" dirty="0"/>
          </a:p>
        </p:txBody>
      </p:sp>
    </p:spTree>
    <p:extLst>
      <p:ext uri="{BB962C8B-B14F-4D97-AF65-F5344CB8AC3E}">
        <p14:creationId xmlns:p14="http://schemas.microsoft.com/office/powerpoint/2010/main" val="364052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E5DBC-CF33-47A9-BE1E-6AF18DC285FF}"/>
              </a:ext>
            </a:extLst>
          </p:cNvPr>
          <p:cNvSpPr>
            <a:spLocks noGrp="1"/>
          </p:cNvSpPr>
          <p:nvPr>
            <p:ph type="title"/>
          </p:nvPr>
        </p:nvSpPr>
        <p:spPr/>
        <p:txBody>
          <a:bodyPr/>
          <a:lstStyle/>
          <a:p>
            <a:r>
              <a:rPr lang="en-US" dirty="0"/>
              <a:t>CVCS</a:t>
            </a:r>
            <a:endParaRPr lang="en-IN" dirty="0"/>
          </a:p>
        </p:txBody>
      </p:sp>
      <p:sp>
        <p:nvSpPr>
          <p:cNvPr id="3" name="Content Placeholder 2">
            <a:extLst>
              <a:ext uri="{FF2B5EF4-FFF2-40B4-BE49-F238E27FC236}">
                <a16:creationId xmlns:a16="http://schemas.microsoft.com/office/drawing/2014/main" id="{0CC7F1B0-BDA0-4442-A083-05908FA052A9}"/>
              </a:ext>
            </a:extLst>
          </p:cNvPr>
          <p:cNvSpPr>
            <a:spLocks noGrp="1"/>
          </p:cNvSpPr>
          <p:nvPr>
            <p:ph idx="1"/>
          </p:nvPr>
        </p:nvSpPr>
        <p:spPr>
          <a:xfrm>
            <a:off x="1451579" y="2015732"/>
            <a:ext cx="9603275" cy="3854981"/>
          </a:xfrm>
        </p:spPr>
        <p:txBody>
          <a:bodyPr>
            <a:normAutofit/>
          </a:bodyPr>
          <a:lstStyle/>
          <a:p>
            <a:r>
              <a:rPr lang="en-US" dirty="0"/>
              <a:t>This setup offers many advantages, especially over local VCSs. For example, everyone knows to a certain degree what everyone else on the project is doing. </a:t>
            </a:r>
          </a:p>
          <a:p>
            <a:r>
              <a:rPr lang="en-US" dirty="0"/>
              <a:t>However, this setup also has some serious downsides. The most obvious is the single point of failure that the centralized server represents.</a:t>
            </a:r>
          </a:p>
          <a:p>
            <a:r>
              <a:rPr lang="en-US" dirty="0"/>
              <a:t>If that server goes down for an hour, then during that hour nobody can collaborate at all or save versioned changes to anything they’re working on.</a:t>
            </a:r>
          </a:p>
          <a:p>
            <a:r>
              <a:rPr lang="en-US" dirty="0"/>
              <a:t> If the hard disk the central database is on becomes corrupted, and proper backups haven’t been kept, you lose absolutely everything — the entire history of the project except whatever single snapshots people happen to have on their local machines.</a:t>
            </a:r>
            <a:endParaRPr lang="en-IN" dirty="0"/>
          </a:p>
        </p:txBody>
      </p:sp>
    </p:spTree>
    <p:extLst>
      <p:ext uri="{BB962C8B-B14F-4D97-AF65-F5344CB8AC3E}">
        <p14:creationId xmlns:p14="http://schemas.microsoft.com/office/powerpoint/2010/main" val="290668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entralized version control diagram">
            <a:extLst>
              <a:ext uri="{FF2B5EF4-FFF2-40B4-BE49-F238E27FC236}">
                <a16:creationId xmlns:a16="http://schemas.microsoft.com/office/drawing/2014/main" id="{87E65E92-0F95-4518-A523-372EB6113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713" y="530087"/>
            <a:ext cx="9051235" cy="5546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670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0EFC-9C74-467D-8113-E966409E1563}"/>
              </a:ext>
            </a:extLst>
          </p:cNvPr>
          <p:cNvSpPr>
            <a:spLocks noGrp="1"/>
          </p:cNvSpPr>
          <p:nvPr>
            <p:ph type="title"/>
          </p:nvPr>
        </p:nvSpPr>
        <p:spPr/>
        <p:txBody>
          <a:bodyPr/>
          <a:lstStyle/>
          <a:p>
            <a:r>
              <a:rPr lang="en-US" dirty="0"/>
              <a:t>Distributed Version control System</a:t>
            </a:r>
            <a:endParaRPr lang="en-IN" dirty="0"/>
          </a:p>
        </p:txBody>
      </p:sp>
      <p:sp>
        <p:nvSpPr>
          <p:cNvPr id="3" name="Content Placeholder 2">
            <a:extLst>
              <a:ext uri="{FF2B5EF4-FFF2-40B4-BE49-F238E27FC236}">
                <a16:creationId xmlns:a16="http://schemas.microsoft.com/office/drawing/2014/main" id="{D5AF250D-5DBC-4779-94F2-EC878EA495FD}"/>
              </a:ext>
            </a:extLst>
          </p:cNvPr>
          <p:cNvSpPr>
            <a:spLocks noGrp="1"/>
          </p:cNvSpPr>
          <p:nvPr>
            <p:ph idx="1"/>
          </p:nvPr>
        </p:nvSpPr>
        <p:spPr>
          <a:xfrm>
            <a:off x="1451579" y="2015732"/>
            <a:ext cx="9603275" cy="3841729"/>
          </a:xfrm>
        </p:spPr>
        <p:txBody>
          <a:bodyPr>
            <a:normAutofit/>
          </a:bodyPr>
          <a:lstStyle/>
          <a:p>
            <a:r>
              <a:rPr lang="en-US" dirty="0"/>
              <a:t>This is where Distributed Version Control Systems (DVCSs) step in. In a DVCS clients don’t just check out the latest snapshot of the files; rather, they fully mirror the repository, including its full history.</a:t>
            </a:r>
          </a:p>
          <a:p>
            <a:r>
              <a:rPr lang="en-US" dirty="0"/>
              <a:t>Thus, if any server dies, and these systems were collaborating via that server, any of the client repositories can be copied back up to the server to restore it.</a:t>
            </a:r>
          </a:p>
          <a:p>
            <a:r>
              <a:rPr lang="en-US" dirty="0"/>
              <a:t>Every clone is really a full backup of all the data.</a:t>
            </a:r>
          </a:p>
          <a:p>
            <a:r>
              <a:rPr lang="en-US" dirty="0"/>
              <a:t>Furthermore, many of these systems deal pretty well with having several remote repositories they can work with, so you can collaborate with different groups of people in different ways simultaneously within the same project.</a:t>
            </a:r>
            <a:endParaRPr lang="en-IN" dirty="0"/>
          </a:p>
        </p:txBody>
      </p:sp>
    </p:spTree>
    <p:extLst>
      <p:ext uri="{BB962C8B-B14F-4D97-AF65-F5344CB8AC3E}">
        <p14:creationId xmlns:p14="http://schemas.microsoft.com/office/powerpoint/2010/main" val="585222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istributed version control diagram">
            <a:extLst>
              <a:ext uri="{FF2B5EF4-FFF2-40B4-BE49-F238E27FC236}">
                <a16:creationId xmlns:a16="http://schemas.microsoft.com/office/drawing/2014/main" id="{1C319E9F-48A1-4678-A5C0-5CED9A371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2626" y="0"/>
            <a:ext cx="7500731" cy="6056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069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79AB-2786-4174-BE69-9621830B4755}"/>
              </a:ext>
            </a:extLst>
          </p:cNvPr>
          <p:cNvSpPr>
            <a:spLocks noGrp="1"/>
          </p:cNvSpPr>
          <p:nvPr>
            <p:ph type="title"/>
          </p:nvPr>
        </p:nvSpPr>
        <p:spPr/>
        <p:txBody>
          <a:bodyPr/>
          <a:lstStyle/>
          <a:p>
            <a:r>
              <a:rPr lang="en-US" dirty="0"/>
              <a:t>One of the most popular DVCS is </a:t>
            </a:r>
            <a:r>
              <a:rPr lang="en-US" dirty="0">
                <a:highlight>
                  <a:srgbClr val="FFFF00"/>
                </a:highlight>
              </a:rPr>
              <a:t>GIT</a:t>
            </a:r>
            <a:endParaRPr lang="en-IN" dirty="0">
              <a:highlight>
                <a:srgbClr val="FFFF00"/>
              </a:highlight>
            </a:endParaRPr>
          </a:p>
        </p:txBody>
      </p:sp>
    </p:spTree>
    <p:extLst>
      <p:ext uri="{BB962C8B-B14F-4D97-AF65-F5344CB8AC3E}">
        <p14:creationId xmlns:p14="http://schemas.microsoft.com/office/powerpoint/2010/main" val="190981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DC17B-7B52-423D-A0AE-98F8E5C490D0}"/>
              </a:ext>
            </a:extLst>
          </p:cNvPr>
          <p:cNvSpPr>
            <a:spLocks noGrp="1"/>
          </p:cNvSpPr>
          <p:nvPr>
            <p:ph type="title"/>
          </p:nvPr>
        </p:nvSpPr>
        <p:spPr/>
        <p:txBody>
          <a:bodyPr/>
          <a:lstStyle/>
          <a:p>
            <a:r>
              <a:rPr lang="en-US" dirty="0"/>
              <a:t>What is source code management?</a:t>
            </a:r>
            <a:endParaRPr lang="en-IN" dirty="0"/>
          </a:p>
        </p:txBody>
      </p:sp>
      <p:sp>
        <p:nvSpPr>
          <p:cNvPr id="3" name="Content Placeholder 2">
            <a:extLst>
              <a:ext uri="{FF2B5EF4-FFF2-40B4-BE49-F238E27FC236}">
                <a16:creationId xmlns:a16="http://schemas.microsoft.com/office/drawing/2014/main" id="{476C0C99-9728-4C9E-AC32-B6C9678E990B}"/>
              </a:ext>
            </a:extLst>
          </p:cNvPr>
          <p:cNvSpPr>
            <a:spLocks noGrp="1"/>
          </p:cNvSpPr>
          <p:nvPr>
            <p:ph idx="1"/>
          </p:nvPr>
        </p:nvSpPr>
        <p:spPr/>
        <p:txBody>
          <a:bodyPr/>
          <a:lstStyle/>
          <a:p>
            <a:r>
              <a:rPr lang="en-US" dirty="0"/>
              <a:t>Source control refers to tracking and managing changes to code. </a:t>
            </a:r>
          </a:p>
          <a:p>
            <a:r>
              <a:rPr lang="en-US" dirty="0"/>
              <a:t>This ensures that developers are always working on the right version of source code.</a:t>
            </a:r>
          </a:p>
          <a:p>
            <a:r>
              <a:rPr lang="en-US" dirty="0"/>
              <a:t>Every development team needs a good way to manage changes and version code in their codebases. </a:t>
            </a:r>
          </a:p>
          <a:p>
            <a:r>
              <a:rPr lang="en-US" dirty="0"/>
              <a:t>That's why they use source control tools.</a:t>
            </a:r>
          </a:p>
          <a:p>
            <a:r>
              <a:rPr lang="en-US" dirty="0"/>
              <a:t>Source control management (SCM) refers to tools that help you keep track of your code with a complete history of changes.</a:t>
            </a:r>
            <a:endParaRPr lang="en-IN" dirty="0"/>
          </a:p>
        </p:txBody>
      </p:sp>
    </p:spTree>
    <p:extLst>
      <p:ext uri="{BB962C8B-B14F-4D97-AF65-F5344CB8AC3E}">
        <p14:creationId xmlns:p14="http://schemas.microsoft.com/office/powerpoint/2010/main" val="247453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9E0EA-C69E-4E24-9042-124F97250750}"/>
              </a:ext>
            </a:extLst>
          </p:cNvPr>
          <p:cNvSpPr>
            <a:spLocks noGrp="1"/>
          </p:cNvSpPr>
          <p:nvPr>
            <p:ph type="title"/>
          </p:nvPr>
        </p:nvSpPr>
        <p:spPr/>
        <p:txBody>
          <a:bodyPr/>
          <a:lstStyle/>
          <a:p>
            <a:r>
              <a:rPr lang="en-US" dirty="0"/>
              <a:t>SCM</a:t>
            </a:r>
            <a:endParaRPr lang="en-IN" dirty="0"/>
          </a:p>
        </p:txBody>
      </p:sp>
      <p:sp>
        <p:nvSpPr>
          <p:cNvPr id="3" name="Content Placeholder 2">
            <a:extLst>
              <a:ext uri="{FF2B5EF4-FFF2-40B4-BE49-F238E27FC236}">
                <a16:creationId xmlns:a16="http://schemas.microsoft.com/office/drawing/2014/main" id="{5DC80657-1B09-4C84-902D-4CE10A1B09D3}"/>
              </a:ext>
            </a:extLst>
          </p:cNvPr>
          <p:cNvSpPr>
            <a:spLocks noGrp="1"/>
          </p:cNvSpPr>
          <p:nvPr>
            <p:ph idx="1"/>
          </p:nvPr>
        </p:nvSpPr>
        <p:spPr/>
        <p:txBody>
          <a:bodyPr/>
          <a:lstStyle/>
          <a:p>
            <a:r>
              <a:rPr lang="en-US" dirty="0"/>
              <a:t>Source code management tool (SCM) tracks changes to a source code repository.</a:t>
            </a:r>
          </a:p>
          <a:p>
            <a:r>
              <a:rPr lang="en-US" dirty="0"/>
              <a:t>SCM also maintains a history of changes. </a:t>
            </a:r>
          </a:p>
          <a:p>
            <a:r>
              <a:rPr lang="en-US" dirty="0"/>
              <a:t>This is used to resolve conflicts when merging updates from multiple developers.</a:t>
            </a:r>
          </a:p>
          <a:p>
            <a:endParaRPr lang="en-US" dirty="0"/>
          </a:p>
          <a:p>
            <a:endParaRPr lang="en-IN" dirty="0"/>
          </a:p>
        </p:txBody>
      </p:sp>
    </p:spTree>
    <p:extLst>
      <p:ext uri="{BB962C8B-B14F-4D97-AF65-F5344CB8AC3E}">
        <p14:creationId xmlns:p14="http://schemas.microsoft.com/office/powerpoint/2010/main" val="3128906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5058-1BCD-4DC7-B581-00DE0AABA9B7}"/>
              </a:ext>
            </a:extLst>
          </p:cNvPr>
          <p:cNvSpPr>
            <a:spLocks noGrp="1"/>
          </p:cNvSpPr>
          <p:nvPr>
            <p:ph type="title"/>
          </p:nvPr>
        </p:nvSpPr>
        <p:spPr/>
        <p:txBody>
          <a:bodyPr/>
          <a:lstStyle/>
          <a:p>
            <a:r>
              <a:rPr lang="en-US" dirty="0"/>
              <a:t>Why Source Control Is Important</a:t>
            </a:r>
            <a:endParaRPr lang="en-IN" dirty="0"/>
          </a:p>
        </p:txBody>
      </p:sp>
      <p:sp>
        <p:nvSpPr>
          <p:cNvPr id="3" name="Content Placeholder 2">
            <a:extLst>
              <a:ext uri="{FF2B5EF4-FFF2-40B4-BE49-F238E27FC236}">
                <a16:creationId xmlns:a16="http://schemas.microsoft.com/office/drawing/2014/main" id="{C7665AF2-B040-43A0-B7B5-014E5EFA6569}"/>
              </a:ext>
            </a:extLst>
          </p:cNvPr>
          <p:cNvSpPr>
            <a:spLocks noGrp="1"/>
          </p:cNvSpPr>
          <p:nvPr>
            <p:ph idx="1"/>
          </p:nvPr>
        </p:nvSpPr>
        <p:spPr>
          <a:xfrm>
            <a:off x="1451579" y="2015732"/>
            <a:ext cx="9603275" cy="3907990"/>
          </a:xfrm>
        </p:spPr>
        <p:txBody>
          <a:bodyPr>
            <a:normAutofit fontScale="92500" lnSpcReduction="10000"/>
          </a:bodyPr>
          <a:lstStyle/>
          <a:p>
            <a:r>
              <a:rPr lang="en-US" dirty="0"/>
              <a:t>When multiple developers are working within a shared codebase it is a common occurrence to make edits to a shared piece of code. </a:t>
            </a:r>
          </a:p>
          <a:p>
            <a:r>
              <a:rPr lang="en-US" dirty="0"/>
              <a:t>Separate developers may be working on a seemingly isolated feature, however this feature may use a shared code module. </a:t>
            </a:r>
          </a:p>
          <a:p>
            <a:r>
              <a:rPr lang="en-US" dirty="0"/>
              <a:t>Therefore developer 1 working on Feature 1 could make some edits and find out later that Developer 2 working on Feature 2 has conflicting edits.</a:t>
            </a:r>
          </a:p>
          <a:p>
            <a:r>
              <a:rPr lang="en-US" dirty="0"/>
              <a:t>Before the adoption of SCM this was a nightmare scenario. </a:t>
            </a:r>
          </a:p>
          <a:p>
            <a:r>
              <a:rPr lang="en-US" dirty="0"/>
              <a:t>Developers would edit text files directly and move them around to remote locations using FTP or other protocols. Developer 1 would make edits and Developer 2 would unknowingly save over Developer 1’s work and wipe out the changes.</a:t>
            </a:r>
            <a:endParaRPr lang="en-IN" dirty="0"/>
          </a:p>
        </p:txBody>
      </p:sp>
    </p:spTree>
    <p:extLst>
      <p:ext uri="{BB962C8B-B14F-4D97-AF65-F5344CB8AC3E}">
        <p14:creationId xmlns:p14="http://schemas.microsoft.com/office/powerpoint/2010/main" val="2828988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D89E-48DA-4A7A-8626-D1E208EC2F24}"/>
              </a:ext>
            </a:extLst>
          </p:cNvPr>
          <p:cNvSpPr>
            <a:spLocks noGrp="1"/>
          </p:cNvSpPr>
          <p:nvPr>
            <p:ph type="title"/>
          </p:nvPr>
        </p:nvSpPr>
        <p:spPr/>
        <p:txBody>
          <a:bodyPr/>
          <a:lstStyle/>
          <a:p>
            <a:r>
              <a:rPr lang="en-US" dirty="0"/>
              <a:t>The benefits of source code management</a:t>
            </a:r>
            <a:endParaRPr lang="en-IN" dirty="0"/>
          </a:p>
        </p:txBody>
      </p:sp>
      <p:sp>
        <p:nvSpPr>
          <p:cNvPr id="3" name="Content Placeholder 2">
            <a:extLst>
              <a:ext uri="{FF2B5EF4-FFF2-40B4-BE49-F238E27FC236}">
                <a16:creationId xmlns:a16="http://schemas.microsoft.com/office/drawing/2014/main" id="{2BD04A5D-AAE5-4ABC-A1F7-9E832AC2522F}"/>
              </a:ext>
            </a:extLst>
          </p:cNvPr>
          <p:cNvSpPr>
            <a:spLocks noGrp="1"/>
          </p:cNvSpPr>
          <p:nvPr>
            <p:ph idx="1"/>
          </p:nvPr>
        </p:nvSpPr>
        <p:spPr>
          <a:xfrm>
            <a:off x="1451579" y="2015732"/>
            <a:ext cx="9603275" cy="3722459"/>
          </a:xfrm>
        </p:spPr>
        <p:txBody>
          <a:bodyPr>
            <a:normAutofit lnSpcReduction="10000"/>
          </a:bodyPr>
          <a:lstStyle/>
          <a:p>
            <a:r>
              <a:rPr lang="en-US" dirty="0"/>
              <a:t>Collaborative code development a more user friendly experience.</a:t>
            </a:r>
          </a:p>
          <a:p>
            <a:r>
              <a:rPr lang="en-US" dirty="0"/>
              <a:t>Historical record can then be used to ‘undo’ changes to the codebase.</a:t>
            </a:r>
          </a:p>
          <a:p>
            <a:r>
              <a:rPr lang="en-US" dirty="0"/>
              <a:t> A clean and maintained SCM history log can be used interchangeably as release notes. This offers insight and </a:t>
            </a:r>
            <a:r>
              <a:rPr lang="en-US" dirty="0">
                <a:highlight>
                  <a:srgbClr val="FFFF00"/>
                </a:highlight>
              </a:rPr>
              <a:t>transparency</a:t>
            </a:r>
            <a:r>
              <a:rPr lang="en-US" dirty="0"/>
              <a:t> into the progress of a project that can be shared with end users or non-development teams.</a:t>
            </a:r>
          </a:p>
          <a:p>
            <a:r>
              <a:rPr lang="en-US" dirty="0"/>
              <a:t>SCM will reduce a team’s communication overhead and increase release velocity.</a:t>
            </a:r>
          </a:p>
          <a:p>
            <a:r>
              <a:rPr lang="en-US" dirty="0"/>
              <a:t>With SCM developers can work independently on separate branches of feature development, eventually merging them together.</a:t>
            </a:r>
          </a:p>
          <a:p>
            <a:r>
              <a:rPr lang="en-US" dirty="0"/>
              <a:t>The most IMP benefit Is Version control.</a:t>
            </a:r>
            <a:endParaRPr lang="en-IN" dirty="0"/>
          </a:p>
        </p:txBody>
      </p:sp>
    </p:spTree>
    <p:extLst>
      <p:ext uri="{BB962C8B-B14F-4D97-AF65-F5344CB8AC3E}">
        <p14:creationId xmlns:p14="http://schemas.microsoft.com/office/powerpoint/2010/main" val="2195744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BCECA-F716-47E0-9166-9529505DDC2B}"/>
              </a:ext>
            </a:extLst>
          </p:cNvPr>
          <p:cNvSpPr>
            <a:spLocks noGrp="1"/>
          </p:cNvSpPr>
          <p:nvPr>
            <p:ph type="title"/>
          </p:nvPr>
        </p:nvSpPr>
        <p:spPr/>
        <p:txBody>
          <a:bodyPr/>
          <a:lstStyle/>
          <a:p>
            <a:r>
              <a:rPr lang="en-US" dirty="0"/>
              <a:t>Version control</a:t>
            </a:r>
            <a:endParaRPr lang="en-IN" dirty="0"/>
          </a:p>
        </p:txBody>
      </p:sp>
      <p:sp>
        <p:nvSpPr>
          <p:cNvPr id="3" name="Content Placeholder 2">
            <a:extLst>
              <a:ext uri="{FF2B5EF4-FFF2-40B4-BE49-F238E27FC236}">
                <a16:creationId xmlns:a16="http://schemas.microsoft.com/office/drawing/2014/main" id="{4CA488CA-E0C2-41F4-BE8B-B778222D9B11}"/>
              </a:ext>
            </a:extLst>
          </p:cNvPr>
          <p:cNvSpPr>
            <a:spLocks noGrp="1"/>
          </p:cNvSpPr>
          <p:nvPr>
            <p:ph idx="1"/>
          </p:nvPr>
        </p:nvSpPr>
        <p:spPr>
          <a:xfrm>
            <a:off x="1451579" y="2015732"/>
            <a:ext cx="9603275" cy="3801972"/>
          </a:xfrm>
        </p:spPr>
        <p:txBody>
          <a:bodyPr>
            <a:normAutofit/>
          </a:bodyPr>
          <a:lstStyle/>
          <a:p>
            <a:r>
              <a:rPr lang="en-US" dirty="0"/>
              <a:t>Version control is a system that records changes to a file or set of files over time so that you can recall specific versions later.</a:t>
            </a:r>
          </a:p>
          <a:p>
            <a:r>
              <a:rPr lang="en-US" dirty="0"/>
              <a:t> It allows you to revert selected files back to a previous state, revert the entire project back to a previous state, compare changes over time, see who last modified something that might be causing a problem, who introduced an issue and when, and more. </a:t>
            </a:r>
          </a:p>
          <a:p>
            <a:r>
              <a:rPr lang="en-US" dirty="0"/>
              <a:t>Using a VCS also generally means that if you screw things up or lose files, you can easily recover.</a:t>
            </a:r>
          </a:p>
          <a:p>
            <a:r>
              <a:rPr lang="en-US" dirty="0"/>
              <a:t>Here version control is also called as source control its one and the same thing. SCM or VCM is one and the same.</a:t>
            </a:r>
            <a:endParaRPr lang="en-IN" dirty="0"/>
          </a:p>
        </p:txBody>
      </p:sp>
    </p:spTree>
    <p:extLst>
      <p:ext uri="{BB962C8B-B14F-4D97-AF65-F5344CB8AC3E}">
        <p14:creationId xmlns:p14="http://schemas.microsoft.com/office/powerpoint/2010/main" val="3115443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9007D-4C9A-4A7F-ACE4-4F045D2E7728}"/>
              </a:ext>
            </a:extLst>
          </p:cNvPr>
          <p:cNvSpPr>
            <a:spLocks noGrp="1"/>
          </p:cNvSpPr>
          <p:nvPr>
            <p:ph type="title"/>
          </p:nvPr>
        </p:nvSpPr>
        <p:spPr/>
        <p:txBody>
          <a:bodyPr/>
          <a:lstStyle/>
          <a:p>
            <a:r>
              <a:rPr lang="en-US" dirty="0"/>
              <a:t>Types of Version control system (VCS)</a:t>
            </a:r>
            <a:endParaRPr lang="en-IN" dirty="0"/>
          </a:p>
        </p:txBody>
      </p:sp>
      <p:sp>
        <p:nvSpPr>
          <p:cNvPr id="3" name="Content Placeholder 2">
            <a:extLst>
              <a:ext uri="{FF2B5EF4-FFF2-40B4-BE49-F238E27FC236}">
                <a16:creationId xmlns:a16="http://schemas.microsoft.com/office/drawing/2014/main" id="{5C7357B9-A8C4-4251-8C2A-B19CD6CF1AAB}"/>
              </a:ext>
            </a:extLst>
          </p:cNvPr>
          <p:cNvSpPr>
            <a:spLocks noGrp="1"/>
          </p:cNvSpPr>
          <p:nvPr>
            <p:ph idx="1"/>
          </p:nvPr>
        </p:nvSpPr>
        <p:spPr/>
        <p:txBody>
          <a:bodyPr/>
          <a:lstStyle/>
          <a:p>
            <a:r>
              <a:rPr lang="en-IN" dirty="0"/>
              <a:t>Local VCS</a:t>
            </a:r>
          </a:p>
          <a:p>
            <a:r>
              <a:rPr lang="en-IN" dirty="0"/>
              <a:t>Centralized VCS</a:t>
            </a:r>
          </a:p>
          <a:p>
            <a:r>
              <a:rPr lang="en-IN" dirty="0"/>
              <a:t>Distributed VCS</a:t>
            </a:r>
          </a:p>
        </p:txBody>
      </p:sp>
    </p:spTree>
    <p:extLst>
      <p:ext uri="{BB962C8B-B14F-4D97-AF65-F5344CB8AC3E}">
        <p14:creationId xmlns:p14="http://schemas.microsoft.com/office/powerpoint/2010/main" val="2658335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001E-D5D3-4F10-ABA2-7421643B459A}"/>
              </a:ext>
            </a:extLst>
          </p:cNvPr>
          <p:cNvSpPr>
            <a:spLocks noGrp="1"/>
          </p:cNvSpPr>
          <p:nvPr>
            <p:ph type="title"/>
          </p:nvPr>
        </p:nvSpPr>
        <p:spPr/>
        <p:txBody>
          <a:bodyPr/>
          <a:lstStyle/>
          <a:p>
            <a:r>
              <a:rPr lang="en-US" dirty="0"/>
              <a:t>Local VCS</a:t>
            </a:r>
            <a:endParaRPr lang="en-IN" dirty="0"/>
          </a:p>
        </p:txBody>
      </p:sp>
      <p:sp>
        <p:nvSpPr>
          <p:cNvPr id="3" name="Content Placeholder 2">
            <a:extLst>
              <a:ext uri="{FF2B5EF4-FFF2-40B4-BE49-F238E27FC236}">
                <a16:creationId xmlns:a16="http://schemas.microsoft.com/office/drawing/2014/main" id="{28433535-744C-4E94-ACDD-4A9691C2D0DE}"/>
              </a:ext>
            </a:extLst>
          </p:cNvPr>
          <p:cNvSpPr>
            <a:spLocks noGrp="1"/>
          </p:cNvSpPr>
          <p:nvPr>
            <p:ph idx="1"/>
          </p:nvPr>
        </p:nvSpPr>
        <p:spPr>
          <a:xfrm>
            <a:off x="1451579" y="2015732"/>
            <a:ext cx="9603275" cy="3762216"/>
          </a:xfrm>
        </p:spPr>
        <p:txBody>
          <a:bodyPr>
            <a:normAutofit lnSpcReduction="10000"/>
          </a:bodyPr>
          <a:lstStyle/>
          <a:p>
            <a:r>
              <a:rPr lang="en-US" dirty="0"/>
              <a:t>Many people’s version-control method of choice is to copy files into another directory (perhaps a time-stamped directory, if they’re clever). </a:t>
            </a:r>
          </a:p>
          <a:p>
            <a:r>
              <a:rPr lang="en-US" dirty="0"/>
              <a:t>This approach is very common because it is so simple, but it is also incredibly error prone. It is easy to forget which directory you’re in and accidentally write to the wrong file or copy over files you don’t mean to.</a:t>
            </a:r>
          </a:p>
          <a:p>
            <a:r>
              <a:rPr lang="en-US" dirty="0"/>
              <a:t>To deal with this issue, programmers long ago developed local VCSs that had a simple database that kept all the changes to files under revision control.</a:t>
            </a:r>
          </a:p>
          <a:p>
            <a:r>
              <a:rPr lang="en-US" dirty="0"/>
              <a:t>One of the most popular VCS tools was a system called RCS (Revision control system).(1982)</a:t>
            </a:r>
          </a:p>
          <a:p>
            <a:endParaRPr lang="en-IN" dirty="0"/>
          </a:p>
        </p:txBody>
      </p:sp>
    </p:spTree>
    <p:extLst>
      <p:ext uri="{BB962C8B-B14F-4D97-AF65-F5344CB8AC3E}">
        <p14:creationId xmlns:p14="http://schemas.microsoft.com/office/powerpoint/2010/main" val="288037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ocal version control diagram">
            <a:extLst>
              <a:ext uri="{FF2B5EF4-FFF2-40B4-BE49-F238E27FC236}">
                <a16:creationId xmlns:a16="http://schemas.microsoft.com/office/drawing/2014/main" id="{141B47AA-6C5B-419F-A925-B1CA08C52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55726"/>
            <a:ext cx="7620000" cy="5774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92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143</TotalTime>
  <Words>542</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Gill Sans MT</vt:lpstr>
      <vt:lpstr>Gallery</vt:lpstr>
      <vt:lpstr>Source code management</vt:lpstr>
      <vt:lpstr>What is source code management?</vt:lpstr>
      <vt:lpstr>SCM</vt:lpstr>
      <vt:lpstr>Why Source Control Is Important</vt:lpstr>
      <vt:lpstr>The benefits of source code management</vt:lpstr>
      <vt:lpstr>Version control</vt:lpstr>
      <vt:lpstr>Types of Version control system (VCS)</vt:lpstr>
      <vt:lpstr>Local VCS</vt:lpstr>
      <vt:lpstr>PowerPoint Presentation</vt:lpstr>
      <vt:lpstr>Centralized VCS</vt:lpstr>
      <vt:lpstr>CVCS</vt:lpstr>
      <vt:lpstr>PowerPoint Presentation</vt:lpstr>
      <vt:lpstr>Distributed Version control System</vt:lpstr>
      <vt:lpstr>PowerPoint Presentation</vt:lpstr>
      <vt:lpstr>One of the most popular DVCS is GIT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code management and version control</dc:title>
  <dc:creator>LENOVO</dc:creator>
  <cp:lastModifiedBy>LENOVO</cp:lastModifiedBy>
  <cp:revision>20</cp:revision>
  <dcterms:created xsi:type="dcterms:W3CDTF">2021-12-06T13:08:04Z</dcterms:created>
  <dcterms:modified xsi:type="dcterms:W3CDTF">2021-12-07T04:15:26Z</dcterms:modified>
</cp:coreProperties>
</file>