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2370C-2AE7-4798-85DE-62F54143FD26}" type="datetimeFigureOut">
              <a:rPr lang="en-IN" smtClean="0"/>
              <a:t>18-01-2022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54198D6D-5B8D-47DF-BEA8-C8FBAE42B676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8127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2370C-2AE7-4798-85DE-62F54143FD26}" type="datetimeFigureOut">
              <a:rPr lang="en-IN" smtClean="0"/>
              <a:t>18-01-2022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98D6D-5B8D-47DF-BEA8-C8FBAE42B676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1905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2370C-2AE7-4798-85DE-62F54143FD26}" type="datetimeFigureOut">
              <a:rPr lang="en-IN" smtClean="0"/>
              <a:t>18-01-2022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98D6D-5B8D-47DF-BEA8-C8FBAE42B676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1256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2370C-2AE7-4798-85DE-62F54143FD26}" type="datetimeFigureOut">
              <a:rPr lang="en-IN" smtClean="0"/>
              <a:t>18-01-2022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98D6D-5B8D-47DF-BEA8-C8FBAE42B676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1776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2370C-2AE7-4798-85DE-62F54143FD26}" type="datetimeFigureOut">
              <a:rPr lang="en-IN" smtClean="0"/>
              <a:t>18-01-2022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98D6D-5B8D-47DF-BEA8-C8FBAE42B676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5958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2370C-2AE7-4798-85DE-62F54143FD26}" type="datetimeFigureOut">
              <a:rPr lang="en-IN" smtClean="0"/>
              <a:t>18-01-2022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98D6D-5B8D-47DF-BEA8-C8FBAE42B676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4643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2370C-2AE7-4798-85DE-62F54143FD26}" type="datetimeFigureOut">
              <a:rPr lang="en-IN" smtClean="0"/>
              <a:t>18-01-2022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98D6D-5B8D-47DF-BEA8-C8FBAE42B676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7789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2370C-2AE7-4798-85DE-62F54143FD26}" type="datetimeFigureOut">
              <a:rPr lang="en-IN" smtClean="0"/>
              <a:t>18-01-2022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98D6D-5B8D-47DF-BEA8-C8FBAE42B676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7369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2370C-2AE7-4798-85DE-62F54143FD26}" type="datetimeFigureOut">
              <a:rPr lang="en-IN" smtClean="0"/>
              <a:t>18-01-2022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98D6D-5B8D-47DF-BEA8-C8FBAE42B6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1587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2370C-2AE7-4798-85DE-62F54143FD26}" type="datetimeFigureOut">
              <a:rPr lang="en-IN" smtClean="0"/>
              <a:t>18-01-2022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98D6D-5B8D-47DF-BEA8-C8FBAE42B676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1480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9242370C-2AE7-4798-85DE-62F54143FD26}" type="datetimeFigureOut">
              <a:rPr lang="en-IN" smtClean="0"/>
              <a:t>18-01-2022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98D6D-5B8D-47DF-BEA8-C8FBAE42B676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1763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42370C-2AE7-4798-85DE-62F54143FD26}" type="datetimeFigureOut">
              <a:rPr lang="en-IN" smtClean="0"/>
              <a:t>18-01-2022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54198D6D-5B8D-47DF-BEA8-C8FBAE42B676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527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39ECD-09F5-4F7E-AA83-92E81F6732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SDLC lifecycle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A5E75E-0E1B-44ED-A296-8C1A35BDD8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n-US" dirty="0"/>
              <a:t>Velocity Training Institute</a:t>
            </a:r>
          </a:p>
          <a:p>
            <a:pPr marL="285750" indent="-285750">
              <a:buFontTx/>
              <a:buChar char="-"/>
            </a:pPr>
            <a:r>
              <a:rPr lang="en-US" dirty="0"/>
              <a:t>Shantanu Mahajan (</a:t>
            </a:r>
            <a:r>
              <a:rPr lang="en-US" dirty="0" err="1"/>
              <a:t>sr</a:t>
            </a:r>
            <a:r>
              <a:rPr lang="en-US" dirty="0"/>
              <a:t> </a:t>
            </a:r>
            <a:r>
              <a:rPr lang="en-US" dirty="0" err="1"/>
              <a:t>Engg</a:t>
            </a:r>
            <a:r>
              <a:rPr lang="en-US" dirty="0"/>
              <a:t> </a:t>
            </a:r>
            <a:r>
              <a:rPr lang="en-US" dirty="0" err="1"/>
              <a:t>Devops</a:t>
            </a:r>
            <a:r>
              <a:rPr lang="en-US" dirty="0"/>
              <a:t>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709585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A16A52A-9D42-483F-8F46-38EB3AD1E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Scrum</a:t>
            </a:r>
            <a:endParaRPr lang="en-IN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45D3A95-F495-419C-B5C9-6B240BA0454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Implementation of agile is scrum</a:t>
            </a:r>
          </a:p>
          <a:p>
            <a:r>
              <a:rPr lang="en-US" dirty="0"/>
              <a:t>In scrum we have a concept known as sprint which is a phase which may last 2-3 weeks.</a:t>
            </a:r>
          </a:p>
          <a:p>
            <a:r>
              <a:rPr lang="en-US" dirty="0"/>
              <a:t>In each sprint cycle, just enough planning is done to get started with and simultaneously the code is built, tested and reviewed.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1B564851-7005-4D28-8459-7ACD5B9C5E1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92483" y="1864194"/>
            <a:ext cx="5330891" cy="4153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9130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CFBD2BE-C1C3-4579-83F9-1F29BFD83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Roles, artifacts and ceremonies</a:t>
            </a: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291865-78FC-4406-97DE-9B63204E63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7331" y="1864194"/>
            <a:ext cx="4645152" cy="4443841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Roles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 Product Owner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Business Analyst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 Scrum Master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Scrum Team</a:t>
            </a:r>
          </a:p>
          <a:p>
            <a:pPr marL="0" indent="0">
              <a:buNone/>
            </a:pPr>
            <a:r>
              <a:rPr lang="en-US" dirty="0"/>
              <a:t>Artifacts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Product Backlog:- Prioritized list of Features or user stories.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User stories:- Way of describing a Features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Sprint Backlog:- High Priority user story go into the sprint.</a:t>
            </a:r>
          </a:p>
          <a:p>
            <a:pPr marL="457200" indent="-457200">
              <a:buFont typeface="+mj-lt"/>
              <a:buAutoNum type="arabicPeriod"/>
            </a:pPr>
            <a:endParaRPr lang="en-IN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0597669-9FBF-4377-B1CF-64372A6EDE2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Ceremonies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Sprint Planning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Daily Scrum call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Sprint Review and Retrospective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703666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B9C62-B17C-4A04-ADAC-D3F07B06C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devops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525083A-B948-4E40-8BC5-420220E8F7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Devops ideology promotes fast software development </a:t>
            </a:r>
            <a:r>
              <a:rPr lang="en-US" dirty="0" err="1"/>
              <a:t>i.e</a:t>
            </a:r>
            <a:r>
              <a:rPr lang="en-US" dirty="0"/>
              <a:t> time to market or customer is less.</a:t>
            </a:r>
          </a:p>
          <a:p>
            <a:r>
              <a:rPr lang="en-US" dirty="0"/>
              <a:t>The only difference between agile and </a:t>
            </a:r>
            <a:r>
              <a:rPr lang="en-US" dirty="0" err="1"/>
              <a:t>devops</a:t>
            </a:r>
            <a:r>
              <a:rPr lang="en-US" dirty="0"/>
              <a:t> is what happens after development.</a:t>
            </a:r>
          </a:p>
          <a:p>
            <a:r>
              <a:rPr lang="en-US" dirty="0"/>
              <a:t>Agile is limited up to development, testing and deployment.</a:t>
            </a:r>
          </a:p>
          <a:p>
            <a:r>
              <a:rPr lang="en-US" dirty="0"/>
              <a:t>The operations is not included or you can say not focused in agile, whereas in </a:t>
            </a:r>
            <a:r>
              <a:rPr lang="en-US" dirty="0" err="1"/>
              <a:t>devops</a:t>
            </a:r>
            <a:r>
              <a:rPr lang="en-US" dirty="0"/>
              <a:t> the operation part of the SDLC lifecycle comes into picture.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286713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Understanding Agile vs. DevOps | VictorOps">
            <a:extLst>
              <a:ext uri="{FF2B5EF4-FFF2-40B4-BE49-F238E27FC236}">
                <a16:creationId xmlns:a16="http://schemas.microsoft.com/office/drawing/2014/main" id="{AD1BC627-2DA4-4ABA-87A6-0B746DBECE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225" y="0"/>
            <a:ext cx="8591550" cy="5910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66520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Agile Advantages For Software Development | DevCom">
            <a:extLst>
              <a:ext uri="{FF2B5EF4-FFF2-40B4-BE49-F238E27FC236}">
                <a16:creationId xmlns:a16="http://schemas.microsoft.com/office/drawing/2014/main" id="{25E01340-D975-4094-A788-AED6D75798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4882" y="0"/>
            <a:ext cx="4971222" cy="2229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510C66B-5656-48C0-B801-CC5BB9FC74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3687" y="2399264"/>
            <a:ext cx="6524625" cy="330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191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316CF-E313-4B96-B2C5-6E47384B1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Software companies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9349E-EE18-4C31-A84E-9187CA42B4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Service Based Companies :- </a:t>
            </a:r>
          </a:p>
          <a:p>
            <a:pPr marL="0" indent="0">
              <a:buNone/>
            </a:pPr>
            <a:r>
              <a:rPr lang="en-US" dirty="0"/>
              <a:t>These companies provides services by means of business consulting, information technology, software engineering and outsourcing.</a:t>
            </a:r>
          </a:p>
          <a:p>
            <a:pPr marL="0" indent="0">
              <a:buNone/>
            </a:pPr>
            <a:r>
              <a:rPr lang="en-US" b="1" dirty="0"/>
              <a:t>Top Companies </a:t>
            </a:r>
            <a:r>
              <a:rPr lang="en-US" dirty="0"/>
              <a:t>: TCS, Infosys, Wipro, Accenture, Tech Mahindra, CTS and etc.</a:t>
            </a:r>
          </a:p>
          <a:p>
            <a:r>
              <a:rPr lang="en-US" dirty="0"/>
              <a:t>Product Based companies:-</a:t>
            </a:r>
          </a:p>
          <a:p>
            <a:pPr marL="0" indent="0">
              <a:buNone/>
            </a:pPr>
            <a:r>
              <a:rPr lang="en-US" dirty="0"/>
              <a:t>These companies have a product or a set of products that provides for a major portion of the revenue.</a:t>
            </a:r>
          </a:p>
          <a:p>
            <a:pPr marL="0" indent="0">
              <a:buNone/>
            </a:pPr>
            <a:r>
              <a:rPr lang="en-US" b="1" dirty="0"/>
              <a:t>Top Companies</a:t>
            </a:r>
            <a:r>
              <a:rPr lang="en-US" dirty="0"/>
              <a:t>: Amazon, Microsoft, Cisco, Google etc.</a:t>
            </a:r>
          </a:p>
          <a:p>
            <a:pPr marL="0" indent="0">
              <a:buNone/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91035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4AE27-A5BC-4ECD-8308-F0EC6D9E7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SDLC lifecycle</a:t>
            </a:r>
            <a:endParaRPr lang="en-IN" dirty="0"/>
          </a:p>
        </p:txBody>
      </p:sp>
      <p:pic>
        <p:nvPicPr>
          <p:cNvPr id="1028" name="Picture 4" descr="The World of Software Development Life Cycle - TestProject">
            <a:extLst>
              <a:ext uri="{FF2B5EF4-FFF2-40B4-BE49-F238E27FC236}">
                <a16:creationId xmlns:a16="http://schemas.microsoft.com/office/drawing/2014/main" id="{23B62CEE-6367-403A-B838-E4C9E8EF7CB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579" y="2016124"/>
            <a:ext cx="9415204" cy="3934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1382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D185D-0A1A-4FB3-BF91-ACDE0914E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</a:t>
            </a:r>
            <a:r>
              <a:rPr lang="en-US" dirty="0" err="1"/>
              <a:t>sdlc</a:t>
            </a:r>
            <a:r>
              <a:rPr lang="en-US" dirty="0"/>
              <a:t> models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C9E311-6CA7-4C72-9045-33F9EF9C23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Waterfall Model</a:t>
            </a:r>
          </a:p>
          <a:p>
            <a:r>
              <a:rPr lang="en-US" dirty="0"/>
              <a:t>Spiral Model</a:t>
            </a:r>
          </a:p>
          <a:p>
            <a:r>
              <a:rPr lang="en-US" dirty="0"/>
              <a:t>V Model</a:t>
            </a:r>
          </a:p>
          <a:p>
            <a:r>
              <a:rPr lang="en-US" dirty="0"/>
              <a:t>Agile </a:t>
            </a:r>
          </a:p>
          <a:p>
            <a:r>
              <a:rPr lang="en-US" dirty="0"/>
              <a:t>Hybrid Model</a:t>
            </a:r>
          </a:p>
        </p:txBody>
      </p:sp>
    </p:spTree>
    <p:extLst>
      <p:ext uri="{BB962C8B-B14F-4D97-AF65-F5344CB8AC3E}">
        <p14:creationId xmlns:p14="http://schemas.microsoft.com/office/powerpoint/2010/main" val="3505676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DA124-EE1F-411C-8EE0-312E385B7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Waterfall model</a:t>
            </a:r>
            <a:endParaRPr lang="en-IN" dirty="0"/>
          </a:p>
        </p:txBody>
      </p:sp>
      <p:pic>
        <p:nvPicPr>
          <p:cNvPr id="2050" name="Picture 2" descr="SDLC - Waterfall Model">
            <a:extLst>
              <a:ext uri="{FF2B5EF4-FFF2-40B4-BE49-F238E27FC236}">
                <a16:creationId xmlns:a16="http://schemas.microsoft.com/office/drawing/2014/main" id="{65E8B84A-97AE-4367-AC21-DD5014ECC8E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1321" y="2016124"/>
            <a:ext cx="8030817" cy="3869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8030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689FCFA-C2AE-4C51-B765-4A5E3617E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and disadvantages of waterfall model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89AE80E-A6E1-4924-8623-B6A8BF87BAF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ADVANTAGES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Simple and easy to understand and use.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Easy to manage.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Phases are processed and completed one at a time.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Client requirements are very well understood.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Clearly defined stages</a:t>
            </a:r>
          </a:p>
          <a:p>
            <a:pPr marL="457200" indent="-457200">
              <a:buFont typeface="+mj-lt"/>
              <a:buAutoNum type="arabicPeriod"/>
            </a:pP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A58F48-00C8-44B9-9374-8FF0061F5FA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DISADVANTAGES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No working software is produced until the implementation stage which is too late in the SDLC.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High amount of risk.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Not good for complex projects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Poor model for large and ongoing projects.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06981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603B55C-82E7-413F-B514-D82525D76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Agile model</a:t>
            </a: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5B7CC0-4C6A-48E8-B3FE-B1BC9D1D38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39419"/>
            <a:ext cx="9603275" cy="3450613"/>
          </a:xfrm>
        </p:spPr>
        <p:txBody>
          <a:bodyPr/>
          <a:lstStyle/>
          <a:p>
            <a:r>
              <a:rPr lang="en-US" dirty="0"/>
              <a:t>A large project is broke down into small chunks, developed and released to the market asap.</a:t>
            </a:r>
          </a:p>
          <a:p>
            <a:r>
              <a:rPr lang="en-US" dirty="0"/>
              <a:t>Once the project is released, based on the feedback/response of the customers a new iteration/version of the project is re-released.</a:t>
            </a:r>
          </a:p>
          <a:p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7" name="AutoShape 6" descr="AGILE model - ITZone">
            <a:extLst>
              <a:ext uri="{FF2B5EF4-FFF2-40B4-BE49-F238E27FC236}">
                <a16:creationId xmlns:a16="http://schemas.microsoft.com/office/drawing/2014/main" id="{A2C644C8-06EA-46BC-99B4-95FD88EB9C5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" name="AutoShape 8" descr="AGILE model - ITZone">
            <a:extLst>
              <a:ext uri="{FF2B5EF4-FFF2-40B4-BE49-F238E27FC236}">
                <a16:creationId xmlns:a16="http://schemas.microsoft.com/office/drawing/2014/main" id="{26647963-08FE-4CC1-AFB7-5EF253D7807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3082" name="Picture 10" descr="Agile Advantages For Software Development | DevCom">
            <a:extLst>
              <a:ext uri="{FF2B5EF4-FFF2-40B4-BE49-F238E27FC236}">
                <a16:creationId xmlns:a16="http://schemas.microsoft.com/office/drawing/2014/main" id="{61AC60B2-BE23-4A27-A71B-8CC7CFC5B6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0900" y="3581400"/>
            <a:ext cx="4971222" cy="2229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4762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Module 7 Agile Model">
            <a:extLst>
              <a:ext uri="{FF2B5EF4-FFF2-40B4-BE49-F238E27FC236}">
                <a16:creationId xmlns:a16="http://schemas.microsoft.com/office/drawing/2014/main" id="{141A5517-BF7C-4281-9A77-BEFA5761E2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6035" y="212035"/>
            <a:ext cx="8587408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50199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FA30C-0111-47EF-B935-F7057B0EB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and disadvantages of agile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ED9FB5-8779-418A-A04A-C2E2782D949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ADVANTAGES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Frequent delivery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More interaction with clients as feedback based approach.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Changes/updates in software product are more.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Time to market is less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D46633-EB56-43E2-A011-2DD58F2219D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DISADVANTAGES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Less documentation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Maintenance of all the versions/iterations is difficult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9374918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161</TotalTime>
  <Words>399</Words>
  <Application>Microsoft Office PowerPoint</Application>
  <PresentationFormat>Widescreen</PresentationFormat>
  <Paragraphs>65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Gill Sans MT</vt:lpstr>
      <vt:lpstr>Gallery</vt:lpstr>
      <vt:lpstr>SDLC lifecycle</vt:lpstr>
      <vt:lpstr>Types of Software companies</vt:lpstr>
      <vt:lpstr>SDLC lifecycle</vt:lpstr>
      <vt:lpstr>Types of sdlc models</vt:lpstr>
      <vt:lpstr>Waterfall model</vt:lpstr>
      <vt:lpstr>Advantages and disadvantages of waterfall model</vt:lpstr>
      <vt:lpstr>Agile model</vt:lpstr>
      <vt:lpstr>PowerPoint Presentation</vt:lpstr>
      <vt:lpstr>Advantages and disadvantages of agile</vt:lpstr>
      <vt:lpstr>Scrum</vt:lpstr>
      <vt:lpstr>Roles, artifacts and ceremonies</vt:lpstr>
      <vt:lpstr>devops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SDLC lifecycle</dc:title>
  <dc:creator>LENOVO</dc:creator>
  <cp:lastModifiedBy>LENOVO</cp:lastModifiedBy>
  <cp:revision>22</cp:revision>
  <dcterms:created xsi:type="dcterms:W3CDTF">2021-10-17T16:28:58Z</dcterms:created>
  <dcterms:modified xsi:type="dcterms:W3CDTF">2022-01-18T02:11:57Z</dcterms:modified>
</cp:coreProperties>
</file>