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8"/>
  </p:notesMasterIdLst>
  <p:sldIdLst>
    <p:sldId id="256" r:id="rId2"/>
    <p:sldId id="257" r:id="rId3"/>
    <p:sldId id="258" r:id="rId4"/>
    <p:sldId id="259" r:id="rId5"/>
    <p:sldId id="261" r:id="rId6"/>
    <p:sldId id="262" r:id="rId7"/>
    <p:sldId id="263" r:id="rId8"/>
    <p:sldId id="264" r:id="rId9"/>
    <p:sldId id="260" r:id="rId10"/>
    <p:sldId id="267" r:id="rId11"/>
    <p:sldId id="268" r:id="rId12"/>
    <p:sldId id="265" r:id="rId13"/>
    <p:sldId id="266"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4A4120-A2CC-4C1C-954D-914C80279BE0}" type="datetimeFigureOut">
              <a:rPr lang="en-IN" smtClean="0"/>
              <a:t>17-03-2025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66BE8-715E-4781-B52E-90E0424B2EFB}" type="slidenum">
              <a:rPr lang="en-IN" smtClean="0"/>
              <a:t>‹#›</a:t>
            </a:fld>
            <a:endParaRPr lang="en-IN"/>
          </a:p>
        </p:txBody>
      </p:sp>
    </p:spTree>
    <p:extLst>
      <p:ext uri="{BB962C8B-B14F-4D97-AF65-F5344CB8AC3E}">
        <p14:creationId xmlns:p14="http://schemas.microsoft.com/office/powerpoint/2010/main" val="4078896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3/17/2025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3/17/2025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3/17/2025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aws.amazon.com/autoscaling/ec2/userguide/as-scaling-simple-step.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BDE4F-319D-495A-8230-9B18971AEE2E}"/>
              </a:ext>
            </a:extLst>
          </p:cNvPr>
          <p:cNvSpPr>
            <a:spLocks noGrp="1"/>
          </p:cNvSpPr>
          <p:nvPr>
            <p:ph type="ctrTitle"/>
          </p:nvPr>
        </p:nvSpPr>
        <p:spPr/>
        <p:txBody>
          <a:bodyPr/>
          <a:lstStyle/>
          <a:p>
            <a:r>
              <a:rPr lang="en-US" dirty="0"/>
              <a:t>Auto-scaling</a:t>
            </a:r>
            <a:endParaRPr lang="en-IN" dirty="0"/>
          </a:p>
        </p:txBody>
      </p:sp>
      <p:sp>
        <p:nvSpPr>
          <p:cNvPr id="3" name="Subtitle 2">
            <a:extLst>
              <a:ext uri="{FF2B5EF4-FFF2-40B4-BE49-F238E27FC236}">
                <a16:creationId xmlns:a16="http://schemas.microsoft.com/office/drawing/2014/main" id="{19C936B2-7568-4547-8DDF-1292A7F255B0}"/>
              </a:ext>
            </a:extLst>
          </p:cNvPr>
          <p:cNvSpPr>
            <a:spLocks noGrp="1"/>
          </p:cNvSpPr>
          <p:nvPr>
            <p:ph type="subTitle" idx="1"/>
          </p:nvPr>
        </p:nvSpPr>
        <p:spPr/>
        <p:txBody>
          <a:bodyPr/>
          <a:lstStyle/>
          <a:p>
            <a:r>
              <a:rPr lang="en-US" dirty="0"/>
              <a:t>- Velocity training institute</a:t>
            </a:r>
          </a:p>
          <a:p>
            <a:r>
              <a:rPr lang="en-US" dirty="0"/>
              <a:t>- Shantanu Mahajan (Sr </a:t>
            </a:r>
            <a:r>
              <a:rPr lang="en-US" dirty="0" err="1"/>
              <a:t>Engg</a:t>
            </a:r>
            <a:r>
              <a:rPr lang="en-US" dirty="0"/>
              <a:t> </a:t>
            </a:r>
            <a:r>
              <a:rPr lang="en-US" dirty="0" err="1"/>
              <a:t>Devops</a:t>
            </a:r>
            <a:r>
              <a:rPr lang="en-US" dirty="0"/>
              <a:t>)</a:t>
            </a:r>
            <a:endParaRPr lang="en-IN" dirty="0"/>
          </a:p>
        </p:txBody>
      </p:sp>
    </p:spTree>
    <p:extLst>
      <p:ext uri="{BB962C8B-B14F-4D97-AF65-F5344CB8AC3E}">
        <p14:creationId xmlns:p14="http://schemas.microsoft.com/office/powerpoint/2010/main" val="4008305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FBEA-6664-45B3-B4A4-0C7B43A91780}"/>
              </a:ext>
            </a:extLst>
          </p:cNvPr>
          <p:cNvSpPr>
            <a:spLocks noGrp="1"/>
          </p:cNvSpPr>
          <p:nvPr>
            <p:ph type="title"/>
          </p:nvPr>
        </p:nvSpPr>
        <p:spPr/>
        <p:txBody>
          <a:bodyPr/>
          <a:lstStyle/>
          <a:p>
            <a:r>
              <a:rPr lang="en-US" dirty="0"/>
              <a:t>Some more points</a:t>
            </a:r>
            <a:endParaRPr lang="en-IN" dirty="0"/>
          </a:p>
        </p:txBody>
      </p:sp>
      <p:sp>
        <p:nvSpPr>
          <p:cNvPr id="3" name="Content Placeholder 2">
            <a:extLst>
              <a:ext uri="{FF2B5EF4-FFF2-40B4-BE49-F238E27FC236}">
                <a16:creationId xmlns:a16="http://schemas.microsoft.com/office/drawing/2014/main" id="{03278EB2-2119-4CAF-AD98-F9ED5EA5823B}"/>
              </a:ext>
            </a:extLst>
          </p:cNvPr>
          <p:cNvSpPr>
            <a:spLocks noGrp="1"/>
          </p:cNvSpPr>
          <p:nvPr>
            <p:ph idx="1"/>
          </p:nvPr>
        </p:nvSpPr>
        <p:spPr/>
        <p:txBody>
          <a:bodyPr/>
          <a:lstStyle/>
          <a:p>
            <a:r>
              <a:rPr lang="en-US" dirty="0"/>
              <a:t>Warm up time of an instance:-</a:t>
            </a:r>
          </a:p>
          <a:p>
            <a:pPr marL="0" indent="0">
              <a:buNone/>
            </a:pPr>
            <a:r>
              <a:rPr lang="en-US" dirty="0"/>
              <a:t>Instance warm-up defines the number of seconds it takes for a newly launched instance to warm up. </a:t>
            </a:r>
          </a:p>
          <a:p>
            <a:pPr marL="0" indent="0">
              <a:buNone/>
            </a:pPr>
            <a:r>
              <a:rPr lang="en-US" dirty="0"/>
              <a:t>This prevents the ASG from adding more instances than needed. Before this launch, the instance warm-up time was set to a default value of 300 seconds.</a:t>
            </a:r>
          </a:p>
          <a:p>
            <a:pPr marL="0" indent="0">
              <a:buNone/>
            </a:pPr>
            <a:r>
              <a:rPr lang="en-US" dirty="0"/>
              <a:t>Warm-up value for Instances allows you to control the time until a newly launched instance can contribute to the CloudWatch metrics, so when warm-up time has expired, an instance is considered to be a part Auto Scaling group and will receive traffic.</a:t>
            </a:r>
            <a:endParaRPr lang="en-IN" dirty="0"/>
          </a:p>
        </p:txBody>
      </p:sp>
    </p:spTree>
    <p:extLst>
      <p:ext uri="{BB962C8B-B14F-4D97-AF65-F5344CB8AC3E}">
        <p14:creationId xmlns:p14="http://schemas.microsoft.com/office/powerpoint/2010/main" val="427875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C4DA8-8754-4325-B43A-DD1DACA79928}"/>
              </a:ext>
            </a:extLst>
          </p:cNvPr>
          <p:cNvSpPr>
            <a:spLocks noGrp="1"/>
          </p:cNvSpPr>
          <p:nvPr>
            <p:ph type="title"/>
          </p:nvPr>
        </p:nvSpPr>
        <p:spPr/>
        <p:txBody>
          <a:bodyPr/>
          <a:lstStyle/>
          <a:p>
            <a:r>
              <a:rPr lang="en-US" dirty="0"/>
              <a:t>Some more points</a:t>
            </a:r>
            <a:endParaRPr lang="en-IN" dirty="0"/>
          </a:p>
        </p:txBody>
      </p:sp>
      <p:sp>
        <p:nvSpPr>
          <p:cNvPr id="3" name="Content Placeholder 2">
            <a:extLst>
              <a:ext uri="{FF2B5EF4-FFF2-40B4-BE49-F238E27FC236}">
                <a16:creationId xmlns:a16="http://schemas.microsoft.com/office/drawing/2014/main" id="{374F6387-8F97-49B4-9821-53C05357F0C2}"/>
              </a:ext>
            </a:extLst>
          </p:cNvPr>
          <p:cNvSpPr>
            <a:spLocks noGrp="1"/>
          </p:cNvSpPr>
          <p:nvPr>
            <p:ph idx="1"/>
          </p:nvPr>
        </p:nvSpPr>
        <p:spPr/>
        <p:txBody>
          <a:bodyPr>
            <a:normAutofit/>
          </a:bodyPr>
          <a:lstStyle/>
          <a:p>
            <a:r>
              <a:rPr lang="en-US" dirty="0"/>
              <a:t>Cool down period:-</a:t>
            </a:r>
          </a:p>
          <a:p>
            <a:pPr marL="0" indent="0">
              <a:buNone/>
            </a:pPr>
            <a:r>
              <a:rPr lang="en-US" dirty="0"/>
              <a:t>A cooldown period is </a:t>
            </a:r>
            <a:r>
              <a:rPr lang="en-US" b="1" dirty="0"/>
              <a:t>a period of time after each scaling action is complete</a:t>
            </a:r>
            <a:r>
              <a:rPr lang="en-US" dirty="0"/>
              <a:t>. During the cooldown period, scaling actions triggered by alarms will be denied.</a:t>
            </a:r>
          </a:p>
          <a:p>
            <a:pPr marL="0" indent="0">
              <a:buNone/>
            </a:pPr>
            <a:r>
              <a:rPr lang="en-US" dirty="0"/>
              <a:t>The cooldown period is a configurable setting for your Auto Scaling group that helps to ensure that it doesn't launch or terminate additional instances before the previous scaling activity takes effect</a:t>
            </a:r>
          </a:p>
          <a:p>
            <a:r>
              <a:rPr lang="en-US" dirty="0"/>
              <a:t>The amount of time to wait for a previous scaling activity to take effect is called the cooldown period.</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70409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6BA9D-8A34-4B3D-9932-F8ACD005DE7B}"/>
              </a:ext>
            </a:extLst>
          </p:cNvPr>
          <p:cNvSpPr>
            <a:spLocks noGrp="1"/>
          </p:cNvSpPr>
          <p:nvPr>
            <p:ph type="title"/>
          </p:nvPr>
        </p:nvSpPr>
        <p:spPr/>
        <p:txBody>
          <a:bodyPr/>
          <a:lstStyle/>
          <a:p>
            <a:r>
              <a:rPr lang="en-US" dirty="0"/>
              <a:t>Auto-scaling policies</a:t>
            </a:r>
            <a:endParaRPr lang="en-IN" dirty="0"/>
          </a:p>
        </p:txBody>
      </p:sp>
      <p:sp>
        <p:nvSpPr>
          <p:cNvPr id="3" name="Content Placeholder 2">
            <a:extLst>
              <a:ext uri="{FF2B5EF4-FFF2-40B4-BE49-F238E27FC236}">
                <a16:creationId xmlns:a16="http://schemas.microsoft.com/office/drawing/2014/main" id="{D1E9BC63-E387-44A2-A928-B23F9A891CE1}"/>
              </a:ext>
            </a:extLst>
          </p:cNvPr>
          <p:cNvSpPr>
            <a:spLocks noGrp="1"/>
          </p:cNvSpPr>
          <p:nvPr>
            <p:ph idx="1"/>
          </p:nvPr>
        </p:nvSpPr>
        <p:spPr/>
        <p:txBody>
          <a:bodyPr>
            <a:normAutofit fontScale="85000" lnSpcReduction="20000"/>
          </a:bodyPr>
          <a:lstStyle/>
          <a:p>
            <a:r>
              <a:rPr lang="en-US" dirty="0"/>
              <a:t>Manual :- keep scaling policies same (as it is)</a:t>
            </a:r>
          </a:p>
          <a:p>
            <a:pPr marL="0" indent="0">
              <a:buNone/>
            </a:pPr>
            <a:r>
              <a:rPr lang="en-US" dirty="0"/>
              <a:t>	Here the values of min, max and desired will be the same and If I have to change this value then I need to do it manually.</a:t>
            </a:r>
          </a:p>
          <a:p>
            <a:r>
              <a:rPr lang="en-US" dirty="0"/>
              <a:t>Dynamic:-</a:t>
            </a:r>
          </a:p>
          <a:p>
            <a:pPr marL="457200" indent="-457200">
              <a:buAutoNum type="arabicPeriod"/>
            </a:pPr>
            <a:r>
              <a:rPr lang="en-US" dirty="0"/>
              <a:t>Target tracking policy</a:t>
            </a:r>
          </a:p>
          <a:p>
            <a:pPr marL="457200" indent="-457200">
              <a:buAutoNum type="arabicPeriod"/>
            </a:pPr>
            <a:r>
              <a:rPr lang="en-US" dirty="0"/>
              <a:t>Simple scaling policy</a:t>
            </a:r>
          </a:p>
          <a:p>
            <a:pPr marL="457200" indent="-457200">
              <a:buAutoNum type="arabicPeriod"/>
            </a:pPr>
            <a:r>
              <a:rPr lang="en-US" dirty="0"/>
              <a:t>Step scaling policy</a:t>
            </a:r>
          </a:p>
          <a:p>
            <a:pPr marL="457200" indent="-457200">
              <a:buAutoNum type="arabicPeriod"/>
            </a:pPr>
            <a:r>
              <a:rPr lang="en-IN" dirty="0"/>
              <a:t>Scheduled scaling policy</a:t>
            </a:r>
          </a:p>
          <a:p>
            <a:pPr marL="457200" indent="-457200">
              <a:buAutoNum type="arabicPeriod"/>
            </a:pPr>
            <a:r>
              <a:rPr lang="en-IN" dirty="0"/>
              <a:t>Predictive scaling policy</a:t>
            </a:r>
          </a:p>
        </p:txBody>
      </p:sp>
    </p:spTree>
    <p:extLst>
      <p:ext uri="{BB962C8B-B14F-4D97-AF65-F5344CB8AC3E}">
        <p14:creationId xmlns:p14="http://schemas.microsoft.com/office/powerpoint/2010/main" val="236434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90C-0ABC-4923-8B6D-3E2C16947673}"/>
              </a:ext>
            </a:extLst>
          </p:cNvPr>
          <p:cNvSpPr>
            <a:spLocks noGrp="1"/>
          </p:cNvSpPr>
          <p:nvPr>
            <p:ph type="title"/>
          </p:nvPr>
        </p:nvSpPr>
        <p:spPr/>
        <p:txBody>
          <a:bodyPr/>
          <a:lstStyle/>
          <a:p>
            <a:r>
              <a:rPr lang="en-US" dirty="0"/>
              <a:t>Target tracking policy</a:t>
            </a:r>
            <a:endParaRPr lang="en-IN" dirty="0"/>
          </a:p>
        </p:txBody>
      </p:sp>
      <p:sp>
        <p:nvSpPr>
          <p:cNvPr id="3" name="Content Placeholder 2">
            <a:extLst>
              <a:ext uri="{FF2B5EF4-FFF2-40B4-BE49-F238E27FC236}">
                <a16:creationId xmlns:a16="http://schemas.microsoft.com/office/drawing/2014/main" id="{C990F058-FA91-494C-AD7D-381F20ABAFC4}"/>
              </a:ext>
            </a:extLst>
          </p:cNvPr>
          <p:cNvSpPr>
            <a:spLocks noGrp="1"/>
          </p:cNvSpPr>
          <p:nvPr>
            <p:ph idx="1"/>
          </p:nvPr>
        </p:nvSpPr>
        <p:spPr/>
        <p:txBody>
          <a:bodyPr>
            <a:normAutofit fontScale="85000" lnSpcReduction="10000"/>
          </a:bodyPr>
          <a:lstStyle/>
          <a:p>
            <a:r>
              <a:rPr lang="en-US" dirty="0"/>
              <a:t>It helps to auto scale based on the metrics like Average CPU Utilization, Load balancer request per target, and so on. Simply stated it scales up and down the resources to keep the metric at a fixed value. </a:t>
            </a:r>
          </a:p>
          <a:p>
            <a:r>
              <a:rPr lang="en-US" dirty="0"/>
              <a:t>For example, if the configured metric is Average CPU Utilization and the value is 60%, the Target Tracking Policy will launch more instances if the Average CPU Utilization goes beyond 60%. It will automatically scale down when the usage decreases. Target Tracking Policy works using a set of CloudWatch alarms which are automatically set when the policy is configured.</a:t>
            </a:r>
          </a:p>
          <a:p>
            <a:r>
              <a:rPr lang="en-US" dirty="0"/>
              <a:t>One metric value set </a:t>
            </a:r>
            <a:r>
              <a:rPr lang="en-US" dirty="0" err="1"/>
              <a:t>i.e</a:t>
            </a:r>
            <a:r>
              <a:rPr lang="en-US" dirty="0"/>
              <a:t> 60 %</a:t>
            </a:r>
          </a:p>
          <a:p>
            <a:r>
              <a:rPr lang="en-IN" dirty="0">
                <a:hlinkClick r:id="rId2"/>
              </a:rPr>
              <a:t>https://docs.aws.amazon.com/autoscaling/ec2/userguide/as-scaling-simple-step.html</a:t>
            </a:r>
            <a:r>
              <a:rPr lang="en-IN" dirty="0"/>
              <a:t> </a:t>
            </a:r>
          </a:p>
          <a:p>
            <a:r>
              <a:rPr lang="en-IN" dirty="0"/>
              <a:t>AWS recommends to use Target Tracking policy for a metric like Average CPU utilization hence mostly this is used.</a:t>
            </a:r>
          </a:p>
        </p:txBody>
      </p:sp>
    </p:spTree>
    <p:extLst>
      <p:ext uri="{BB962C8B-B14F-4D97-AF65-F5344CB8AC3E}">
        <p14:creationId xmlns:p14="http://schemas.microsoft.com/office/powerpoint/2010/main" val="1532029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F9951-CFD1-4C2E-80B0-323DA50D59BF}"/>
              </a:ext>
            </a:extLst>
          </p:cNvPr>
          <p:cNvSpPr>
            <a:spLocks noGrp="1"/>
          </p:cNvSpPr>
          <p:nvPr>
            <p:ph type="title"/>
          </p:nvPr>
        </p:nvSpPr>
        <p:spPr/>
        <p:txBody>
          <a:bodyPr/>
          <a:lstStyle/>
          <a:p>
            <a:r>
              <a:rPr lang="en-IN" dirty="0"/>
              <a:t>Simple Scaling</a:t>
            </a:r>
          </a:p>
        </p:txBody>
      </p:sp>
      <p:sp>
        <p:nvSpPr>
          <p:cNvPr id="3" name="Content Placeholder 2">
            <a:extLst>
              <a:ext uri="{FF2B5EF4-FFF2-40B4-BE49-F238E27FC236}">
                <a16:creationId xmlns:a16="http://schemas.microsoft.com/office/drawing/2014/main" id="{9E0E915C-9772-4058-AA1A-694120B5A64F}"/>
              </a:ext>
            </a:extLst>
          </p:cNvPr>
          <p:cNvSpPr>
            <a:spLocks noGrp="1"/>
          </p:cNvSpPr>
          <p:nvPr>
            <p:ph idx="1"/>
          </p:nvPr>
        </p:nvSpPr>
        <p:spPr/>
        <p:txBody>
          <a:bodyPr/>
          <a:lstStyle/>
          <a:p>
            <a:r>
              <a:rPr lang="en-US" dirty="0"/>
              <a:t>Simple scaling relies on a metric as a basis for scaling. </a:t>
            </a:r>
          </a:p>
          <a:p>
            <a:r>
              <a:rPr lang="en-US" dirty="0"/>
              <a:t>For example, you can set a CloudWatch alarm to have a CPU Utilization threshold of 80%, and then set the scaling policy to add 20% more capacity to your Auto Scaling group by launching new instances.</a:t>
            </a:r>
          </a:p>
          <a:p>
            <a:r>
              <a:rPr lang="en-US" dirty="0"/>
              <a:t>Accordingly, you can also set a CloudWatch alarm to have a CPU utilization threshold of 30%. When the threshold is met, the Auto Scaling group will remove 20% of its capacity by terminating EC2 instances. </a:t>
            </a:r>
            <a:endParaRPr lang="en-IN" dirty="0"/>
          </a:p>
        </p:txBody>
      </p:sp>
    </p:spTree>
    <p:extLst>
      <p:ext uri="{BB962C8B-B14F-4D97-AF65-F5344CB8AC3E}">
        <p14:creationId xmlns:p14="http://schemas.microsoft.com/office/powerpoint/2010/main" val="2956529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0BEA-3295-4F9F-B27C-4B4521CA7918}"/>
              </a:ext>
            </a:extLst>
          </p:cNvPr>
          <p:cNvSpPr>
            <a:spLocks noGrp="1"/>
          </p:cNvSpPr>
          <p:nvPr>
            <p:ph type="title"/>
          </p:nvPr>
        </p:nvSpPr>
        <p:spPr/>
        <p:txBody>
          <a:bodyPr/>
          <a:lstStyle/>
          <a:p>
            <a:r>
              <a:rPr lang="en-IN" dirty="0"/>
              <a:t>Step Scaling </a:t>
            </a:r>
          </a:p>
        </p:txBody>
      </p:sp>
      <p:sp>
        <p:nvSpPr>
          <p:cNvPr id="3" name="Content Placeholder 2">
            <a:extLst>
              <a:ext uri="{FF2B5EF4-FFF2-40B4-BE49-F238E27FC236}">
                <a16:creationId xmlns:a16="http://schemas.microsoft.com/office/drawing/2014/main" id="{81AE1F31-7A22-458D-B326-5BEE842129B9}"/>
              </a:ext>
            </a:extLst>
          </p:cNvPr>
          <p:cNvSpPr>
            <a:spLocks noGrp="1"/>
          </p:cNvSpPr>
          <p:nvPr>
            <p:ph idx="1"/>
          </p:nvPr>
        </p:nvSpPr>
        <p:spPr/>
        <p:txBody>
          <a:bodyPr/>
          <a:lstStyle/>
          <a:p>
            <a:r>
              <a:rPr lang="en-US" dirty="0"/>
              <a:t>Step Scaling further improves the features of simple scaling.</a:t>
            </a:r>
          </a:p>
          <a:p>
            <a:r>
              <a:rPr lang="en-US" dirty="0"/>
              <a:t>Step scaling applies “step adjustments” which means you can set multiple actions to vary the scaling depending on the size of the alarm breach. </a:t>
            </a:r>
          </a:p>
          <a:p>
            <a:endParaRPr lang="en-IN" dirty="0"/>
          </a:p>
        </p:txBody>
      </p:sp>
    </p:spTree>
    <p:extLst>
      <p:ext uri="{BB962C8B-B14F-4D97-AF65-F5344CB8AC3E}">
        <p14:creationId xmlns:p14="http://schemas.microsoft.com/office/powerpoint/2010/main" val="4275832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7B4D1-E31A-4DAB-A4A6-FDE7160991DA}"/>
              </a:ext>
            </a:extLst>
          </p:cNvPr>
          <p:cNvSpPr>
            <a:spLocks noGrp="1"/>
          </p:cNvSpPr>
          <p:nvPr>
            <p:ph type="title"/>
          </p:nvPr>
        </p:nvSpPr>
        <p:spPr/>
        <p:txBody>
          <a:bodyPr/>
          <a:lstStyle/>
          <a:p>
            <a:r>
              <a:rPr lang="en-US" dirty="0"/>
              <a:t>More policies</a:t>
            </a:r>
            <a:endParaRPr lang="en-IN" dirty="0"/>
          </a:p>
        </p:txBody>
      </p:sp>
      <p:sp>
        <p:nvSpPr>
          <p:cNvPr id="4" name="Content Placeholder 3">
            <a:extLst>
              <a:ext uri="{FF2B5EF4-FFF2-40B4-BE49-F238E27FC236}">
                <a16:creationId xmlns:a16="http://schemas.microsoft.com/office/drawing/2014/main" id="{C293DC23-E9D0-473A-94A5-61817202C287}"/>
              </a:ext>
            </a:extLst>
          </p:cNvPr>
          <p:cNvSpPr>
            <a:spLocks noGrp="1"/>
          </p:cNvSpPr>
          <p:nvPr>
            <p:ph idx="1"/>
          </p:nvPr>
        </p:nvSpPr>
        <p:spPr/>
        <p:txBody>
          <a:bodyPr/>
          <a:lstStyle/>
          <a:p>
            <a:r>
              <a:rPr lang="en-US" dirty="0"/>
              <a:t>Scheduled scaling – Set a schedule for </a:t>
            </a:r>
            <a:r>
              <a:rPr lang="en-US" dirty="0" err="1"/>
              <a:t>eg</a:t>
            </a:r>
            <a:r>
              <a:rPr lang="en-US" dirty="0"/>
              <a:t> weekend load is high scale up etc.</a:t>
            </a:r>
          </a:p>
          <a:p>
            <a:r>
              <a:rPr lang="en-US" dirty="0"/>
              <a:t>Predictive scaling – based on history and uses AI</a:t>
            </a:r>
            <a:endParaRPr lang="en-IN" dirty="0"/>
          </a:p>
        </p:txBody>
      </p:sp>
    </p:spTree>
    <p:extLst>
      <p:ext uri="{BB962C8B-B14F-4D97-AF65-F5344CB8AC3E}">
        <p14:creationId xmlns:p14="http://schemas.microsoft.com/office/powerpoint/2010/main" val="57110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9129A-33B7-4438-AD4F-17972CAB4759}"/>
              </a:ext>
            </a:extLst>
          </p:cNvPr>
          <p:cNvSpPr>
            <a:spLocks noGrp="1"/>
          </p:cNvSpPr>
          <p:nvPr>
            <p:ph type="title"/>
          </p:nvPr>
        </p:nvSpPr>
        <p:spPr/>
        <p:txBody>
          <a:bodyPr/>
          <a:lstStyle/>
          <a:p>
            <a:r>
              <a:rPr lang="en-US" dirty="0"/>
              <a:t>What is scaling?</a:t>
            </a:r>
            <a:endParaRPr lang="en-IN" dirty="0"/>
          </a:p>
        </p:txBody>
      </p:sp>
      <p:sp>
        <p:nvSpPr>
          <p:cNvPr id="3" name="Content Placeholder 2">
            <a:extLst>
              <a:ext uri="{FF2B5EF4-FFF2-40B4-BE49-F238E27FC236}">
                <a16:creationId xmlns:a16="http://schemas.microsoft.com/office/drawing/2014/main" id="{C968EC2D-B7A8-4461-9560-16B6234C1B6F}"/>
              </a:ext>
            </a:extLst>
          </p:cNvPr>
          <p:cNvSpPr>
            <a:spLocks noGrp="1"/>
          </p:cNvSpPr>
          <p:nvPr>
            <p:ph idx="1"/>
          </p:nvPr>
        </p:nvSpPr>
        <p:spPr/>
        <p:txBody>
          <a:bodyPr/>
          <a:lstStyle/>
          <a:p>
            <a:r>
              <a:rPr lang="en-US" dirty="0"/>
              <a:t>In cloud computing, scaling is the process of adding or removing compute, storage, and network services to meet the demands a workload makes for resources in order to maintain availability and performance as utilization increases.</a:t>
            </a:r>
          </a:p>
          <a:p>
            <a:r>
              <a:rPr lang="en-US" dirty="0"/>
              <a:t>In simple words, as per our requirement increasing the capacity of anything is called scalability.</a:t>
            </a:r>
          </a:p>
          <a:p>
            <a:r>
              <a:rPr lang="en-US" dirty="0"/>
              <a:t>Auto-scaling is nothing but automatic scaling of our capacity as per the requirement.</a:t>
            </a:r>
            <a:endParaRPr lang="en-IN" dirty="0"/>
          </a:p>
        </p:txBody>
      </p:sp>
    </p:spTree>
    <p:extLst>
      <p:ext uri="{BB962C8B-B14F-4D97-AF65-F5344CB8AC3E}">
        <p14:creationId xmlns:p14="http://schemas.microsoft.com/office/powerpoint/2010/main" val="3291395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F93A-6515-4E8A-A04A-EB7B866AA7BD}"/>
              </a:ext>
            </a:extLst>
          </p:cNvPr>
          <p:cNvSpPr>
            <a:spLocks noGrp="1"/>
          </p:cNvSpPr>
          <p:nvPr>
            <p:ph type="title"/>
          </p:nvPr>
        </p:nvSpPr>
        <p:spPr/>
        <p:txBody>
          <a:bodyPr/>
          <a:lstStyle/>
          <a:p>
            <a:r>
              <a:rPr lang="en-US" dirty="0"/>
              <a:t>Auto-scaling in </a:t>
            </a:r>
            <a:r>
              <a:rPr lang="en-US" dirty="0" err="1"/>
              <a:t>aws</a:t>
            </a:r>
            <a:endParaRPr lang="en-IN" dirty="0"/>
          </a:p>
        </p:txBody>
      </p:sp>
      <p:sp>
        <p:nvSpPr>
          <p:cNvPr id="3" name="Content Placeholder 2">
            <a:extLst>
              <a:ext uri="{FF2B5EF4-FFF2-40B4-BE49-F238E27FC236}">
                <a16:creationId xmlns:a16="http://schemas.microsoft.com/office/drawing/2014/main" id="{083BD5E5-CF29-458C-BC4E-BDCA652021A9}"/>
              </a:ext>
            </a:extLst>
          </p:cNvPr>
          <p:cNvSpPr>
            <a:spLocks noGrp="1"/>
          </p:cNvSpPr>
          <p:nvPr>
            <p:ph idx="1"/>
          </p:nvPr>
        </p:nvSpPr>
        <p:spPr/>
        <p:txBody>
          <a:bodyPr/>
          <a:lstStyle/>
          <a:p>
            <a:r>
              <a:rPr lang="en-US" dirty="0"/>
              <a:t>Here basically the concept is whenever the load on the server increases/decreases auto-scaling functionality helps to launch as well as terminate the EC2 instances.</a:t>
            </a:r>
          </a:p>
          <a:p>
            <a:r>
              <a:rPr lang="en-US" dirty="0"/>
              <a:t>So here if you see scaling is done in both ways, we are increasing as well as decreasing the </a:t>
            </a:r>
            <a:r>
              <a:rPr lang="en-US" dirty="0">
                <a:highlight>
                  <a:srgbClr val="FFFF00"/>
                </a:highlight>
              </a:rPr>
              <a:t>horizontal capacity.</a:t>
            </a:r>
          </a:p>
          <a:p>
            <a:r>
              <a:rPr lang="en-US" dirty="0"/>
              <a:t>Scale OUT/UP means increasing the number of ec2 instances</a:t>
            </a:r>
          </a:p>
          <a:p>
            <a:r>
              <a:rPr lang="en-US" dirty="0"/>
              <a:t>Scale IN/DOWN means decreasing the number of ec2 instances</a:t>
            </a:r>
          </a:p>
          <a:p>
            <a:endParaRPr lang="en-US" dirty="0">
              <a:highlight>
                <a:srgbClr val="FFFF00"/>
              </a:highlight>
            </a:endParaRPr>
          </a:p>
          <a:p>
            <a:endParaRPr lang="en-IN" dirty="0">
              <a:highlight>
                <a:srgbClr val="FFFF00"/>
              </a:highlight>
            </a:endParaRPr>
          </a:p>
        </p:txBody>
      </p:sp>
    </p:spTree>
    <p:extLst>
      <p:ext uri="{BB962C8B-B14F-4D97-AF65-F5344CB8AC3E}">
        <p14:creationId xmlns:p14="http://schemas.microsoft.com/office/powerpoint/2010/main" val="347865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CD36D-508D-41F9-86B0-B3F103EECEEE}"/>
              </a:ext>
            </a:extLst>
          </p:cNvPr>
          <p:cNvSpPr>
            <a:spLocks noGrp="1"/>
          </p:cNvSpPr>
          <p:nvPr>
            <p:ph type="title"/>
          </p:nvPr>
        </p:nvSpPr>
        <p:spPr/>
        <p:txBody>
          <a:bodyPr/>
          <a:lstStyle/>
          <a:p>
            <a:r>
              <a:rPr lang="en-US" dirty="0"/>
              <a:t>Auto-scaling in </a:t>
            </a:r>
            <a:r>
              <a:rPr lang="en-US" dirty="0" err="1"/>
              <a:t>aws</a:t>
            </a:r>
            <a:endParaRPr lang="en-IN" dirty="0"/>
          </a:p>
        </p:txBody>
      </p:sp>
      <p:sp>
        <p:nvSpPr>
          <p:cNvPr id="3" name="Content Placeholder 2">
            <a:extLst>
              <a:ext uri="{FF2B5EF4-FFF2-40B4-BE49-F238E27FC236}">
                <a16:creationId xmlns:a16="http://schemas.microsoft.com/office/drawing/2014/main" id="{F585C9D3-9CC7-4588-9D7D-71C1F02FE54D}"/>
              </a:ext>
            </a:extLst>
          </p:cNvPr>
          <p:cNvSpPr>
            <a:spLocks noGrp="1"/>
          </p:cNvSpPr>
          <p:nvPr>
            <p:ph idx="1"/>
          </p:nvPr>
        </p:nvSpPr>
        <p:spPr/>
        <p:txBody>
          <a:bodyPr>
            <a:normAutofit lnSpcReduction="10000"/>
          </a:bodyPr>
          <a:lstStyle/>
          <a:p>
            <a:r>
              <a:rPr lang="en-US" dirty="0"/>
              <a:t>Auto-scaling is region specific</a:t>
            </a:r>
            <a:r>
              <a:rPr lang="en-IN" dirty="0"/>
              <a:t>, we cannot do auto-scaling between 2 regions.</a:t>
            </a:r>
          </a:p>
          <a:p>
            <a:r>
              <a:rPr lang="en-IN" dirty="0"/>
              <a:t>AS happens in Availability zones and we can distribute the instances evenly in </a:t>
            </a:r>
            <a:r>
              <a:rPr lang="en-IN" dirty="0" err="1"/>
              <a:t>Azs</a:t>
            </a:r>
            <a:endParaRPr lang="en-IN" dirty="0"/>
          </a:p>
          <a:p>
            <a:r>
              <a:rPr lang="en-IN" dirty="0"/>
              <a:t>Here we create group of EC2 instances which can scale up and down as per the conditions we set.</a:t>
            </a:r>
          </a:p>
          <a:p>
            <a:r>
              <a:rPr lang="en-IN" dirty="0"/>
              <a:t>Auto scaling ensures that we have right number of EC2 instances to suffice our needs all the time, also autoscaling helps us reduce the cost by cutting down the number of instances when not needed.</a:t>
            </a:r>
          </a:p>
          <a:p>
            <a:r>
              <a:rPr lang="en-IN" dirty="0"/>
              <a:t>IMP Point:- No extra cost is needed for Auto-Scaling, only cost of EC2 instances</a:t>
            </a:r>
            <a:endParaRPr lang="en-US" dirty="0"/>
          </a:p>
        </p:txBody>
      </p:sp>
    </p:spTree>
    <p:extLst>
      <p:ext uri="{BB962C8B-B14F-4D97-AF65-F5344CB8AC3E}">
        <p14:creationId xmlns:p14="http://schemas.microsoft.com/office/powerpoint/2010/main" val="256745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BDE11-ADEF-46B5-865F-0CF16B97894B}"/>
              </a:ext>
            </a:extLst>
          </p:cNvPr>
          <p:cNvSpPr>
            <a:spLocks noGrp="1"/>
          </p:cNvSpPr>
          <p:nvPr>
            <p:ph type="title"/>
          </p:nvPr>
        </p:nvSpPr>
        <p:spPr/>
        <p:txBody>
          <a:bodyPr/>
          <a:lstStyle/>
          <a:p>
            <a:r>
              <a:rPr lang="en-US" dirty="0"/>
              <a:t>Some imp points</a:t>
            </a:r>
            <a:endParaRPr lang="en-IN" dirty="0"/>
          </a:p>
        </p:txBody>
      </p:sp>
      <p:sp>
        <p:nvSpPr>
          <p:cNvPr id="3" name="Content Placeholder 2">
            <a:extLst>
              <a:ext uri="{FF2B5EF4-FFF2-40B4-BE49-F238E27FC236}">
                <a16:creationId xmlns:a16="http://schemas.microsoft.com/office/drawing/2014/main" id="{944C18B8-AE9F-4A6D-93D3-891259034A18}"/>
              </a:ext>
            </a:extLst>
          </p:cNvPr>
          <p:cNvSpPr>
            <a:spLocks noGrp="1"/>
          </p:cNvSpPr>
          <p:nvPr>
            <p:ph idx="1"/>
          </p:nvPr>
        </p:nvSpPr>
        <p:spPr/>
        <p:txBody>
          <a:bodyPr/>
          <a:lstStyle/>
          <a:p>
            <a:r>
              <a:rPr lang="en-US" dirty="0"/>
              <a:t>Auto scaling makes sure that all the launches instances are balanced in between the set availability zones.</a:t>
            </a:r>
          </a:p>
          <a:p>
            <a:r>
              <a:rPr lang="en-US" dirty="0"/>
              <a:t>Just incase these are not balanced or we later add the instances, auto scaling tries to balance it out automatically</a:t>
            </a:r>
          </a:p>
          <a:p>
            <a:r>
              <a:rPr lang="en-US" dirty="0"/>
              <a:t>Here the criteria is we can only add a additional EC2 instance to the ASG group only if ec2 instance is in running state, its in the same AZ which is configured with ASG, and if the ASG has reached its max limit then we cannot add as the request fails.</a:t>
            </a:r>
          </a:p>
          <a:p>
            <a:pPr marL="0" indent="0">
              <a:buNone/>
            </a:pPr>
            <a:endParaRPr lang="en-IN" dirty="0"/>
          </a:p>
        </p:txBody>
      </p:sp>
    </p:spTree>
    <p:extLst>
      <p:ext uri="{BB962C8B-B14F-4D97-AF65-F5344CB8AC3E}">
        <p14:creationId xmlns:p14="http://schemas.microsoft.com/office/powerpoint/2010/main" val="831036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F07D0-D6D9-4D67-91CC-CBA91BB47277}"/>
              </a:ext>
            </a:extLst>
          </p:cNvPr>
          <p:cNvSpPr>
            <a:spLocks noGrp="1"/>
          </p:cNvSpPr>
          <p:nvPr>
            <p:ph type="title"/>
          </p:nvPr>
        </p:nvSpPr>
        <p:spPr/>
        <p:txBody>
          <a:bodyPr/>
          <a:lstStyle/>
          <a:p>
            <a:r>
              <a:rPr lang="en-US" dirty="0"/>
              <a:t>ELB with autoscaling</a:t>
            </a:r>
            <a:endParaRPr lang="en-IN" dirty="0"/>
          </a:p>
        </p:txBody>
      </p:sp>
      <p:sp>
        <p:nvSpPr>
          <p:cNvPr id="3" name="Content Placeholder 2">
            <a:extLst>
              <a:ext uri="{FF2B5EF4-FFF2-40B4-BE49-F238E27FC236}">
                <a16:creationId xmlns:a16="http://schemas.microsoft.com/office/drawing/2014/main" id="{83ABA825-38FB-4109-A031-8F83F9419834}"/>
              </a:ext>
            </a:extLst>
          </p:cNvPr>
          <p:cNvSpPr>
            <a:spLocks noGrp="1"/>
          </p:cNvSpPr>
          <p:nvPr>
            <p:ph idx="1"/>
          </p:nvPr>
        </p:nvSpPr>
        <p:spPr/>
        <p:txBody>
          <a:bodyPr/>
          <a:lstStyle/>
          <a:p>
            <a:r>
              <a:rPr lang="en-US" dirty="0"/>
              <a:t>We add attach one or more ELB to the ASG.</a:t>
            </a:r>
          </a:p>
          <a:p>
            <a:r>
              <a:rPr lang="en-US" dirty="0"/>
              <a:t>The ELB must be in the same region.</a:t>
            </a:r>
          </a:p>
          <a:p>
            <a:r>
              <a:rPr lang="en-US" dirty="0"/>
              <a:t>Once we configure this, any EC2 instance existing or added by the ASG will be automatically registered with the ASG defined ELB.</a:t>
            </a:r>
          </a:p>
          <a:p>
            <a:r>
              <a:rPr lang="en-US" dirty="0"/>
              <a:t>While enabling ELB with ASG we always need to enable ELB health check as well, by default ASG uses EC2 health check option.</a:t>
            </a:r>
          </a:p>
          <a:p>
            <a:pPr marL="0" indent="0">
              <a:buNone/>
            </a:pPr>
            <a:endParaRPr lang="en-US" dirty="0"/>
          </a:p>
        </p:txBody>
      </p:sp>
    </p:spTree>
    <p:extLst>
      <p:ext uri="{BB962C8B-B14F-4D97-AF65-F5344CB8AC3E}">
        <p14:creationId xmlns:p14="http://schemas.microsoft.com/office/powerpoint/2010/main" val="1550530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979A0-8CFC-4321-8396-6D6C50067F91}"/>
              </a:ext>
            </a:extLst>
          </p:cNvPr>
          <p:cNvSpPr>
            <a:spLocks noGrp="1"/>
          </p:cNvSpPr>
          <p:nvPr>
            <p:ph type="title"/>
          </p:nvPr>
        </p:nvSpPr>
        <p:spPr/>
        <p:txBody>
          <a:bodyPr/>
          <a:lstStyle/>
          <a:p>
            <a:r>
              <a:rPr lang="en-US" dirty="0"/>
              <a:t>Health check</a:t>
            </a:r>
            <a:endParaRPr lang="en-IN" dirty="0"/>
          </a:p>
        </p:txBody>
      </p:sp>
      <p:sp>
        <p:nvSpPr>
          <p:cNvPr id="3" name="Content Placeholder 2">
            <a:extLst>
              <a:ext uri="{FF2B5EF4-FFF2-40B4-BE49-F238E27FC236}">
                <a16:creationId xmlns:a16="http://schemas.microsoft.com/office/drawing/2014/main" id="{DF70530B-3C1B-4B59-BD22-273A0A2B4AF8}"/>
              </a:ext>
            </a:extLst>
          </p:cNvPr>
          <p:cNvSpPr>
            <a:spLocks noGrp="1"/>
          </p:cNvSpPr>
          <p:nvPr>
            <p:ph idx="1"/>
          </p:nvPr>
        </p:nvSpPr>
        <p:spPr/>
        <p:txBody>
          <a:bodyPr>
            <a:normAutofit lnSpcReduction="10000"/>
          </a:bodyPr>
          <a:lstStyle/>
          <a:p>
            <a:r>
              <a:rPr lang="en-US" dirty="0"/>
              <a:t>Auto scaling by default classifies its EC2 instances status health or unhealthy with the help of EC2 status check.</a:t>
            </a:r>
          </a:p>
          <a:p>
            <a:r>
              <a:rPr lang="en-US" dirty="0"/>
              <a:t>By default the health check grace period is 300 sec, this means once the instance is launched after that till 300 seconds there will be no health check, its not recommended to keep this value as 0 as, if this is kept zero once the instance is launched immediately it will start health check and we all know that it takes some time for the instance to get into “initialized state </a:t>
            </a:r>
            <a:r>
              <a:rPr lang="en-US" dirty="0" err="1"/>
              <a:t>i.e</a:t>
            </a:r>
            <a:r>
              <a:rPr lang="en-US" dirty="0"/>
              <a:t> 2/2 status”</a:t>
            </a:r>
          </a:p>
          <a:p>
            <a:r>
              <a:rPr lang="en-US" dirty="0"/>
              <a:t>Until the grace period timer expires any unhealthy status reported won’t be acted upon by the ASG.</a:t>
            </a:r>
            <a:endParaRPr lang="en-IN" dirty="0"/>
          </a:p>
        </p:txBody>
      </p:sp>
    </p:spTree>
    <p:extLst>
      <p:ext uri="{BB962C8B-B14F-4D97-AF65-F5344CB8AC3E}">
        <p14:creationId xmlns:p14="http://schemas.microsoft.com/office/powerpoint/2010/main" val="4067410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C1D9E-E2D5-4763-A4CC-6DEBB29D9CDA}"/>
              </a:ext>
            </a:extLst>
          </p:cNvPr>
          <p:cNvSpPr>
            <a:spLocks noGrp="1"/>
          </p:cNvSpPr>
          <p:nvPr>
            <p:ph type="title"/>
          </p:nvPr>
        </p:nvSpPr>
        <p:spPr/>
        <p:txBody>
          <a:bodyPr/>
          <a:lstStyle/>
          <a:p>
            <a:r>
              <a:rPr lang="en-US" dirty="0"/>
              <a:t>Some imp points</a:t>
            </a:r>
            <a:br>
              <a:rPr lang="en-US" dirty="0"/>
            </a:br>
            <a:r>
              <a:rPr lang="en-US" dirty="0"/>
              <a:t>	</a:t>
            </a:r>
            <a:endParaRPr lang="en-IN" dirty="0"/>
          </a:p>
        </p:txBody>
      </p:sp>
      <p:sp>
        <p:nvSpPr>
          <p:cNvPr id="3" name="Content Placeholder 2">
            <a:extLst>
              <a:ext uri="{FF2B5EF4-FFF2-40B4-BE49-F238E27FC236}">
                <a16:creationId xmlns:a16="http://schemas.microsoft.com/office/drawing/2014/main" id="{FE42904E-2751-486A-80EE-74F98ED21410}"/>
              </a:ext>
            </a:extLst>
          </p:cNvPr>
          <p:cNvSpPr>
            <a:spLocks noGrp="1"/>
          </p:cNvSpPr>
          <p:nvPr>
            <p:ph idx="1"/>
          </p:nvPr>
        </p:nvSpPr>
        <p:spPr/>
        <p:txBody>
          <a:bodyPr/>
          <a:lstStyle/>
          <a:p>
            <a:r>
              <a:rPr lang="en-US" dirty="0"/>
              <a:t>Unlike rebalancing, here the termination of instances will happen 1</a:t>
            </a:r>
            <a:r>
              <a:rPr lang="en-US" baseline="30000" dirty="0"/>
              <a:t>st</a:t>
            </a:r>
            <a:r>
              <a:rPr lang="en-US" dirty="0"/>
              <a:t> in case if its unhealthy, then the ASG attempts to launch new instances to replace the terminated one.</a:t>
            </a:r>
          </a:p>
          <a:p>
            <a:r>
              <a:rPr lang="en-US" dirty="0"/>
              <a:t>The Elastic IP and EBS volume (additional) gets detached from the terminated instances, then we may need to manually attach them to new instances.</a:t>
            </a:r>
          </a:p>
          <a:p>
            <a:r>
              <a:rPr lang="en-US" dirty="0"/>
              <a:t>Basic monitoring is enabled by default and is free of cost (300 sec).</a:t>
            </a:r>
          </a:p>
          <a:p>
            <a:r>
              <a:rPr lang="en-US" dirty="0"/>
              <a:t>We can also make instances in stand by state manually incase we want to do any patch activity, the ASG will not do any health check on these machines, and </a:t>
            </a:r>
            <a:r>
              <a:rPr lang="en-US"/>
              <a:t>there won’t </a:t>
            </a:r>
            <a:r>
              <a:rPr lang="en-US" dirty="0"/>
              <a:t>be any load forwarded on this machine for that time period.</a:t>
            </a:r>
            <a:endParaRPr lang="en-IN" dirty="0"/>
          </a:p>
        </p:txBody>
      </p:sp>
    </p:spTree>
    <p:extLst>
      <p:ext uri="{BB962C8B-B14F-4D97-AF65-F5344CB8AC3E}">
        <p14:creationId xmlns:p14="http://schemas.microsoft.com/office/powerpoint/2010/main" val="2247027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0893-CDA6-421A-BF0B-E52A3618FAD0}"/>
              </a:ext>
            </a:extLst>
          </p:cNvPr>
          <p:cNvSpPr>
            <a:spLocks noGrp="1"/>
          </p:cNvSpPr>
          <p:nvPr>
            <p:ph type="title"/>
          </p:nvPr>
        </p:nvSpPr>
        <p:spPr/>
        <p:txBody>
          <a:bodyPr/>
          <a:lstStyle/>
          <a:p>
            <a:r>
              <a:rPr lang="en-US" dirty="0"/>
              <a:t>Auto-scaling components</a:t>
            </a:r>
            <a:endParaRPr lang="en-IN" dirty="0"/>
          </a:p>
        </p:txBody>
      </p:sp>
      <p:sp>
        <p:nvSpPr>
          <p:cNvPr id="3" name="Content Placeholder 2">
            <a:extLst>
              <a:ext uri="{FF2B5EF4-FFF2-40B4-BE49-F238E27FC236}">
                <a16:creationId xmlns:a16="http://schemas.microsoft.com/office/drawing/2014/main" id="{8B108710-6331-45B9-8673-21D8F465E07D}"/>
              </a:ext>
            </a:extLst>
          </p:cNvPr>
          <p:cNvSpPr>
            <a:spLocks noGrp="1"/>
          </p:cNvSpPr>
          <p:nvPr>
            <p:ph idx="1"/>
          </p:nvPr>
        </p:nvSpPr>
        <p:spPr/>
        <p:txBody>
          <a:bodyPr>
            <a:normAutofit lnSpcReduction="10000"/>
          </a:bodyPr>
          <a:lstStyle/>
          <a:p>
            <a:pPr marL="457200" indent="-457200">
              <a:buAutoNum type="arabicPeriod"/>
            </a:pPr>
            <a:r>
              <a:rPr lang="en-US" dirty="0"/>
              <a:t>Launch Configuration:-</a:t>
            </a:r>
          </a:p>
          <a:p>
            <a:pPr marL="0" indent="0">
              <a:buNone/>
            </a:pPr>
            <a:r>
              <a:rPr lang="en-US" dirty="0"/>
              <a:t>	Here we have to configure which type of instance we want, we can select the AMI, key pair, security group, instance type etc. Here once the Launch config is created we cannot edit the same. We can only delete or copy it.</a:t>
            </a:r>
          </a:p>
          <a:p>
            <a:pPr marL="0" indent="0">
              <a:buNone/>
            </a:pPr>
            <a:r>
              <a:rPr lang="en-US" dirty="0">
                <a:solidFill>
                  <a:schemeClr val="accent2">
                    <a:lumMod val="75000"/>
                  </a:schemeClr>
                </a:solidFill>
              </a:rPr>
              <a:t>2</a:t>
            </a:r>
            <a:r>
              <a:rPr lang="en-US" dirty="0"/>
              <a:t>.  Auto-Scaling Group:- </a:t>
            </a:r>
          </a:p>
          <a:p>
            <a:pPr marL="0" indent="0">
              <a:buNone/>
            </a:pPr>
            <a:r>
              <a:rPr lang="en-US" dirty="0"/>
              <a:t>	here we can select the Group Name, Group Size (Min instances, Max instances, desired instances), also the health check period which is 300 sec by default.</a:t>
            </a:r>
          </a:p>
          <a:p>
            <a:pPr marL="0" indent="0">
              <a:buNone/>
            </a:pPr>
            <a:r>
              <a:rPr lang="en-US" dirty="0">
                <a:solidFill>
                  <a:schemeClr val="accent2">
                    <a:lumMod val="75000"/>
                  </a:schemeClr>
                </a:solidFill>
              </a:rPr>
              <a:t>3. </a:t>
            </a:r>
            <a:r>
              <a:rPr lang="en-US" dirty="0"/>
              <a:t>Scaling policies</a:t>
            </a:r>
          </a:p>
          <a:p>
            <a:pPr marL="457200" indent="-457200">
              <a:buFont typeface="+mj-lt"/>
              <a:buAutoNum type="arabicPeriod"/>
            </a:pPr>
            <a:endParaRPr lang="en-IN" dirty="0"/>
          </a:p>
        </p:txBody>
      </p:sp>
    </p:spTree>
    <p:extLst>
      <p:ext uri="{BB962C8B-B14F-4D97-AF65-F5344CB8AC3E}">
        <p14:creationId xmlns:p14="http://schemas.microsoft.com/office/powerpoint/2010/main" val="388525125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455</TotalTime>
  <Words>1342</Words>
  <Application>Microsoft Office PowerPoint</Application>
  <PresentationFormat>Widescreen</PresentationFormat>
  <Paragraphs>77</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Gill Sans MT</vt:lpstr>
      <vt:lpstr>Gallery</vt:lpstr>
      <vt:lpstr>Auto-scaling</vt:lpstr>
      <vt:lpstr>What is scaling?</vt:lpstr>
      <vt:lpstr>Auto-scaling in aws</vt:lpstr>
      <vt:lpstr>Auto-scaling in aws</vt:lpstr>
      <vt:lpstr>Some imp points</vt:lpstr>
      <vt:lpstr>ELB with autoscaling</vt:lpstr>
      <vt:lpstr>Health check</vt:lpstr>
      <vt:lpstr>Some imp points  </vt:lpstr>
      <vt:lpstr>Auto-scaling components</vt:lpstr>
      <vt:lpstr>Some more points</vt:lpstr>
      <vt:lpstr>Some more points</vt:lpstr>
      <vt:lpstr>Auto-scaling policies</vt:lpstr>
      <vt:lpstr>Target tracking policy</vt:lpstr>
      <vt:lpstr>Simple Scaling</vt:lpstr>
      <vt:lpstr>Step Scaling </vt:lpstr>
      <vt:lpstr>More policies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Auto-scaling</dc:title>
  <dc:creator>LENOVO</dc:creator>
  <cp:lastModifiedBy>ninad chaudhari</cp:lastModifiedBy>
  <cp:revision>54</cp:revision>
  <dcterms:created xsi:type="dcterms:W3CDTF">2021-11-14T14:42:42Z</dcterms:created>
  <dcterms:modified xsi:type="dcterms:W3CDTF">2025-03-17T15:33:06Z</dcterms:modified>
</cp:coreProperties>
</file>