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9" r:id="rId7"/>
    <p:sldId id="261" r:id="rId8"/>
    <p:sldId id="263" r:id="rId9"/>
    <p:sldId id="262" r:id="rId10"/>
    <p:sldId id="264" r:id="rId11"/>
    <p:sldId id="265" r:id="rId12"/>
    <p:sldId id="266" r:id="rId13"/>
    <p:sldId id="268" r:id="rId14"/>
    <p:sldId id="267" r:id="rId15"/>
    <p:sldId id="270" r:id="rId16"/>
    <p:sldId id="271" r:id="rId17"/>
    <p:sldId id="272" r:id="rId18"/>
    <p:sldId id="273" r:id="rId19"/>
    <p:sldId id="274" r:id="rId20"/>
    <p:sldId id="275" r:id="rId21"/>
    <p:sldId id="277"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12/18/2021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12/18/2021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BC3F3-4D82-4E8E-84BA-A74EF99F5A41}"/>
              </a:ext>
            </a:extLst>
          </p:cNvPr>
          <p:cNvSpPr>
            <a:spLocks noGrp="1"/>
          </p:cNvSpPr>
          <p:nvPr>
            <p:ph type="ctrTitle"/>
          </p:nvPr>
        </p:nvSpPr>
        <p:spPr/>
        <p:txBody>
          <a:bodyPr>
            <a:normAutofit/>
          </a:bodyPr>
          <a:lstStyle/>
          <a:p>
            <a:r>
              <a:rPr lang="en-US" sz="4400" dirty="0"/>
              <a:t>Virtual private cloud (</a:t>
            </a:r>
            <a:r>
              <a:rPr lang="en-US" sz="4400" dirty="0" err="1"/>
              <a:t>vpc</a:t>
            </a:r>
            <a:r>
              <a:rPr lang="en-US" sz="4400" dirty="0"/>
              <a:t>)</a:t>
            </a:r>
            <a:endParaRPr lang="en-IN" sz="4400" dirty="0"/>
          </a:p>
        </p:txBody>
      </p:sp>
      <p:sp>
        <p:nvSpPr>
          <p:cNvPr id="3" name="Subtitle 2">
            <a:extLst>
              <a:ext uri="{FF2B5EF4-FFF2-40B4-BE49-F238E27FC236}">
                <a16:creationId xmlns:a16="http://schemas.microsoft.com/office/drawing/2014/main" id="{95A3DA45-DDF9-49BC-9DB6-CC8217F0F0AD}"/>
              </a:ext>
            </a:extLst>
          </p:cNvPr>
          <p:cNvSpPr>
            <a:spLocks noGrp="1"/>
          </p:cNvSpPr>
          <p:nvPr>
            <p:ph type="subTitle" idx="1"/>
          </p:nvPr>
        </p:nvSpPr>
        <p:spPr/>
        <p:txBody>
          <a:bodyPr/>
          <a:lstStyle/>
          <a:p>
            <a:pPr marL="285750" indent="-285750">
              <a:buFontTx/>
              <a:buChar char="-"/>
            </a:pPr>
            <a:r>
              <a:rPr lang="en-US" dirty="0"/>
              <a:t>Velocity training institute</a:t>
            </a:r>
          </a:p>
          <a:p>
            <a:pPr marL="285750" indent="-285750">
              <a:buFontTx/>
              <a:buChar char="-"/>
            </a:pPr>
            <a:r>
              <a:rPr lang="en-US" dirty="0"/>
              <a:t>Shantanu Mahajan (</a:t>
            </a:r>
            <a:r>
              <a:rPr lang="en-US" dirty="0" err="1"/>
              <a:t>sr</a:t>
            </a:r>
            <a:r>
              <a:rPr lang="en-US" dirty="0"/>
              <a:t> </a:t>
            </a:r>
            <a:r>
              <a:rPr lang="en-US" dirty="0" err="1"/>
              <a:t>engg</a:t>
            </a:r>
            <a:r>
              <a:rPr lang="en-US" dirty="0"/>
              <a:t> </a:t>
            </a:r>
            <a:r>
              <a:rPr lang="en-US" dirty="0" err="1"/>
              <a:t>devops</a:t>
            </a:r>
            <a:r>
              <a:rPr lang="en-US" dirty="0"/>
              <a:t>)</a:t>
            </a:r>
            <a:endParaRPr lang="en-IN" dirty="0"/>
          </a:p>
        </p:txBody>
      </p:sp>
    </p:spTree>
    <p:extLst>
      <p:ext uri="{BB962C8B-B14F-4D97-AF65-F5344CB8AC3E}">
        <p14:creationId xmlns:p14="http://schemas.microsoft.com/office/powerpoint/2010/main" val="3822384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3C51-43B9-4CCA-99E8-3297803BA3F1}"/>
              </a:ext>
            </a:extLst>
          </p:cNvPr>
          <p:cNvSpPr>
            <a:spLocks noGrp="1"/>
          </p:cNvSpPr>
          <p:nvPr>
            <p:ph type="title"/>
          </p:nvPr>
        </p:nvSpPr>
        <p:spPr/>
        <p:txBody>
          <a:bodyPr/>
          <a:lstStyle/>
          <a:p>
            <a:r>
              <a:rPr lang="en-US" dirty="0"/>
              <a:t>NAT Gateway</a:t>
            </a:r>
            <a:endParaRPr lang="en-IN" dirty="0"/>
          </a:p>
        </p:txBody>
      </p:sp>
      <p:sp>
        <p:nvSpPr>
          <p:cNvPr id="3" name="Content Placeholder 2">
            <a:extLst>
              <a:ext uri="{FF2B5EF4-FFF2-40B4-BE49-F238E27FC236}">
                <a16:creationId xmlns:a16="http://schemas.microsoft.com/office/drawing/2014/main" id="{5135312A-81DA-4EAE-8AAD-FE3057C503DE}"/>
              </a:ext>
            </a:extLst>
          </p:cNvPr>
          <p:cNvSpPr>
            <a:spLocks noGrp="1"/>
          </p:cNvSpPr>
          <p:nvPr>
            <p:ph idx="1"/>
          </p:nvPr>
        </p:nvSpPr>
        <p:spPr/>
        <p:txBody>
          <a:bodyPr>
            <a:normAutofit lnSpcReduction="10000"/>
          </a:bodyPr>
          <a:lstStyle/>
          <a:p>
            <a:r>
              <a:rPr lang="en-US" dirty="0"/>
              <a:t>NAT is nothing but network address translation.</a:t>
            </a:r>
          </a:p>
          <a:p>
            <a:r>
              <a:rPr lang="en-US" dirty="0"/>
              <a:t>This will translate your private IP to public IP so you can access internet from the private IP, </a:t>
            </a:r>
          </a:p>
          <a:p>
            <a:r>
              <a:rPr lang="en-US" dirty="0"/>
              <a:t>NAT gateway is usually created in public subnet with a public IP of its own.</a:t>
            </a:r>
          </a:p>
          <a:p>
            <a:r>
              <a:rPr lang="en-US" dirty="0"/>
              <a:t>Ideally the NAT gateway will sit in between your IGW and private subnet.</a:t>
            </a:r>
          </a:p>
          <a:p>
            <a:r>
              <a:rPr lang="en-US" dirty="0"/>
              <a:t>The NAT gateway will accept all the packets from private subnet and attach its own IP address to it and forward the packets to the IGW.</a:t>
            </a:r>
          </a:p>
          <a:p>
            <a:r>
              <a:rPr lang="en-US" dirty="0"/>
              <a:t>https://aws.amazon.com/vpc/pricing/</a:t>
            </a:r>
          </a:p>
        </p:txBody>
      </p:sp>
    </p:spTree>
    <p:extLst>
      <p:ext uri="{BB962C8B-B14F-4D97-AF65-F5344CB8AC3E}">
        <p14:creationId xmlns:p14="http://schemas.microsoft.com/office/powerpoint/2010/main" val="3950190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BEED1D0-B093-408B-8867-B8D086F0D208}"/>
              </a:ext>
            </a:extLst>
          </p:cNvPr>
          <p:cNvPicPr>
            <a:picLocks noChangeAspect="1"/>
          </p:cNvPicPr>
          <p:nvPr/>
        </p:nvPicPr>
        <p:blipFill>
          <a:blip r:embed="rId2"/>
          <a:stretch>
            <a:fillRect/>
          </a:stretch>
        </p:blipFill>
        <p:spPr>
          <a:xfrm>
            <a:off x="1179443" y="622852"/>
            <a:ext cx="9512369" cy="5088835"/>
          </a:xfrm>
          <a:prstGeom prst="rect">
            <a:avLst/>
          </a:prstGeom>
        </p:spPr>
      </p:pic>
    </p:spTree>
    <p:extLst>
      <p:ext uri="{BB962C8B-B14F-4D97-AF65-F5344CB8AC3E}">
        <p14:creationId xmlns:p14="http://schemas.microsoft.com/office/powerpoint/2010/main" val="2452815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B8B7E-2648-4886-AECE-35B89FAD9E56}"/>
              </a:ext>
            </a:extLst>
          </p:cNvPr>
          <p:cNvSpPr>
            <a:spLocks noGrp="1"/>
          </p:cNvSpPr>
          <p:nvPr>
            <p:ph type="title"/>
          </p:nvPr>
        </p:nvSpPr>
        <p:spPr/>
        <p:txBody>
          <a:bodyPr/>
          <a:lstStyle/>
          <a:p>
            <a:r>
              <a:rPr lang="en-US" dirty="0"/>
              <a:t>Nat gateway vs internet gateway</a:t>
            </a:r>
            <a:endParaRPr lang="en-IN" dirty="0"/>
          </a:p>
        </p:txBody>
      </p:sp>
      <p:sp>
        <p:nvSpPr>
          <p:cNvPr id="4" name="Content Placeholder 3">
            <a:extLst>
              <a:ext uri="{FF2B5EF4-FFF2-40B4-BE49-F238E27FC236}">
                <a16:creationId xmlns:a16="http://schemas.microsoft.com/office/drawing/2014/main" id="{E91BEF50-D160-4B60-A2F3-03EB9388031F}"/>
              </a:ext>
            </a:extLst>
          </p:cNvPr>
          <p:cNvSpPr>
            <a:spLocks noGrp="1"/>
          </p:cNvSpPr>
          <p:nvPr>
            <p:ph sz="half" idx="1"/>
          </p:nvPr>
        </p:nvSpPr>
        <p:spPr/>
        <p:txBody>
          <a:bodyPr>
            <a:normAutofit fontScale="85000" lnSpcReduction="10000"/>
          </a:bodyPr>
          <a:lstStyle/>
          <a:p>
            <a:r>
              <a:rPr lang="en-US" dirty="0"/>
              <a:t>Internet Gateway (IGW) allows instances with public IPs to access the internet.</a:t>
            </a:r>
          </a:p>
          <a:p>
            <a:r>
              <a:rPr lang="en-US" dirty="0"/>
              <a:t>IGW allows resources within your public subnet to access the internet, and the internet to access said resources.</a:t>
            </a:r>
            <a:endParaRPr lang="en-IN" dirty="0"/>
          </a:p>
          <a:p>
            <a:r>
              <a:rPr lang="en-IN" dirty="0"/>
              <a:t>Two way communication</a:t>
            </a:r>
            <a:endParaRPr lang="en-US" dirty="0"/>
          </a:p>
        </p:txBody>
      </p:sp>
      <p:sp>
        <p:nvSpPr>
          <p:cNvPr id="5" name="Content Placeholder 4">
            <a:extLst>
              <a:ext uri="{FF2B5EF4-FFF2-40B4-BE49-F238E27FC236}">
                <a16:creationId xmlns:a16="http://schemas.microsoft.com/office/drawing/2014/main" id="{9E71A16F-54C0-4951-A6F1-E5E96BE43654}"/>
              </a:ext>
            </a:extLst>
          </p:cNvPr>
          <p:cNvSpPr>
            <a:spLocks noGrp="1"/>
          </p:cNvSpPr>
          <p:nvPr>
            <p:ph sz="half" idx="2"/>
          </p:nvPr>
        </p:nvSpPr>
        <p:spPr/>
        <p:txBody>
          <a:bodyPr>
            <a:normAutofit fontScale="85000" lnSpcReduction="10000"/>
          </a:bodyPr>
          <a:lstStyle/>
          <a:p>
            <a:r>
              <a:rPr lang="en-US" dirty="0"/>
              <a:t>NAT Gateway (NGW) allows instances with no public IPs to access the internet.</a:t>
            </a:r>
          </a:p>
          <a:p>
            <a:r>
              <a:rPr lang="en-US" dirty="0"/>
              <a:t>It only works one way. Through NAT we can go from Private to Public but a public entity cannot access the private n/w.</a:t>
            </a:r>
          </a:p>
          <a:p>
            <a:r>
              <a:rPr lang="en-US" dirty="0"/>
              <a:t>One way communication</a:t>
            </a:r>
          </a:p>
          <a:p>
            <a:r>
              <a:rPr lang="en-US" dirty="0"/>
              <a:t>If we want 2 way NAT then we have to setup reverse </a:t>
            </a:r>
            <a:r>
              <a:rPr lang="en-US" dirty="0" err="1"/>
              <a:t>NATing</a:t>
            </a:r>
            <a:endParaRPr lang="en-US" dirty="0"/>
          </a:p>
          <a:p>
            <a:r>
              <a:rPr lang="en-US" dirty="0"/>
              <a:t>In cloud computing we do not go for reverse </a:t>
            </a:r>
            <a:r>
              <a:rPr lang="en-US" dirty="0" err="1"/>
              <a:t>NATing</a:t>
            </a:r>
            <a:r>
              <a:rPr lang="en-US" dirty="0"/>
              <a:t> which is a standard</a:t>
            </a:r>
            <a:endParaRPr lang="en-IN" dirty="0"/>
          </a:p>
        </p:txBody>
      </p:sp>
    </p:spTree>
    <p:extLst>
      <p:ext uri="{BB962C8B-B14F-4D97-AF65-F5344CB8AC3E}">
        <p14:creationId xmlns:p14="http://schemas.microsoft.com/office/powerpoint/2010/main" val="1783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B362-C6A2-4BD1-98D7-5FBDD6F5B7C2}"/>
              </a:ext>
            </a:extLst>
          </p:cNvPr>
          <p:cNvSpPr>
            <a:spLocks noGrp="1"/>
          </p:cNvSpPr>
          <p:nvPr>
            <p:ph type="title"/>
          </p:nvPr>
        </p:nvSpPr>
        <p:spPr/>
        <p:txBody>
          <a:bodyPr/>
          <a:lstStyle/>
          <a:p>
            <a:r>
              <a:rPr lang="en-US" dirty="0"/>
              <a:t>Security groups</a:t>
            </a:r>
            <a:endParaRPr lang="en-IN" dirty="0"/>
          </a:p>
        </p:txBody>
      </p:sp>
      <p:sp>
        <p:nvSpPr>
          <p:cNvPr id="3" name="Content Placeholder 2">
            <a:extLst>
              <a:ext uri="{FF2B5EF4-FFF2-40B4-BE49-F238E27FC236}">
                <a16:creationId xmlns:a16="http://schemas.microsoft.com/office/drawing/2014/main" id="{129CA1D0-779D-4503-83C8-B939FE9490D2}"/>
              </a:ext>
            </a:extLst>
          </p:cNvPr>
          <p:cNvSpPr>
            <a:spLocks noGrp="1"/>
          </p:cNvSpPr>
          <p:nvPr>
            <p:ph idx="1"/>
          </p:nvPr>
        </p:nvSpPr>
        <p:spPr>
          <a:xfrm>
            <a:off x="1451578" y="1853754"/>
            <a:ext cx="9603275" cy="3450613"/>
          </a:xfrm>
        </p:spPr>
        <p:txBody>
          <a:bodyPr/>
          <a:lstStyle/>
          <a:p>
            <a:r>
              <a:rPr lang="en-US" dirty="0"/>
              <a:t>A security group acts as a virtual firewall for your EC2 instances to control incoming and outgoing traffic.</a:t>
            </a:r>
          </a:p>
          <a:p>
            <a:endParaRPr lang="en-IN" dirty="0"/>
          </a:p>
        </p:txBody>
      </p:sp>
      <p:pic>
        <p:nvPicPr>
          <p:cNvPr id="2050" name="Picture 2" descr="aws security group">
            <a:extLst>
              <a:ext uri="{FF2B5EF4-FFF2-40B4-BE49-F238E27FC236}">
                <a16:creationId xmlns:a16="http://schemas.microsoft.com/office/drawing/2014/main" id="{37C41AFF-0A04-4C0F-84B3-55A22D3B1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7" y="3151479"/>
            <a:ext cx="835342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541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E4B0-D4FC-410F-8A4E-91AD83FF9420}"/>
              </a:ext>
            </a:extLst>
          </p:cNvPr>
          <p:cNvSpPr>
            <a:spLocks noGrp="1"/>
          </p:cNvSpPr>
          <p:nvPr>
            <p:ph type="title"/>
          </p:nvPr>
        </p:nvSpPr>
        <p:spPr/>
        <p:txBody>
          <a:bodyPr/>
          <a:lstStyle/>
          <a:p>
            <a:r>
              <a:rPr lang="en-US" dirty="0"/>
              <a:t>Network ACL (access control list)</a:t>
            </a:r>
            <a:endParaRPr lang="en-IN" dirty="0"/>
          </a:p>
        </p:txBody>
      </p:sp>
      <p:sp>
        <p:nvSpPr>
          <p:cNvPr id="3" name="Content Placeholder 2">
            <a:extLst>
              <a:ext uri="{FF2B5EF4-FFF2-40B4-BE49-F238E27FC236}">
                <a16:creationId xmlns:a16="http://schemas.microsoft.com/office/drawing/2014/main" id="{99F9372F-64C8-4DF6-B840-D322BA4C84C8}"/>
              </a:ext>
            </a:extLst>
          </p:cNvPr>
          <p:cNvSpPr>
            <a:spLocks noGrp="1"/>
          </p:cNvSpPr>
          <p:nvPr>
            <p:ph idx="1"/>
          </p:nvPr>
        </p:nvSpPr>
        <p:spPr/>
        <p:txBody>
          <a:bodyPr/>
          <a:lstStyle/>
          <a:p>
            <a:r>
              <a:rPr lang="en-US" dirty="0"/>
              <a:t>This acts as a firewall for associated subnets.</a:t>
            </a:r>
          </a:p>
          <a:p>
            <a:r>
              <a:rPr lang="en-US" dirty="0"/>
              <a:t>It controls both incoming and outgoing traffic at the subnet level.</a:t>
            </a:r>
          </a:p>
          <a:p>
            <a:r>
              <a:rPr lang="en-US" dirty="0"/>
              <a:t>It’s the 1</a:t>
            </a:r>
            <a:r>
              <a:rPr lang="en-US" baseline="30000" dirty="0"/>
              <a:t>st</a:t>
            </a:r>
            <a:r>
              <a:rPr lang="en-US" dirty="0"/>
              <a:t> firewall at the network level.</a:t>
            </a:r>
          </a:p>
          <a:p>
            <a:r>
              <a:rPr lang="en-US" dirty="0"/>
              <a:t>A network access control list (ACL) is an layer of security for your VPC that acts as a firewall for controlling traffic in and out of one or more subnets.</a:t>
            </a:r>
            <a:endParaRPr lang="en-IN" dirty="0"/>
          </a:p>
        </p:txBody>
      </p:sp>
    </p:spTree>
    <p:extLst>
      <p:ext uri="{BB962C8B-B14F-4D97-AF65-F5344CB8AC3E}">
        <p14:creationId xmlns:p14="http://schemas.microsoft.com/office/powerpoint/2010/main" val="2268212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D5B2-A2CB-4F11-91D6-03A1593DEE1B}"/>
              </a:ext>
            </a:extLst>
          </p:cNvPr>
          <p:cNvSpPr>
            <a:spLocks noGrp="1"/>
          </p:cNvSpPr>
          <p:nvPr>
            <p:ph type="title"/>
          </p:nvPr>
        </p:nvSpPr>
        <p:spPr/>
        <p:txBody>
          <a:bodyPr/>
          <a:lstStyle/>
          <a:p>
            <a:r>
              <a:rPr lang="en-US" dirty="0"/>
              <a:t>NACL</a:t>
            </a:r>
            <a:endParaRPr lang="en-IN" dirty="0"/>
          </a:p>
        </p:txBody>
      </p:sp>
      <p:sp>
        <p:nvSpPr>
          <p:cNvPr id="3" name="Content Placeholder 2">
            <a:extLst>
              <a:ext uri="{FF2B5EF4-FFF2-40B4-BE49-F238E27FC236}">
                <a16:creationId xmlns:a16="http://schemas.microsoft.com/office/drawing/2014/main" id="{43A1DBC7-E7A6-473A-AA2E-0A7483A42562}"/>
              </a:ext>
            </a:extLst>
          </p:cNvPr>
          <p:cNvSpPr>
            <a:spLocks noGrp="1"/>
          </p:cNvSpPr>
          <p:nvPr>
            <p:ph idx="1"/>
          </p:nvPr>
        </p:nvSpPr>
        <p:spPr>
          <a:xfrm>
            <a:off x="808383" y="2015732"/>
            <a:ext cx="10442713" cy="4037749"/>
          </a:xfrm>
        </p:spPr>
        <p:txBody>
          <a:bodyPr>
            <a:normAutofit fontScale="85000" lnSpcReduction="20000"/>
          </a:bodyPr>
          <a:lstStyle/>
          <a:p>
            <a:r>
              <a:rPr lang="en-US" dirty="0"/>
              <a:t>A network access control list (ACL) is an optional layer of security for your VPC that acts as a firewall for controlling traffic in and out of one or more subnets.</a:t>
            </a:r>
          </a:p>
          <a:p>
            <a:r>
              <a:rPr lang="en-US" dirty="0"/>
              <a:t>The following are the parts of a network ACL rule:</a:t>
            </a:r>
          </a:p>
          <a:p>
            <a:r>
              <a:rPr lang="en-US" b="1" dirty="0"/>
              <a:t>Rule number</a:t>
            </a:r>
            <a:r>
              <a:rPr lang="en-US" dirty="0"/>
              <a:t>. Rules are evaluated starting with the lowest numbered rule. As soon as a rule matches traffic, it's applied regardless of any higher-numbered rule that might contradict it.</a:t>
            </a:r>
          </a:p>
          <a:p>
            <a:r>
              <a:rPr lang="en-US" b="1" dirty="0"/>
              <a:t>Type</a:t>
            </a:r>
            <a:r>
              <a:rPr lang="en-US" dirty="0"/>
              <a:t>. The type of traffic; for example, SSH. You can also specify all traffic or a custom range.</a:t>
            </a:r>
          </a:p>
          <a:p>
            <a:r>
              <a:rPr lang="en-US" b="1" dirty="0"/>
              <a:t>Protocol</a:t>
            </a:r>
            <a:r>
              <a:rPr lang="en-US" dirty="0"/>
              <a:t>. You can specify any protocol that has a standard protocol number. </a:t>
            </a:r>
          </a:p>
          <a:p>
            <a:r>
              <a:rPr lang="en-US" b="1" dirty="0"/>
              <a:t>Port range</a:t>
            </a:r>
            <a:r>
              <a:rPr lang="en-US" dirty="0"/>
              <a:t>. The listening port or port range for the traffic. For example, 80 for HTTP traffic.</a:t>
            </a:r>
          </a:p>
          <a:p>
            <a:r>
              <a:rPr lang="en-US" b="1" dirty="0"/>
              <a:t>Source</a:t>
            </a:r>
            <a:r>
              <a:rPr lang="en-US" dirty="0"/>
              <a:t>. [Inbound rules only] The source of the traffic (CIDR range).</a:t>
            </a:r>
          </a:p>
          <a:p>
            <a:r>
              <a:rPr lang="en-US" b="1" dirty="0"/>
              <a:t>Destination</a:t>
            </a:r>
            <a:r>
              <a:rPr lang="en-US" dirty="0"/>
              <a:t>. [Outbound rules only] The destination for the traffic (CIDR range).</a:t>
            </a:r>
          </a:p>
          <a:p>
            <a:r>
              <a:rPr lang="en-US" b="1" dirty="0"/>
              <a:t>Allow/Deny</a:t>
            </a:r>
            <a:r>
              <a:rPr lang="en-US" dirty="0"/>
              <a:t>. Whether to </a:t>
            </a:r>
            <a:r>
              <a:rPr lang="en-US" i="1" dirty="0"/>
              <a:t>allow</a:t>
            </a:r>
            <a:r>
              <a:rPr lang="en-US" dirty="0"/>
              <a:t> or </a:t>
            </a:r>
            <a:r>
              <a:rPr lang="en-US" i="1" dirty="0"/>
              <a:t>deny</a:t>
            </a:r>
            <a:r>
              <a:rPr lang="en-US" dirty="0"/>
              <a:t> the specified traffic.</a:t>
            </a:r>
          </a:p>
          <a:p>
            <a:endParaRPr lang="en-IN" dirty="0"/>
          </a:p>
        </p:txBody>
      </p:sp>
    </p:spTree>
    <p:extLst>
      <p:ext uri="{BB962C8B-B14F-4D97-AF65-F5344CB8AC3E}">
        <p14:creationId xmlns:p14="http://schemas.microsoft.com/office/powerpoint/2010/main" val="2893929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65B1-2EF0-4568-ACF3-E3AE2AF7AB07}"/>
              </a:ext>
            </a:extLst>
          </p:cNvPr>
          <p:cNvSpPr>
            <a:spLocks noGrp="1"/>
          </p:cNvSpPr>
          <p:nvPr>
            <p:ph type="title"/>
          </p:nvPr>
        </p:nvSpPr>
        <p:spPr/>
        <p:txBody>
          <a:bodyPr/>
          <a:lstStyle/>
          <a:p>
            <a:r>
              <a:rPr lang="en-US" dirty="0"/>
              <a:t>Default network ACL</a:t>
            </a:r>
            <a:br>
              <a:rPr lang="en-US" dirty="0"/>
            </a:br>
            <a:endParaRPr lang="en-IN" dirty="0"/>
          </a:p>
        </p:txBody>
      </p:sp>
      <p:sp>
        <p:nvSpPr>
          <p:cNvPr id="3" name="Content Placeholder 2">
            <a:extLst>
              <a:ext uri="{FF2B5EF4-FFF2-40B4-BE49-F238E27FC236}">
                <a16:creationId xmlns:a16="http://schemas.microsoft.com/office/drawing/2014/main" id="{A82256CC-6E10-4D5E-A51A-7D1EB620B845}"/>
              </a:ext>
            </a:extLst>
          </p:cNvPr>
          <p:cNvSpPr>
            <a:spLocks noGrp="1"/>
          </p:cNvSpPr>
          <p:nvPr>
            <p:ph idx="1"/>
          </p:nvPr>
        </p:nvSpPr>
        <p:spPr/>
        <p:txBody>
          <a:bodyPr/>
          <a:lstStyle/>
          <a:p>
            <a:r>
              <a:rPr lang="en-US" dirty="0"/>
              <a:t>The default network ACL is configured to allow all traffic to flow in and out of the subnets with which it is associated. Each network ACL also includes a rule whose rule number is an asterisk. This rule ensures that if a packet doesn't match any of the other numbered rules, it's denied. You can't modify or remove this rule.</a:t>
            </a:r>
          </a:p>
          <a:p>
            <a:endParaRPr lang="en-IN" dirty="0"/>
          </a:p>
        </p:txBody>
      </p:sp>
      <p:pic>
        <p:nvPicPr>
          <p:cNvPr id="4" name="Picture 3">
            <a:extLst>
              <a:ext uri="{FF2B5EF4-FFF2-40B4-BE49-F238E27FC236}">
                <a16:creationId xmlns:a16="http://schemas.microsoft.com/office/drawing/2014/main" id="{C898F1DD-D17F-44E9-A21B-1B6EE0793961}"/>
              </a:ext>
            </a:extLst>
          </p:cNvPr>
          <p:cNvPicPr>
            <a:picLocks noChangeAspect="1"/>
          </p:cNvPicPr>
          <p:nvPr/>
        </p:nvPicPr>
        <p:blipFill>
          <a:blip r:embed="rId2"/>
          <a:stretch>
            <a:fillRect/>
          </a:stretch>
        </p:blipFill>
        <p:spPr>
          <a:xfrm>
            <a:off x="811282" y="3653234"/>
            <a:ext cx="4449457" cy="1975089"/>
          </a:xfrm>
          <a:prstGeom prst="rect">
            <a:avLst/>
          </a:prstGeom>
        </p:spPr>
      </p:pic>
      <p:pic>
        <p:nvPicPr>
          <p:cNvPr id="5" name="Picture 4">
            <a:extLst>
              <a:ext uri="{FF2B5EF4-FFF2-40B4-BE49-F238E27FC236}">
                <a16:creationId xmlns:a16="http://schemas.microsoft.com/office/drawing/2014/main" id="{DDCA94B8-057E-4AE5-BA29-B61EB0372994}"/>
              </a:ext>
            </a:extLst>
          </p:cNvPr>
          <p:cNvPicPr>
            <a:picLocks noChangeAspect="1"/>
          </p:cNvPicPr>
          <p:nvPr/>
        </p:nvPicPr>
        <p:blipFill>
          <a:blip r:embed="rId3"/>
          <a:stretch>
            <a:fillRect/>
          </a:stretch>
        </p:blipFill>
        <p:spPr>
          <a:xfrm>
            <a:off x="5473295" y="3653234"/>
            <a:ext cx="5581559" cy="1978433"/>
          </a:xfrm>
          <a:prstGeom prst="rect">
            <a:avLst/>
          </a:prstGeom>
        </p:spPr>
      </p:pic>
    </p:spTree>
    <p:extLst>
      <p:ext uri="{BB962C8B-B14F-4D97-AF65-F5344CB8AC3E}">
        <p14:creationId xmlns:p14="http://schemas.microsoft.com/office/powerpoint/2010/main" val="3744214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71A694-6F6C-48EC-8691-D55FC88F705C}"/>
              </a:ext>
            </a:extLst>
          </p:cNvPr>
          <p:cNvSpPr>
            <a:spLocks noGrp="1"/>
          </p:cNvSpPr>
          <p:nvPr>
            <p:ph type="title"/>
          </p:nvPr>
        </p:nvSpPr>
        <p:spPr/>
        <p:txBody>
          <a:bodyPr/>
          <a:lstStyle/>
          <a:p>
            <a:r>
              <a:rPr lang="en-US" dirty="0"/>
              <a:t>SG VS Network ACL’s</a:t>
            </a:r>
            <a:endParaRPr lang="en-IN" dirty="0"/>
          </a:p>
        </p:txBody>
      </p:sp>
      <p:sp>
        <p:nvSpPr>
          <p:cNvPr id="5" name="Text Placeholder 4">
            <a:extLst>
              <a:ext uri="{FF2B5EF4-FFF2-40B4-BE49-F238E27FC236}">
                <a16:creationId xmlns:a16="http://schemas.microsoft.com/office/drawing/2014/main" id="{8D277CB4-9653-45DE-AF25-F104AD49D588}"/>
              </a:ext>
            </a:extLst>
          </p:cNvPr>
          <p:cNvSpPr>
            <a:spLocks noGrp="1"/>
          </p:cNvSpPr>
          <p:nvPr>
            <p:ph type="body" idx="1"/>
          </p:nvPr>
        </p:nvSpPr>
        <p:spPr/>
        <p:txBody>
          <a:bodyPr/>
          <a:lstStyle/>
          <a:p>
            <a:r>
              <a:rPr lang="en-US" dirty="0"/>
              <a:t>Security Group</a:t>
            </a:r>
            <a:endParaRPr lang="en-IN" dirty="0"/>
          </a:p>
        </p:txBody>
      </p:sp>
      <p:sp>
        <p:nvSpPr>
          <p:cNvPr id="6" name="Content Placeholder 5">
            <a:extLst>
              <a:ext uri="{FF2B5EF4-FFF2-40B4-BE49-F238E27FC236}">
                <a16:creationId xmlns:a16="http://schemas.microsoft.com/office/drawing/2014/main" id="{2A00F36F-619E-4258-B84D-998F5779B962}"/>
              </a:ext>
            </a:extLst>
          </p:cNvPr>
          <p:cNvSpPr>
            <a:spLocks noGrp="1"/>
          </p:cNvSpPr>
          <p:nvPr>
            <p:ph sz="half" idx="2"/>
          </p:nvPr>
        </p:nvSpPr>
        <p:spPr/>
        <p:txBody>
          <a:bodyPr>
            <a:normAutofit lnSpcReduction="10000"/>
          </a:bodyPr>
          <a:lstStyle/>
          <a:p>
            <a:r>
              <a:rPr lang="en-US" dirty="0"/>
              <a:t>Operates at instance level.</a:t>
            </a:r>
          </a:p>
          <a:p>
            <a:r>
              <a:rPr lang="en-US" dirty="0"/>
              <a:t>Supports only allow traffic.</a:t>
            </a:r>
          </a:p>
          <a:p>
            <a:r>
              <a:rPr lang="en-US" dirty="0"/>
              <a:t>Its stateful</a:t>
            </a:r>
            <a:r>
              <a:rPr lang="en-IN" dirty="0"/>
              <a:t>- return traffic is automatically allowed.</a:t>
            </a:r>
          </a:p>
          <a:p>
            <a:r>
              <a:rPr lang="en-IN" dirty="0"/>
              <a:t>Evaluates all the rules before deciding whether to allow traffic or not.</a:t>
            </a:r>
          </a:p>
          <a:p>
            <a:endParaRPr lang="en-US" dirty="0"/>
          </a:p>
        </p:txBody>
      </p:sp>
      <p:sp>
        <p:nvSpPr>
          <p:cNvPr id="7" name="Text Placeholder 6">
            <a:extLst>
              <a:ext uri="{FF2B5EF4-FFF2-40B4-BE49-F238E27FC236}">
                <a16:creationId xmlns:a16="http://schemas.microsoft.com/office/drawing/2014/main" id="{0DD485CF-CA95-4C71-AC29-A2D29FF3FD95}"/>
              </a:ext>
            </a:extLst>
          </p:cNvPr>
          <p:cNvSpPr>
            <a:spLocks noGrp="1"/>
          </p:cNvSpPr>
          <p:nvPr>
            <p:ph type="body" sz="quarter" idx="3"/>
          </p:nvPr>
        </p:nvSpPr>
        <p:spPr/>
        <p:txBody>
          <a:bodyPr/>
          <a:lstStyle/>
          <a:p>
            <a:r>
              <a:rPr lang="en-US" dirty="0"/>
              <a:t>Network </a:t>
            </a:r>
            <a:r>
              <a:rPr lang="en-US" dirty="0" err="1"/>
              <a:t>acl’s</a:t>
            </a:r>
            <a:endParaRPr lang="en-IN" dirty="0"/>
          </a:p>
        </p:txBody>
      </p:sp>
      <p:sp>
        <p:nvSpPr>
          <p:cNvPr id="8" name="Content Placeholder 7">
            <a:extLst>
              <a:ext uri="{FF2B5EF4-FFF2-40B4-BE49-F238E27FC236}">
                <a16:creationId xmlns:a16="http://schemas.microsoft.com/office/drawing/2014/main" id="{FA2B031B-C8BC-47D6-B737-E1B8560E1A84}"/>
              </a:ext>
            </a:extLst>
          </p:cNvPr>
          <p:cNvSpPr>
            <a:spLocks noGrp="1"/>
          </p:cNvSpPr>
          <p:nvPr>
            <p:ph sz="quarter" idx="4"/>
          </p:nvPr>
        </p:nvSpPr>
        <p:spPr/>
        <p:txBody>
          <a:bodyPr>
            <a:normAutofit lnSpcReduction="10000"/>
          </a:bodyPr>
          <a:lstStyle/>
          <a:p>
            <a:r>
              <a:rPr lang="en-US" dirty="0"/>
              <a:t>Operates at subnet level.</a:t>
            </a:r>
          </a:p>
          <a:p>
            <a:r>
              <a:rPr lang="en-US" dirty="0"/>
              <a:t>Supports both allow and deny traffic.</a:t>
            </a:r>
          </a:p>
          <a:p>
            <a:r>
              <a:rPr lang="en-US" dirty="0"/>
              <a:t>Its stateless- return traffic must be explicitly allowed.</a:t>
            </a:r>
          </a:p>
          <a:p>
            <a:r>
              <a:rPr lang="en-US" dirty="0"/>
              <a:t>Its processes rules in numeric order when deciding whether to allow traffic or not.</a:t>
            </a:r>
            <a:endParaRPr lang="en-IN" dirty="0"/>
          </a:p>
        </p:txBody>
      </p:sp>
    </p:spTree>
    <p:extLst>
      <p:ext uri="{BB962C8B-B14F-4D97-AF65-F5344CB8AC3E}">
        <p14:creationId xmlns:p14="http://schemas.microsoft.com/office/powerpoint/2010/main" val="4246829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4A18F91-B42E-44F4-83F3-71F725829E8D}"/>
              </a:ext>
            </a:extLst>
          </p:cNvPr>
          <p:cNvSpPr>
            <a:spLocks noGrp="1"/>
          </p:cNvSpPr>
          <p:nvPr>
            <p:ph type="title"/>
          </p:nvPr>
        </p:nvSpPr>
        <p:spPr/>
        <p:txBody>
          <a:bodyPr/>
          <a:lstStyle/>
          <a:p>
            <a:r>
              <a:rPr lang="en-US" dirty="0"/>
              <a:t>Vpc peering</a:t>
            </a:r>
            <a:endParaRPr lang="en-IN" dirty="0"/>
          </a:p>
        </p:txBody>
      </p:sp>
      <p:sp>
        <p:nvSpPr>
          <p:cNvPr id="9" name="Content Placeholder 8">
            <a:extLst>
              <a:ext uri="{FF2B5EF4-FFF2-40B4-BE49-F238E27FC236}">
                <a16:creationId xmlns:a16="http://schemas.microsoft.com/office/drawing/2014/main" id="{E0429F0C-1977-497E-8FDE-AF76575FEAA4}"/>
              </a:ext>
            </a:extLst>
          </p:cNvPr>
          <p:cNvSpPr>
            <a:spLocks noGrp="1"/>
          </p:cNvSpPr>
          <p:nvPr>
            <p:ph idx="1"/>
          </p:nvPr>
        </p:nvSpPr>
        <p:spPr/>
        <p:txBody>
          <a:bodyPr/>
          <a:lstStyle/>
          <a:p>
            <a:r>
              <a:rPr lang="en-US" dirty="0"/>
              <a:t>A VPC peering connection is a networking connection between two VPCs that enables you to route traffic between them using private IPv4 addresses or IPv6 addresses.</a:t>
            </a:r>
          </a:p>
          <a:p>
            <a:r>
              <a:rPr lang="en-US" dirty="0"/>
              <a:t> Instances in either VPC can communicate with each other as if they are within the same network. You can create a VPC peering connection between your own VPCs, or with a VPC in another AWS account. </a:t>
            </a:r>
          </a:p>
          <a:p>
            <a:r>
              <a:rPr lang="en-US" dirty="0"/>
              <a:t>The VPCs can be in different regions (also known as an inter-region VPC peering connection).</a:t>
            </a:r>
            <a:endParaRPr lang="en-IN" dirty="0"/>
          </a:p>
        </p:txBody>
      </p:sp>
    </p:spTree>
    <p:extLst>
      <p:ext uri="{BB962C8B-B14F-4D97-AF65-F5344CB8AC3E}">
        <p14:creationId xmlns:p14="http://schemas.microsoft.com/office/powerpoint/2010/main" val="285107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FE92-84F0-4CA8-AC94-B293A61DAD5E}"/>
              </a:ext>
            </a:extLst>
          </p:cNvPr>
          <p:cNvSpPr>
            <a:spLocks noGrp="1"/>
          </p:cNvSpPr>
          <p:nvPr>
            <p:ph type="title"/>
          </p:nvPr>
        </p:nvSpPr>
        <p:spPr/>
        <p:txBody>
          <a:bodyPr/>
          <a:lstStyle/>
          <a:p>
            <a:r>
              <a:rPr lang="en-US" dirty="0"/>
              <a:t>VPC Peering</a:t>
            </a:r>
            <a:endParaRPr lang="en-IN" dirty="0"/>
          </a:p>
        </p:txBody>
      </p:sp>
      <p:sp>
        <p:nvSpPr>
          <p:cNvPr id="3" name="Content Placeholder 2">
            <a:extLst>
              <a:ext uri="{FF2B5EF4-FFF2-40B4-BE49-F238E27FC236}">
                <a16:creationId xmlns:a16="http://schemas.microsoft.com/office/drawing/2014/main" id="{B8F6475E-B2A7-440E-B8AB-D634217D80F1}"/>
              </a:ext>
            </a:extLst>
          </p:cNvPr>
          <p:cNvSpPr>
            <a:spLocks noGrp="1"/>
          </p:cNvSpPr>
          <p:nvPr>
            <p:ph idx="1"/>
          </p:nvPr>
        </p:nvSpPr>
        <p:spPr>
          <a:xfrm>
            <a:off x="1451578" y="2043964"/>
            <a:ext cx="9603275" cy="3450613"/>
          </a:xfrm>
        </p:spPr>
        <p:txBody>
          <a:bodyPr/>
          <a:lstStyle/>
          <a:p>
            <a:r>
              <a:rPr lang="en-US" dirty="0"/>
              <a:t>AWS uses the existing infrastructure of a VPC to create a VPC peering connection; it is neither a gateway nor a VPN connection, and does not rely on a separate piece of physical hardware. There is no single point of failure for communication or a bandwidth bottleneck.</a:t>
            </a:r>
          </a:p>
          <a:p>
            <a:endParaRPr lang="en-IN" dirty="0"/>
          </a:p>
        </p:txBody>
      </p:sp>
      <p:pic>
        <p:nvPicPr>
          <p:cNvPr id="1026" name="Picture 2" descr="&#10;            A VPC peering connection&#10;        ">
            <a:extLst>
              <a:ext uri="{FF2B5EF4-FFF2-40B4-BE49-F238E27FC236}">
                <a16:creationId xmlns:a16="http://schemas.microsoft.com/office/drawing/2014/main" id="{9B26E91B-9E11-45CF-900C-0A416710E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706" y="3370502"/>
            <a:ext cx="429577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92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A69B-939E-4CB8-8533-4C06B67C36E2}"/>
              </a:ext>
            </a:extLst>
          </p:cNvPr>
          <p:cNvSpPr>
            <a:spLocks noGrp="1"/>
          </p:cNvSpPr>
          <p:nvPr>
            <p:ph type="title"/>
          </p:nvPr>
        </p:nvSpPr>
        <p:spPr/>
        <p:txBody>
          <a:bodyPr/>
          <a:lstStyle/>
          <a:p>
            <a:r>
              <a:rPr lang="en-US" dirty="0"/>
              <a:t>VPC</a:t>
            </a:r>
            <a:endParaRPr lang="en-IN" dirty="0"/>
          </a:p>
        </p:txBody>
      </p:sp>
      <p:sp>
        <p:nvSpPr>
          <p:cNvPr id="3" name="Content Placeholder 2">
            <a:extLst>
              <a:ext uri="{FF2B5EF4-FFF2-40B4-BE49-F238E27FC236}">
                <a16:creationId xmlns:a16="http://schemas.microsoft.com/office/drawing/2014/main" id="{2E91A386-013A-420F-87F5-02280035DE3E}"/>
              </a:ext>
            </a:extLst>
          </p:cNvPr>
          <p:cNvSpPr>
            <a:spLocks noGrp="1"/>
          </p:cNvSpPr>
          <p:nvPr>
            <p:ph idx="1"/>
          </p:nvPr>
        </p:nvSpPr>
        <p:spPr/>
        <p:txBody>
          <a:bodyPr>
            <a:normAutofit lnSpcReduction="10000"/>
          </a:bodyPr>
          <a:lstStyle/>
          <a:p>
            <a:r>
              <a:rPr lang="en-US" dirty="0"/>
              <a:t>VPC is nothing but a virtual private cloud.</a:t>
            </a:r>
          </a:p>
          <a:p>
            <a:r>
              <a:rPr lang="en-US" dirty="0"/>
              <a:t>It helps you to create a virtual isolated env in the same cloud.</a:t>
            </a:r>
          </a:p>
          <a:p>
            <a:r>
              <a:rPr lang="en-US" dirty="0"/>
              <a:t>Multiple virtual isolated Environments  are also possible.</a:t>
            </a:r>
          </a:p>
          <a:p>
            <a:r>
              <a:rPr lang="en-US" dirty="0"/>
              <a:t>Amazon Virtual Private Cloud is a commercial cloud computing service that provides users a virtual private cloud, by "provision[</a:t>
            </a:r>
            <a:r>
              <a:rPr lang="en-US" dirty="0" err="1"/>
              <a:t>ing</a:t>
            </a:r>
            <a:r>
              <a:rPr lang="en-US" dirty="0"/>
              <a:t>] a logically isolated section of Amazon Web Services Cloud".</a:t>
            </a:r>
          </a:p>
          <a:p>
            <a:r>
              <a:rPr lang="en-US" dirty="0"/>
              <a:t>Amazon Virtual Private Cloud (VPC) gives you complete control over your virtual networking environment, including resource placement, connectivity, and security.</a:t>
            </a:r>
            <a:endParaRPr lang="en-IN" dirty="0"/>
          </a:p>
        </p:txBody>
      </p:sp>
    </p:spTree>
    <p:extLst>
      <p:ext uri="{BB962C8B-B14F-4D97-AF65-F5344CB8AC3E}">
        <p14:creationId xmlns:p14="http://schemas.microsoft.com/office/powerpoint/2010/main" val="1014043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26D4C-B50D-4E97-BA22-5848B2EE0AB5}"/>
              </a:ext>
            </a:extLst>
          </p:cNvPr>
          <p:cNvSpPr>
            <a:spLocks noGrp="1"/>
          </p:cNvSpPr>
          <p:nvPr>
            <p:ph type="title"/>
          </p:nvPr>
        </p:nvSpPr>
        <p:spPr/>
        <p:txBody>
          <a:bodyPr/>
          <a:lstStyle/>
          <a:p>
            <a:r>
              <a:rPr lang="en-US" dirty="0"/>
              <a:t>Multiple VPC peering connections</a:t>
            </a:r>
            <a:endParaRPr lang="en-IN" dirty="0"/>
          </a:p>
        </p:txBody>
      </p:sp>
      <p:sp>
        <p:nvSpPr>
          <p:cNvPr id="3" name="Content Placeholder 2">
            <a:extLst>
              <a:ext uri="{FF2B5EF4-FFF2-40B4-BE49-F238E27FC236}">
                <a16:creationId xmlns:a16="http://schemas.microsoft.com/office/drawing/2014/main" id="{AACD2ED8-5AF6-4D25-B463-5210BBC63DA4}"/>
              </a:ext>
            </a:extLst>
          </p:cNvPr>
          <p:cNvSpPr>
            <a:spLocks noGrp="1"/>
          </p:cNvSpPr>
          <p:nvPr>
            <p:ph idx="1"/>
          </p:nvPr>
        </p:nvSpPr>
        <p:spPr/>
        <p:txBody>
          <a:bodyPr/>
          <a:lstStyle/>
          <a:p>
            <a:r>
              <a:rPr lang="en-US" dirty="0"/>
              <a:t>A VPC peering connection is a one to one relationship between two VPCs.</a:t>
            </a:r>
          </a:p>
          <a:p>
            <a:r>
              <a:rPr lang="en-US" dirty="0"/>
              <a:t>You can create multiple VPC peering connections for each VPC that you own, but transitive peering relationships are not supported.</a:t>
            </a:r>
          </a:p>
          <a:p>
            <a:r>
              <a:rPr lang="en-US" dirty="0"/>
              <a:t>You do not have any peering relationship with VPCs that your VPC is not directly peered with.</a:t>
            </a:r>
            <a:endParaRPr lang="en-IN" dirty="0"/>
          </a:p>
        </p:txBody>
      </p:sp>
      <p:pic>
        <p:nvPicPr>
          <p:cNvPr id="2050" name="Picture 2" descr="&#10;                One VPC peered with two VPCs&#10;            ">
            <a:extLst>
              <a:ext uri="{FF2B5EF4-FFF2-40B4-BE49-F238E27FC236}">
                <a16:creationId xmlns:a16="http://schemas.microsoft.com/office/drawing/2014/main" id="{2C81DCB1-6DBC-4B05-9D10-00736D661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7113" y="3885248"/>
            <a:ext cx="4028661" cy="2362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384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9841-2003-47BD-8C6A-6CEA2BEAB73E}"/>
              </a:ext>
            </a:extLst>
          </p:cNvPr>
          <p:cNvSpPr>
            <a:spLocks noGrp="1"/>
          </p:cNvSpPr>
          <p:nvPr>
            <p:ph type="title"/>
          </p:nvPr>
        </p:nvSpPr>
        <p:spPr/>
        <p:txBody>
          <a:bodyPr/>
          <a:lstStyle/>
          <a:p>
            <a:r>
              <a:rPr lang="en-US" dirty="0"/>
              <a:t>Some basics on the VPC connection</a:t>
            </a:r>
            <a:endParaRPr lang="en-IN" dirty="0"/>
          </a:p>
        </p:txBody>
      </p:sp>
      <p:sp>
        <p:nvSpPr>
          <p:cNvPr id="3" name="Content Placeholder 2">
            <a:extLst>
              <a:ext uri="{FF2B5EF4-FFF2-40B4-BE49-F238E27FC236}">
                <a16:creationId xmlns:a16="http://schemas.microsoft.com/office/drawing/2014/main" id="{18A2A0C7-7E36-4F35-88D3-E791FD83A0D3}"/>
              </a:ext>
            </a:extLst>
          </p:cNvPr>
          <p:cNvSpPr>
            <a:spLocks noGrp="1"/>
          </p:cNvSpPr>
          <p:nvPr>
            <p:ph idx="1"/>
          </p:nvPr>
        </p:nvSpPr>
        <p:spPr>
          <a:xfrm>
            <a:off x="1451579" y="2015732"/>
            <a:ext cx="9603275" cy="3762216"/>
          </a:xfrm>
        </p:spPr>
        <p:txBody>
          <a:bodyPr>
            <a:normAutofit fontScale="92500"/>
          </a:bodyPr>
          <a:lstStyle/>
          <a:p>
            <a:r>
              <a:rPr lang="en-US" dirty="0"/>
              <a:t>The owner of the requester VPC sends a request to the owner of the accepter VPC to create the VPC peering connection. </a:t>
            </a:r>
          </a:p>
          <a:p>
            <a:r>
              <a:rPr lang="en-US" dirty="0"/>
              <a:t>The accepter VPC can be owned by you, or another AWS account, and cannot have a CIDR block that overlaps with the requester VPC's CIDR block’s.</a:t>
            </a:r>
          </a:p>
          <a:p>
            <a:r>
              <a:rPr lang="en-US" dirty="0"/>
              <a:t>The owner of the accepter VPC accepts the VPC peering connection request to activate the VPC peering connection.</a:t>
            </a:r>
          </a:p>
          <a:p>
            <a:r>
              <a:rPr lang="en-US" dirty="0"/>
              <a:t>To enable the flow of traffic between the VPCs using private IP addresses, the owner of each VPC in the VPC peering connection must manually add a route to one or more of their VPC route tables that points to the IP address range of the other VPC (the peer VPC).</a:t>
            </a:r>
          </a:p>
          <a:p>
            <a:endParaRPr lang="en-US" dirty="0"/>
          </a:p>
        </p:txBody>
      </p:sp>
    </p:spTree>
    <p:extLst>
      <p:ext uri="{BB962C8B-B14F-4D97-AF65-F5344CB8AC3E}">
        <p14:creationId xmlns:p14="http://schemas.microsoft.com/office/powerpoint/2010/main" val="799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80F58-B469-4BBC-B236-D428531D4082}"/>
              </a:ext>
            </a:extLst>
          </p:cNvPr>
          <p:cNvSpPr>
            <a:spLocks noGrp="1"/>
          </p:cNvSpPr>
          <p:nvPr>
            <p:ph type="title"/>
          </p:nvPr>
        </p:nvSpPr>
        <p:spPr/>
        <p:txBody>
          <a:bodyPr/>
          <a:lstStyle/>
          <a:p>
            <a:r>
              <a:rPr lang="en-US" dirty="0"/>
              <a:t>Pricing</a:t>
            </a:r>
            <a:endParaRPr lang="en-IN" dirty="0"/>
          </a:p>
        </p:txBody>
      </p:sp>
      <p:sp>
        <p:nvSpPr>
          <p:cNvPr id="3" name="Content Placeholder 2">
            <a:extLst>
              <a:ext uri="{FF2B5EF4-FFF2-40B4-BE49-F238E27FC236}">
                <a16:creationId xmlns:a16="http://schemas.microsoft.com/office/drawing/2014/main" id="{174E3D23-1D79-4820-B2CE-0C911902D8D3}"/>
              </a:ext>
            </a:extLst>
          </p:cNvPr>
          <p:cNvSpPr>
            <a:spLocks noGrp="1"/>
          </p:cNvSpPr>
          <p:nvPr>
            <p:ph idx="1"/>
          </p:nvPr>
        </p:nvSpPr>
        <p:spPr/>
        <p:txBody>
          <a:bodyPr/>
          <a:lstStyle/>
          <a:p>
            <a:r>
              <a:rPr lang="en-US" dirty="0"/>
              <a:t>If the VPCs in the VPC peering connection are within the same region, the charges for transferring data within the VPC peering connection are the same as the charges for transferring data across Availability Zones. </a:t>
            </a:r>
          </a:p>
          <a:p>
            <a:r>
              <a:rPr lang="en-US" dirty="0"/>
              <a:t>If the VPCs are in different regions, inter-region data transfer costs apply.</a:t>
            </a:r>
          </a:p>
          <a:p>
            <a:r>
              <a:rPr lang="en-IN" dirty="0"/>
              <a:t>https://aws.amazon.com/ec2/pricing/on-demand/#Data_Transfer</a:t>
            </a:r>
          </a:p>
        </p:txBody>
      </p:sp>
    </p:spTree>
    <p:extLst>
      <p:ext uri="{BB962C8B-B14F-4D97-AF65-F5344CB8AC3E}">
        <p14:creationId xmlns:p14="http://schemas.microsoft.com/office/powerpoint/2010/main" val="2502474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8F5D-819C-4B65-B48B-B1C37BCFD573}"/>
              </a:ext>
            </a:extLst>
          </p:cNvPr>
          <p:cNvSpPr>
            <a:spLocks noGrp="1"/>
          </p:cNvSpPr>
          <p:nvPr>
            <p:ph type="title"/>
          </p:nvPr>
        </p:nvSpPr>
        <p:spPr/>
        <p:txBody>
          <a:bodyPr/>
          <a:lstStyle/>
          <a:p>
            <a:r>
              <a:rPr lang="en-US" dirty="0"/>
              <a:t>Why do we need </a:t>
            </a:r>
            <a:r>
              <a:rPr lang="en-US" dirty="0" err="1"/>
              <a:t>vpc</a:t>
            </a:r>
            <a:r>
              <a:rPr lang="en-US" dirty="0"/>
              <a:t> ?</a:t>
            </a:r>
            <a:endParaRPr lang="en-IN" dirty="0"/>
          </a:p>
        </p:txBody>
      </p:sp>
      <p:sp>
        <p:nvSpPr>
          <p:cNvPr id="3" name="Content Placeholder 2">
            <a:extLst>
              <a:ext uri="{FF2B5EF4-FFF2-40B4-BE49-F238E27FC236}">
                <a16:creationId xmlns:a16="http://schemas.microsoft.com/office/drawing/2014/main" id="{DCAE0165-A695-4E6A-9699-F893BA6A63CF}"/>
              </a:ext>
            </a:extLst>
          </p:cNvPr>
          <p:cNvSpPr>
            <a:spLocks noGrp="1"/>
          </p:cNvSpPr>
          <p:nvPr>
            <p:ph idx="1"/>
          </p:nvPr>
        </p:nvSpPr>
        <p:spPr/>
        <p:txBody>
          <a:bodyPr>
            <a:normAutofit fontScale="85000" lnSpcReduction="20000"/>
          </a:bodyPr>
          <a:lstStyle/>
          <a:p>
            <a:r>
              <a:rPr lang="en-US" dirty="0"/>
              <a:t>You need a VPC: a virtual private network that keeps your servers safe from the ravages of the public internet.</a:t>
            </a:r>
          </a:p>
          <a:p>
            <a:r>
              <a:rPr lang="en-IN" dirty="0"/>
              <a:t>Multiple Connectivity Options:- </a:t>
            </a:r>
          </a:p>
          <a:p>
            <a:pPr marL="0" indent="0">
              <a:buNone/>
            </a:pPr>
            <a:r>
              <a:rPr lang="en-US" dirty="0"/>
              <a:t>Your AWS VPC can be connected to a variety of resources, such as the internet, your on-premise data center, other VPCs in your AWS account, or VPCs in other AWS accounts; once connected, you can make your resources accessible or inaccessible in your VPC from outside of your VPC based on your requirement.</a:t>
            </a:r>
            <a:endParaRPr lang="en-IN" dirty="0"/>
          </a:p>
          <a:p>
            <a:r>
              <a:rPr lang="en-IN" dirty="0"/>
              <a:t>Secure</a:t>
            </a:r>
          </a:p>
          <a:p>
            <a:r>
              <a:rPr lang="en-IN" dirty="0"/>
              <a:t>Simple</a:t>
            </a:r>
          </a:p>
          <a:p>
            <a:r>
              <a:rPr lang="en-IN" dirty="0"/>
              <a:t>All the scalability and reliability of AWS is available.</a:t>
            </a:r>
          </a:p>
        </p:txBody>
      </p:sp>
    </p:spTree>
    <p:extLst>
      <p:ext uri="{BB962C8B-B14F-4D97-AF65-F5344CB8AC3E}">
        <p14:creationId xmlns:p14="http://schemas.microsoft.com/office/powerpoint/2010/main" val="787338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B2AF8-B0C9-4FEA-A2CE-9C22EDFBFA6A}"/>
              </a:ext>
            </a:extLst>
          </p:cNvPr>
          <p:cNvSpPr>
            <a:spLocks noGrp="1"/>
          </p:cNvSpPr>
          <p:nvPr>
            <p:ph type="title"/>
          </p:nvPr>
        </p:nvSpPr>
        <p:spPr/>
        <p:txBody>
          <a:bodyPr/>
          <a:lstStyle/>
          <a:p>
            <a:r>
              <a:rPr lang="en-US" dirty="0"/>
              <a:t>Use cases</a:t>
            </a:r>
            <a:endParaRPr lang="en-IN" dirty="0"/>
          </a:p>
        </p:txBody>
      </p:sp>
      <p:sp>
        <p:nvSpPr>
          <p:cNvPr id="3" name="Content Placeholder 2">
            <a:extLst>
              <a:ext uri="{FF2B5EF4-FFF2-40B4-BE49-F238E27FC236}">
                <a16:creationId xmlns:a16="http://schemas.microsoft.com/office/drawing/2014/main" id="{EC764138-9A2A-4466-80C8-693EEAB4E113}"/>
              </a:ext>
            </a:extLst>
          </p:cNvPr>
          <p:cNvSpPr>
            <a:spLocks noGrp="1"/>
          </p:cNvSpPr>
          <p:nvPr>
            <p:ph idx="1"/>
          </p:nvPr>
        </p:nvSpPr>
        <p:spPr/>
        <p:txBody>
          <a:bodyPr/>
          <a:lstStyle/>
          <a:p>
            <a:r>
              <a:rPr lang="en-US" dirty="0"/>
              <a:t>Host a public facing website.</a:t>
            </a:r>
          </a:p>
          <a:p>
            <a:r>
              <a:rPr lang="en-US" dirty="0"/>
              <a:t>Host a multi-tier application</a:t>
            </a:r>
            <a:r>
              <a:rPr lang="en-IN" dirty="0"/>
              <a:t>, such as it will have web-layer, LB layer, DB layer etc.</a:t>
            </a:r>
          </a:p>
          <a:p>
            <a:r>
              <a:rPr lang="en-IN" dirty="0"/>
              <a:t>Hosting of scalable web applications</a:t>
            </a:r>
            <a:r>
              <a:rPr lang="en-US" dirty="0"/>
              <a:t> in your cloud.</a:t>
            </a:r>
          </a:p>
          <a:p>
            <a:r>
              <a:rPr lang="en-US" dirty="0"/>
              <a:t>Manage multiple projects, create isolated networks for those projects.</a:t>
            </a:r>
            <a:endParaRPr lang="en-IN" dirty="0"/>
          </a:p>
        </p:txBody>
      </p:sp>
    </p:spTree>
    <p:extLst>
      <p:ext uri="{BB962C8B-B14F-4D97-AF65-F5344CB8AC3E}">
        <p14:creationId xmlns:p14="http://schemas.microsoft.com/office/powerpoint/2010/main" val="254566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2B4F-389E-4CF7-B5B2-017956A8BB2D}"/>
              </a:ext>
            </a:extLst>
          </p:cNvPr>
          <p:cNvSpPr>
            <a:spLocks noGrp="1"/>
          </p:cNvSpPr>
          <p:nvPr>
            <p:ph type="title"/>
          </p:nvPr>
        </p:nvSpPr>
        <p:spPr/>
        <p:txBody>
          <a:bodyPr/>
          <a:lstStyle/>
          <a:p>
            <a:r>
              <a:rPr lang="en-US" dirty="0"/>
              <a:t>Some IMP terms</a:t>
            </a:r>
            <a:endParaRPr lang="en-IN" dirty="0"/>
          </a:p>
        </p:txBody>
      </p:sp>
      <p:sp>
        <p:nvSpPr>
          <p:cNvPr id="3" name="Content Placeholder 2">
            <a:extLst>
              <a:ext uri="{FF2B5EF4-FFF2-40B4-BE49-F238E27FC236}">
                <a16:creationId xmlns:a16="http://schemas.microsoft.com/office/drawing/2014/main" id="{68794911-A62D-4F41-80C8-B9206F7C9DC6}"/>
              </a:ext>
            </a:extLst>
          </p:cNvPr>
          <p:cNvSpPr>
            <a:spLocks noGrp="1"/>
          </p:cNvSpPr>
          <p:nvPr>
            <p:ph idx="1"/>
          </p:nvPr>
        </p:nvSpPr>
        <p:spPr>
          <a:xfrm>
            <a:off x="954157" y="1853754"/>
            <a:ext cx="10681252" cy="4653063"/>
          </a:xfrm>
        </p:spPr>
        <p:txBody>
          <a:bodyPr>
            <a:normAutofit fontScale="70000" lnSpcReduction="20000"/>
          </a:bodyPr>
          <a:lstStyle/>
          <a:p>
            <a:r>
              <a:rPr lang="en-US" sz="2300" dirty="0"/>
              <a:t>VPC:- this is nothing but a full isolated network.</a:t>
            </a:r>
          </a:p>
          <a:p>
            <a:r>
              <a:rPr lang="en-US" sz="2300" dirty="0"/>
              <a:t>Default VPC:- in every region there is a small default VPC created by amazon, this default VPC has all the standard routing rules set by amazon.</a:t>
            </a:r>
          </a:p>
          <a:p>
            <a:r>
              <a:rPr lang="en-US" sz="2300" dirty="0"/>
              <a:t>Non Default VPC</a:t>
            </a:r>
          </a:p>
          <a:p>
            <a:r>
              <a:rPr lang="en-US" sz="2300" dirty="0"/>
              <a:t>Subnets</a:t>
            </a:r>
          </a:p>
          <a:p>
            <a:r>
              <a:rPr lang="en-US" sz="2300" dirty="0"/>
              <a:t>Internet gateway</a:t>
            </a:r>
          </a:p>
          <a:p>
            <a:r>
              <a:rPr lang="en-US" sz="2300" dirty="0"/>
              <a:t>Network ACLs (Network Access Control List)</a:t>
            </a:r>
          </a:p>
          <a:p>
            <a:r>
              <a:rPr lang="en-US" sz="2300" dirty="0"/>
              <a:t>Security Groups</a:t>
            </a:r>
          </a:p>
          <a:p>
            <a:r>
              <a:rPr lang="en-US" sz="2300" dirty="0"/>
              <a:t>NAT Gateway/Instance.</a:t>
            </a:r>
          </a:p>
          <a:p>
            <a:r>
              <a:rPr lang="en-US" sz="2300" dirty="0"/>
              <a:t>Routing Tables.</a:t>
            </a:r>
          </a:p>
          <a:p>
            <a:r>
              <a:rPr lang="en-US" sz="2300" dirty="0"/>
              <a:t>IPs, DNS </a:t>
            </a:r>
            <a:r>
              <a:rPr lang="en-US" sz="2300" dirty="0" err="1"/>
              <a:t>etc</a:t>
            </a:r>
            <a:endParaRPr lang="en-US" sz="2300" dirty="0"/>
          </a:p>
          <a:p>
            <a:r>
              <a:rPr lang="en-US" sz="2300" dirty="0"/>
              <a:t>VPC peering </a:t>
            </a:r>
          </a:p>
          <a:p>
            <a:endParaRPr lang="en-US" dirty="0"/>
          </a:p>
        </p:txBody>
      </p:sp>
    </p:spTree>
    <p:extLst>
      <p:ext uri="{BB962C8B-B14F-4D97-AF65-F5344CB8AC3E}">
        <p14:creationId xmlns:p14="http://schemas.microsoft.com/office/powerpoint/2010/main" val="351030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5D18-FB90-4AB3-BF5F-F2D5E6ACC229}"/>
              </a:ext>
            </a:extLst>
          </p:cNvPr>
          <p:cNvSpPr>
            <a:spLocks noGrp="1"/>
          </p:cNvSpPr>
          <p:nvPr>
            <p:ph type="title"/>
          </p:nvPr>
        </p:nvSpPr>
        <p:spPr/>
        <p:txBody>
          <a:bodyPr/>
          <a:lstStyle/>
          <a:p>
            <a:r>
              <a:rPr lang="en-US" dirty="0"/>
              <a:t>Default limits</a:t>
            </a:r>
            <a:endParaRPr lang="en-IN" dirty="0"/>
          </a:p>
        </p:txBody>
      </p:sp>
      <p:sp>
        <p:nvSpPr>
          <p:cNvPr id="3" name="Content Placeholder 2">
            <a:extLst>
              <a:ext uri="{FF2B5EF4-FFF2-40B4-BE49-F238E27FC236}">
                <a16:creationId xmlns:a16="http://schemas.microsoft.com/office/drawing/2014/main" id="{64B227C6-DA3C-4ECB-B836-CDB5F651E100}"/>
              </a:ext>
            </a:extLst>
          </p:cNvPr>
          <p:cNvSpPr>
            <a:spLocks noGrp="1"/>
          </p:cNvSpPr>
          <p:nvPr>
            <p:ph idx="1"/>
          </p:nvPr>
        </p:nvSpPr>
        <p:spPr>
          <a:xfrm>
            <a:off x="1451579" y="2015732"/>
            <a:ext cx="9603275" cy="4037749"/>
          </a:xfrm>
        </p:spPr>
        <p:txBody>
          <a:bodyPr>
            <a:normAutofit/>
          </a:bodyPr>
          <a:lstStyle/>
          <a:p>
            <a:r>
              <a:rPr lang="en-US" dirty="0"/>
              <a:t>We can have only up to 5 non-default amazon VPC’s per region</a:t>
            </a:r>
          </a:p>
          <a:p>
            <a:r>
              <a:rPr lang="en-US" dirty="0"/>
              <a:t>You can create up to 200 subnets per VPC</a:t>
            </a:r>
          </a:p>
          <a:p>
            <a:r>
              <a:rPr lang="en-US" dirty="0"/>
              <a:t>We can create up to 200 network ACL per amazon VPC</a:t>
            </a:r>
          </a:p>
          <a:p>
            <a:r>
              <a:rPr lang="en-US" dirty="0"/>
              <a:t>We can have up to 5 Elastic IP addresses per AWS account per region.</a:t>
            </a:r>
          </a:p>
          <a:p>
            <a:r>
              <a:rPr lang="en-US" dirty="0"/>
              <a:t>Count of IPv4 CIDR blocks / VPC – 5</a:t>
            </a:r>
          </a:p>
          <a:p>
            <a:r>
              <a:rPr lang="en-US" dirty="0"/>
              <a:t>Count of IPv6 CIDR blocks / VPC – 1</a:t>
            </a:r>
          </a:p>
          <a:p>
            <a:r>
              <a:rPr lang="en-US" dirty="0"/>
              <a:t>Count of Internet gateways / Region – 5</a:t>
            </a:r>
          </a:p>
          <a:p>
            <a:r>
              <a:rPr lang="en-US" dirty="0"/>
              <a:t>Count of NAT gateways / Availability Zone - 5</a:t>
            </a:r>
            <a:endParaRPr lang="en-IN" dirty="0"/>
          </a:p>
        </p:txBody>
      </p:sp>
    </p:spTree>
    <p:extLst>
      <p:ext uri="{BB962C8B-B14F-4D97-AF65-F5344CB8AC3E}">
        <p14:creationId xmlns:p14="http://schemas.microsoft.com/office/powerpoint/2010/main" val="4038161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1229-550D-42A0-B851-820BCD137C87}"/>
              </a:ext>
            </a:extLst>
          </p:cNvPr>
          <p:cNvSpPr>
            <a:spLocks noGrp="1"/>
          </p:cNvSpPr>
          <p:nvPr>
            <p:ph type="title"/>
          </p:nvPr>
        </p:nvSpPr>
        <p:spPr/>
        <p:txBody>
          <a:bodyPr/>
          <a:lstStyle/>
          <a:p>
            <a:r>
              <a:rPr lang="en-US" dirty="0"/>
              <a:t>subnets</a:t>
            </a:r>
            <a:endParaRPr lang="en-IN" dirty="0"/>
          </a:p>
        </p:txBody>
      </p:sp>
      <p:sp>
        <p:nvSpPr>
          <p:cNvPr id="3" name="Content Placeholder 2">
            <a:extLst>
              <a:ext uri="{FF2B5EF4-FFF2-40B4-BE49-F238E27FC236}">
                <a16:creationId xmlns:a16="http://schemas.microsoft.com/office/drawing/2014/main" id="{21B5FB8F-155E-49B4-BB56-1B381B37536C}"/>
              </a:ext>
            </a:extLst>
          </p:cNvPr>
          <p:cNvSpPr>
            <a:spLocks noGrp="1"/>
          </p:cNvSpPr>
          <p:nvPr>
            <p:ph idx="1"/>
          </p:nvPr>
        </p:nvSpPr>
        <p:spPr/>
        <p:txBody>
          <a:bodyPr/>
          <a:lstStyle/>
          <a:p>
            <a:r>
              <a:rPr lang="en-US" dirty="0"/>
              <a:t>A subnet, or subnetwork, is a network inside a network.</a:t>
            </a:r>
          </a:p>
          <a:p>
            <a:r>
              <a:rPr lang="en-US" dirty="0"/>
              <a:t>When we break down a network into smaller networks is called as subnet or subnetwork.</a:t>
            </a:r>
          </a:p>
          <a:p>
            <a:r>
              <a:rPr lang="en-US" dirty="0"/>
              <a:t>This breaking down of network is based on IP. (CIDR)</a:t>
            </a:r>
          </a:p>
          <a:p>
            <a:r>
              <a:rPr lang="en-US" dirty="0"/>
              <a:t>Basically there are 2 types of subnets</a:t>
            </a:r>
          </a:p>
          <a:p>
            <a:pPr marL="457200" indent="-457200">
              <a:buAutoNum type="alphaLcPeriod"/>
            </a:pPr>
            <a:r>
              <a:rPr lang="en-US" dirty="0"/>
              <a:t>Public Subnet</a:t>
            </a:r>
          </a:p>
          <a:p>
            <a:pPr marL="457200" indent="-457200">
              <a:buAutoNum type="alphaLcPeriod"/>
            </a:pPr>
            <a:r>
              <a:rPr lang="en-US" dirty="0"/>
              <a:t>Private Subnet</a:t>
            </a:r>
            <a:endParaRPr lang="en-IN" dirty="0"/>
          </a:p>
        </p:txBody>
      </p:sp>
    </p:spTree>
    <p:extLst>
      <p:ext uri="{BB962C8B-B14F-4D97-AF65-F5344CB8AC3E}">
        <p14:creationId xmlns:p14="http://schemas.microsoft.com/office/powerpoint/2010/main" val="298820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BC04-7274-4CA5-9546-962B44122D97}"/>
              </a:ext>
            </a:extLst>
          </p:cNvPr>
          <p:cNvSpPr>
            <a:spLocks noGrp="1"/>
          </p:cNvSpPr>
          <p:nvPr>
            <p:ph type="title"/>
          </p:nvPr>
        </p:nvSpPr>
        <p:spPr/>
        <p:txBody>
          <a:bodyPr/>
          <a:lstStyle/>
          <a:p>
            <a:r>
              <a:rPr lang="en-US" dirty="0"/>
              <a:t>Route table</a:t>
            </a:r>
            <a:endParaRPr lang="en-IN" dirty="0"/>
          </a:p>
        </p:txBody>
      </p:sp>
      <p:sp>
        <p:nvSpPr>
          <p:cNvPr id="3" name="Content Placeholder 2">
            <a:extLst>
              <a:ext uri="{FF2B5EF4-FFF2-40B4-BE49-F238E27FC236}">
                <a16:creationId xmlns:a16="http://schemas.microsoft.com/office/drawing/2014/main" id="{B747BB4F-BAD6-4A8B-B9D0-B6A81BC3A162}"/>
              </a:ext>
            </a:extLst>
          </p:cNvPr>
          <p:cNvSpPr>
            <a:spLocks noGrp="1"/>
          </p:cNvSpPr>
          <p:nvPr>
            <p:ph idx="1"/>
          </p:nvPr>
        </p:nvSpPr>
        <p:spPr/>
        <p:txBody>
          <a:bodyPr/>
          <a:lstStyle/>
          <a:p>
            <a:r>
              <a:rPr lang="en-US" dirty="0"/>
              <a:t>A route table contains a set of rules, called routes, that are used to determine where network traffic from your subnet or gateway is directed.</a:t>
            </a:r>
          </a:p>
          <a:p>
            <a:r>
              <a:rPr lang="en-US" dirty="0"/>
              <a:t> To put it simply, a route table tells network packets which way they need to go to get to their destination.</a:t>
            </a:r>
          </a:p>
          <a:p>
            <a:r>
              <a:rPr lang="en-US" dirty="0"/>
              <a:t>There are 2 types of routing Public routing and Private routing</a:t>
            </a:r>
          </a:p>
          <a:p>
            <a:r>
              <a:rPr lang="en-US" dirty="0"/>
              <a:t>Public routing is where we can route to the internet with the help of internet gateway.</a:t>
            </a:r>
          </a:p>
          <a:p>
            <a:r>
              <a:rPr lang="en-US" dirty="0"/>
              <a:t>Private routing means we can routing between private subnets or internal network only.</a:t>
            </a:r>
            <a:endParaRPr lang="en-IN" dirty="0"/>
          </a:p>
        </p:txBody>
      </p:sp>
    </p:spTree>
    <p:extLst>
      <p:ext uri="{BB962C8B-B14F-4D97-AF65-F5344CB8AC3E}">
        <p14:creationId xmlns:p14="http://schemas.microsoft.com/office/powerpoint/2010/main" val="3706698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A17A-E2C4-4357-ADAC-7E8AFB2B0961}"/>
              </a:ext>
            </a:extLst>
          </p:cNvPr>
          <p:cNvSpPr>
            <a:spLocks noGrp="1"/>
          </p:cNvSpPr>
          <p:nvPr>
            <p:ph type="title"/>
          </p:nvPr>
        </p:nvSpPr>
        <p:spPr/>
        <p:txBody>
          <a:bodyPr/>
          <a:lstStyle/>
          <a:p>
            <a:r>
              <a:rPr lang="en-US" dirty="0"/>
              <a:t>Internet gateway</a:t>
            </a:r>
            <a:endParaRPr lang="en-IN" dirty="0"/>
          </a:p>
        </p:txBody>
      </p:sp>
      <p:sp>
        <p:nvSpPr>
          <p:cNvPr id="3" name="Content Placeholder 2">
            <a:extLst>
              <a:ext uri="{FF2B5EF4-FFF2-40B4-BE49-F238E27FC236}">
                <a16:creationId xmlns:a16="http://schemas.microsoft.com/office/drawing/2014/main" id="{9766FB59-B6E1-445E-9DF4-863DBFFC1611}"/>
              </a:ext>
            </a:extLst>
          </p:cNvPr>
          <p:cNvSpPr>
            <a:spLocks noGrp="1"/>
          </p:cNvSpPr>
          <p:nvPr>
            <p:ph idx="1"/>
          </p:nvPr>
        </p:nvSpPr>
        <p:spPr/>
        <p:txBody>
          <a:bodyPr>
            <a:normAutofit fontScale="92500" lnSpcReduction="20000"/>
          </a:bodyPr>
          <a:lstStyle/>
          <a:p>
            <a:r>
              <a:rPr lang="en-US" dirty="0"/>
              <a:t>An internet gateway is a horizontally scaled, redundant, and highly available VPC component that allows communication between your VPC and the internet.</a:t>
            </a:r>
          </a:p>
          <a:p>
            <a:r>
              <a:rPr lang="en-US" dirty="0"/>
              <a:t>If a VPC does not have an Internet Gateway, then the resources in the VPC cannot be accessed from the Internet.</a:t>
            </a:r>
          </a:p>
          <a:p>
            <a:r>
              <a:rPr lang="en-US" dirty="0"/>
              <a:t>A public subnet is a subnet that's associated with a route table that has a route to an internet gateway.</a:t>
            </a:r>
          </a:p>
          <a:p>
            <a:r>
              <a:rPr lang="en-US" dirty="0"/>
              <a:t>In simple terms this means, when a subnet is connected to internet its called as public subnet</a:t>
            </a:r>
          </a:p>
          <a:p>
            <a:r>
              <a:rPr lang="en-US" dirty="0"/>
              <a:t>An internet gateway has a Public IP attached to it.</a:t>
            </a:r>
          </a:p>
          <a:p>
            <a:r>
              <a:rPr lang="en-US" dirty="0"/>
              <a:t>There's no additional charge for having an internet gateway in your account.</a:t>
            </a:r>
            <a:endParaRPr lang="en-IN" dirty="0"/>
          </a:p>
        </p:txBody>
      </p:sp>
    </p:spTree>
    <p:extLst>
      <p:ext uri="{BB962C8B-B14F-4D97-AF65-F5344CB8AC3E}">
        <p14:creationId xmlns:p14="http://schemas.microsoft.com/office/powerpoint/2010/main" val="10338580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1026</TotalTime>
  <Words>1641</Words>
  <Application>Microsoft Office PowerPoint</Application>
  <PresentationFormat>Widescreen</PresentationFormat>
  <Paragraphs>127</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Gill Sans MT</vt:lpstr>
      <vt:lpstr>Gallery</vt:lpstr>
      <vt:lpstr>Virtual private cloud (vpc)</vt:lpstr>
      <vt:lpstr>VPC</vt:lpstr>
      <vt:lpstr>Why do we need vpc ?</vt:lpstr>
      <vt:lpstr>Use cases</vt:lpstr>
      <vt:lpstr>Some IMP terms</vt:lpstr>
      <vt:lpstr>Default limits</vt:lpstr>
      <vt:lpstr>subnets</vt:lpstr>
      <vt:lpstr>Route table</vt:lpstr>
      <vt:lpstr>Internet gateway</vt:lpstr>
      <vt:lpstr>NAT Gateway</vt:lpstr>
      <vt:lpstr>PowerPoint Presentation</vt:lpstr>
      <vt:lpstr>Nat gateway vs internet gateway</vt:lpstr>
      <vt:lpstr>Security groups</vt:lpstr>
      <vt:lpstr>Network ACL (access control list)</vt:lpstr>
      <vt:lpstr>NACL</vt:lpstr>
      <vt:lpstr>Default network ACL </vt:lpstr>
      <vt:lpstr>SG VS Network ACL’s</vt:lpstr>
      <vt:lpstr>Vpc peering</vt:lpstr>
      <vt:lpstr>VPC Peering</vt:lpstr>
      <vt:lpstr>Multiple VPC peering connections</vt:lpstr>
      <vt:lpstr>Some basics on the VPC connection</vt:lpstr>
      <vt:lpstr>Pricing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private cloud (vpc)</dc:title>
  <dc:creator>LENOVO</dc:creator>
  <cp:lastModifiedBy>LENOVO</cp:lastModifiedBy>
  <cp:revision>66</cp:revision>
  <dcterms:created xsi:type="dcterms:W3CDTF">2021-11-17T11:55:44Z</dcterms:created>
  <dcterms:modified xsi:type="dcterms:W3CDTF">2021-12-18T07:44:58Z</dcterms:modified>
</cp:coreProperties>
</file>