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>
        <p:scale>
          <a:sx n="75" d="100"/>
          <a:sy n="75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S3/latest/userguide/acl-overview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pricing/" TargetMode="External"/><Relationship Id="rId2" Type="http://schemas.openxmlformats.org/officeDocument/2006/relationships/hyperlink" Target="https://aws.amazon.com/s3/storage-class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1902-A64A-47EA-8637-64A7CB682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Simple storage service (s3)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8F09-C6BD-430A-A213-7A2B39885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Velocity training institute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Shantanu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87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0E3-7EBA-49B5-9EFD-A1BA5FEC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Buckets/Keys/Objects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E48D-D341-4F15-8B8A-CAB86B51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is a file which is kept in a bucket. File can be a .txt, .html, .mp3. a photo etc.</a:t>
            </a:r>
          </a:p>
          <a:p>
            <a:r>
              <a:rPr lang="en-US" dirty="0"/>
              <a:t>The object key (or key name) uniquely identifies the object in an Amazon.</a:t>
            </a:r>
          </a:p>
          <a:p>
            <a:r>
              <a:rPr lang="en-US" dirty="0"/>
              <a:t>An object size stored in an s3 bucket can be </a:t>
            </a:r>
            <a:r>
              <a:rPr lang="en-US" dirty="0" err="1"/>
              <a:t>upto</a:t>
            </a:r>
            <a:r>
              <a:rPr lang="en-US" dirty="0"/>
              <a:t> 5TB.</a:t>
            </a:r>
          </a:p>
          <a:p>
            <a:r>
              <a:rPr lang="en-US" dirty="0"/>
              <a:t>Each object is stored and retrieved by an unique key (ID or Name)</a:t>
            </a:r>
          </a:p>
          <a:p>
            <a:r>
              <a:rPr lang="en-US" dirty="0"/>
              <a:t>An object in </a:t>
            </a:r>
            <a:r>
              <a:rPr lang="en-US" dirty="0" err="1"/>
              <a:t>aws</a:t>
            </a:r>
            <a:r>
              <a:rPr lang="en-US" dirty="0"/>
              <a:t> s3 is uniquely identified and address through the service endpoint (region), bucket name, object name (key), and version (optional)</a:t>
            </a:r>
          </a:p>
          <a:p>
            <a:r>
              <a:rPr lang="en-US" dirty="0"/>
              <a:t>Here the owner of the bucket can give permissions to objects, make them public or give access to particular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84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30F9E-982D-4FCA-9019-BE1AF80F4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24045"/>
            <a:ext cx="98202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2651-B6E2-4360-9339-3F7A2C66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sub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BFB6-ED03-4651-BE49-0656078E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  <a:p>
            <a:r>
              <a:rPr lang="en-US" dirty="0"/>
              <a:t>Website</a:t>
            </a:r>
          </a:p>
          <a:p>
            <a:r>
              <a:rPr lang="en-US" dirty="0"/>
              <a:t>Versioning</a:t>
            </a:r>
          </a:p>
          <a:p>
            <a:r>
              <a:rPr lang="en-US" dirty="0"/>
              <a:t>Access control lists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41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419-8BE7-4F34-B7B4-5C9F2383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object lifecycle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20FC-E53D-4348-9C7F-478FB570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lifecycle configuration is a set of rules that are applied to the objects in specific S3 buckets. </a:t>
            </a:r>
          </a:p>
          <a:p>
            <a:r>
              <a:rPr lang="en-US" dirty="0"/>
              <a:t>Each rule specifies which objects are affected and when those objects will expire (on a specific date or after some number of days).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73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6561-7EC8-4703-A35D-12A00E1B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13D8-ABC4-4B0B-8531-30E5618E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Amazon S3 to host a static website. On a static website, individual webpages include static content. </a:t>
            </a:r>
          </a:p>
          <a:p>
            <a:r>
              <a:rPr lang="en-US" dirty="0"/>
              <a:t>When you configure a bucket as a static website, you must enable static website hosting, configure an index document, and set permissions.</a:t>
            </a:r>
          </a:p>
          <a:p>
            <a:r>
              <a:rPr lang="en-US" dirty="0"/>
              <a:t>You can enable static website hosting using the Amazon S3 console, REST API, the AWS SDKs, the AWS CLI, or AWS CloudFormation.</a:t>
            </a:r>
          </a:p>
          <a:p>
            <a:r>
              <a:rPr lang="en-US" dirty="0"/>
              <a:t>Configuring a static website using a custom domain registered with Route 53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51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C743-BC28-4F3F-9ACB-2EDDC448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C008-CDA3-4278-B529-75C5F31F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23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Versioning in Amazon S3 is a means of keeping multiple variants of an object in the same bucket. </a:t>
            </a:r>
          </a:p>
          <a:p>
            <a:r>
              <a:rPr lang="en-US" dirty="0"/>
              <a:t>You can use the S3 Versioning feature to preserve, retrieve, and restore every version of every object stored in your buckets.</a:t>
            </a:r>
          </a:p>
          <a:p>
            <a:r>
              <a:rPr lang="en-US" dirty="0"/>
              <a:t> With versioning you can recover more easily from both unintended user actions and application failures.</a:t>
            </a:r>
          </a:p>
          <a:p>
            <a:r>
              <a:rPr lang="en-US" dirty="0"/>
              <a:t>Versioning-enabled buckets can help you recover objects from accidental deletion or overwrite</a:t>
            </a:r>
          </a:p>
          <a:p>
            <a:r>
              <a:rPr lang="en-US" dirty="0"/>
              <a:t>For example, if you delete an object, Amazon S3 inserts a delete marker instead of removing the object permanently. </a:t>
            </a:r>
          </a:p>
          <a:p>
            <a:r>
              <a:rPr lang="en-US" dirty="0"/>
              <a:t>The delete marker becomes the current object version.</a:t>
            </a:r>
          </a:p>
          <a:p>
            <a:r>
              <a:rPr lang="en-US" dirty="0"/>
              <a:t>You can still delete the object by deleting the delete marker.</a:t>
            </a:r>
          </a:p>
          <a:p>
            <a:r>
              <a:rPr lang="en-IN" dirty="0"/>
              <a:t>This versioning is incremental versioning.</a:t>
            </a:r>
          </a:p>
          <a:p>
            <a:r>
              <a:rPr lang="en-IN" dirty="0"/>
              <a:t>You can use versioning with S3 lifecycle policy to delete older versions to move them to cheaper s3 versions.</a:t>
            </a:r>
          </a:p>
          <a:p>
            <a:r>
              <a:rPr lang="en-IN" dirty="0"/>
              <a:t>Versioning can be applied to all objects in a bucket, not partially applied  </a:t>
            </a:r>
          </a:p>
        </p:txBody>
      </p:sp>
    </p:spTree>
    <p:extLst>
      <p:ext uri="{BB962C8B-B14F-4D97-AF65-F5344CB8AC3E}">
        <p14:creationId xmlns:p14="http://schemas.microsoft.com/office/powerpoint/2010/main" val="374011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EA48-ABC7-4F45-A5CB-84DE9214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18E9-4F29-437C-A7A4-CC8A8D1F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S3 access control lists (ACLs) enable you to manage access to buckets and objects. </a:t>
            </a:r>
          </a:p>
          <a:p>
            <a:r>
              <a:rPr lang="en-US" dirty="0"/>
              <a:t>Each bucket and object has an ACL attached to it as a </a:t>
            </a:r>
            <a:r>
              <a:rPr lang="en-US" dirty="0" err="1"/>
              <a:t>subresource</a:t>
            </a:r>
            <a:r>
              <a:rPr lang="en-US" dirty="0"/>
              <a:t>. </a:t>
            </a:r>
          </a:p>
          <a:p>
            <a:r>
              <a:rPr lang="en-US" dirty="0"/>
              <a:t>It defines which AWS accounts or groups are granted access and the type of access.</a:t>
            </a:r>
          </a:p>
          <a:p>
            <a:r>
              <a:rPr lang="en-US" dirty="0"/>
              <a:t>When a request is received against a resource, Amazon S3 checks the corresponding ACL to verify that the requester has the necessary access permissions.</a:t>
            </a:r>
          </a:p>
          <a:p>
            <a:r>
              <a:rPr lang="en-IN" dirty="0">
                <a:hlinkClick r:id="rId2"/>
              </a:rPr>
              <a:t>https://docs.aws.amazon.com/AmazonS3/latest/userguide/acl-overview.html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222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405C-5AA4-4B76-8E7F-CD3068B3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MFA delete in S3 bucket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D1C7-F99E-43CF-BB6B-CF296C55C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Multifactor authentication delete is a versioning capacity that adds another level of security in case your account is compromised.</a:t>
            </a:r>
          </a:p>
          <a:p>
            <a:r>
              <a:rPr lang="en-US" dirty="0"/>
              <a:t>This adds another layer of security for the following</a:t>
            </a:r>
          </a:p>
          <a:p>
            <a:r>
              <a:rPr lang="en-US" dirty="0"/>
              <a:t>Changing your bucket versioning state or permanently deleting an object version.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A6B54-7F84-48D4-A88D-A2C6FF9C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6" y="3942398"/>
            <a:ext cx="4585252" cy="21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1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8943-A2B2-4B36-9AE2-BFAB4195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classes in amazon s3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BDBC-CB1E-4549-B475-6B8D67E3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Amazon s3 standard</a:t>
            </a:r>
          </a:p>
          <a:p>
            <a:r>
              <a:rPr lang="en-US" dirty="0"/>
              <a:t>Amazon glacier deep archive</a:t>
            </a:r>
          </a:p>
          <a:p>
            <a:r>
              <a:rPr lang="en-US" dirty="0"/>
              <a:t>Amazon glacier</a:t>
            </a:r>
          </a:p>
          <a:p>
            <a:r>
              <a:rPr lang="en-US" dirty="0"/>
              <a:t>Amazon s3 infrequent access (standard IA)</a:t>
            </a:r>
          </a:p>
          <a:p>
            <a:r>
              <a:rPr lang="en-US" dirty="0"/>
              <a:t>Amazon s3 one-zone IA</a:t>
            </a:r>
          </a:p>
          <a:p>
            <a:r>
              <a:rPr lang="en-US" dirty="0"/>
              <a:t>Amazon S3 intelligent tiering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Theory Link:- </a:t>
            </a:r>
            <a:r>
              <a:rPr lang="en-US" dirty="0">
                <a:hlinkClick r:id="rId2"/>
              </a:rPr>
              <a:t>https://aws.amazon.com/s3/storage-classes/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Pricing link:- </a:t>
            </a:r>
            <a:r>
              <a:rPr lang="en-US" dirty="0">
                <a:hlinkClick r:id="rId3"/>
              </a:rPr>
              <a:t>https://aws.amazon.com/s3/pricing/</a:t>
            </a: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5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17FF8-065C-401D-81EF-FEA2BEFD9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16234"/>
              </p:ext>
            </p:extLst>
          </p:nvPr>
        </p:nvGraphicFramePr>
        <p:xfrm>
          <a:off x="371061" y="291548"/>
          <a:ext cx="11648662" cy="5751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1073">
                  <a:extLst>
                    <a:ext uri="{9D8B030D-6E8A-4147-A177-3AD203B41FA5}">
                      <a16:colId xmlns:a16="http://schemas.microsoft.com/office/drawing/2014/main" val="2447622302"/>
                    </a:ext>
                  </a:extLst>
                </a:gridCol>
                <a:gridCol w="1255318">
                  <a:extLst>
                    <a:ext uri="{9D8B030D-6E8A-4147-A177-3AD203B41FA5}">
                      <a16:colId xmlns:a16="http://schemas.microsoft.com/office/drawing/2014/main" val="2789514800"/>
                    </a:ext>
                  </a:extLst>
                </a:gridCol>
                <a:gridCol w="1961168">
                  <a:extLst>
                    <a:ext uri="{9D8B030D-6E8A-4147-A177-3AD203B41FA5}">
                      <a16:colId xmlns:a16="http://schemas.microsoft.com/office/drawing/2014/main" val="2351524876"/>
                    </a:ext>
                  </a:extLst>
                </a:gridCol>
                <a:gridCol w="2184699">
                  <a:extLst>
                    <a:ext uri="{9D8B030D-6E8A-4147-A177-3AD203B41FA5}">
                      <a16:colId xmlns:a16="http://schemas.microsoft.com/office/drawing/2014/main" val="1628251218"/>
                    </a:ext>
                  </a:extLst>
                </a:gridCol>
                <a:gridCol w="1488265">
                  <a:extLst>
                    <a:ext uri="{9D8B030D-6E8A-4147-A177-3AD203B41FA5}">
                      <a16:colId xmlns:a16="http://schemas.microsoft.com/office/drawing/2014/main" val="2926807410"/>
                    </a:ext>
                  </a:extLst>
                </a:gridCol>
                <a:gridCol w="1711796">
                  <a:extLst>
                    <a:ext uri="{9D8B030D-6E8A-4147-A177-3AD203B41FA5}">
                      <a16:colId xmlns:a16="http://schemas.microsoft.com/office/drawing/2014/main" val="563707496"/>
                    </a:ext>
                  </a:extLst>
                </a:gridCol>
                <a:gridCol w="1386343">
                  <a:extLst>
                    <a:ext uri="{9D8B030D-6E8A-4147-A177-3AD203B41FA5}">
                      <a16:colId xmlns:a16="http://schemas.microsoft.com/office/drawing/2014/main" val="325787310"/>
                    </a:ext>
                  </a:extLst>
                </a:gridCol>
              </a:tblGrid>
              <a:tr h="113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Performance across the S3 Storage Classes</a:t>
                      </a:r>
                      <a:endParaRPr lang="en-US" sz="1200" b="0" i="0" u="none" strike="noStrike">
                        <a:solidFill>
                          <a:srgbClr val="232F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5726560"/>
                  </a:ext>
                </a:extLst>
              </a:tr>
              <a:tr h="24521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S3 Standard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S3 Intelligent-Tiering*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S3 Standard-IA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S3 One Zone-IA†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S3 Glacier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S3 Glacier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2518024"/>
                  </a:ext>
                </a:extLst>
              </a:tr>
              <a:tr h="2452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Deep Archive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1077613"/>
                  </a:ext>
                </a:extLst>
              </a:tr>
              <a:tr h="28234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Designed for durability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100.00%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100.00%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100.00%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100.00%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100.00%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100.00%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extLst>
                  <a:ext uri="{0D108BD9-81ED-4DB2-BD59-A6C34878D82A}">
                    <a16:rowId xmlns:a16="http://schemas.microsoft.com/office/drawing/2014/main" val="3252950678"/>
                  </a:ext>
                </a:extLst>
              </a:tr>
              <a:tr h="2106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(11 9’s)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(11 9’s)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(11 9’s)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(11 9’s)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(11 9’s)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(11 9’s)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7439335"/>
                  </a:ext>
                </a:extLst>
              </a:tr>
              <a:tr h="49295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Designed for availability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99.99%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99.90%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99.90%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99.50%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99.99%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99.99%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extLst>
                  <a:ext uri="{0D108BD9-81ED-4DB2-BD59-A6C34878D82A}">
                    <a16:rowId xmlns:a16="http://schemas.microsoft.com/office/drawing/2014/main" val="187941177"/>
                  </a:ext>
                </a:extLst>
              </a:tr>
              <a:tr h="2823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Availability SLA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99.90%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99.90%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99.90%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extLst>
                  <a:ext uri="{0D108BD9-81ED-4DB2-BD59-A6C34878D82A}">
                    <a16:rowId xmlns:a16="http://schemas.microsoft.com/office/drawing/2014/main" val="4115823251"/>
                  </a:ext>
                </a:extLst>
              </a:tr>
              <a:tr h="2823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Availability Zones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≥3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≥3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≥3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≥3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≥3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extLst>
                  <a:ext uri="{0D108BD9-81ED-4DB2-BD59-A6C34878D82A}">
                    <a16:rowId xmlns:a16="http://schemas.microsoft.com/office/drawing/2014/main" val="1056801893"/>
                  </a:ext>
                </a:extLst>
              </a:tr>
              <a:tr h="6988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Minimum capacity charge per 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N/A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N/A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128KB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128KB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40KB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40KB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extLst>
                  <a:ext uri="{0D108BD9-81ED-4DB2-BD59-A6C34878D82A}">
                    <a16:rowId xmlns:a16="http://schemas.microsoft.com/office/drawing/2014/main" val="593959238"/>
                  </a:ext>
                </a:extLst>
              </a:tr>
              <a:tr h="58238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Minimum storage duration charge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N/A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N/A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30 days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30 days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90 days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180 days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extLst>
                  <a:ext uri="{0D108BD9-81ED-4DB2-BD59-A6C34878D82A}">
                    <a16:rowId xmlns:a16="http://schemas.microsoft.com/office/drawing/2014/main" val="3959666722"/>
                  </a:ext>
                </a:extLst>
              </a:tr>
              <a:tr h="3138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Retrieval charge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N/A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N/A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per GB retrieved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per GB retrieved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per GB retrieved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per GB retrieved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extLst>
                  <a:ext uri="{0D108BD9-81ED-4DB2-BD59-A6C34878D82A}">
                    <a16:rowId xmlns:a16="http://schemas.microsoft.com/office/drawing/2014/main" val="800592350"/>
                  </a:ext>
                </a:extLst>
              </a:tr>
              <a:tr h="3494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First byte latency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milliseconds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milliseconds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milliseconds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milliseconds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select minutes or hours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select hours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extLst>
                  <a:ext uri="{0D108BD9-81ED-4DB2-BD59-A6C34878D82A}">
                    <a16:rowId xmlns:a16="http://schemas.microsoft.com/office/drawing/2014/main" val="3492498554"/>
                  </a:ext>
                </a:extLst>
              </a:tr>
              <a:tr h="2823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Storage 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Object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Object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Object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Object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Object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Object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extLst>
                  <a:ext uri="{0D108BD9-81ED-4DB2-BD59-A6C34878D82A}">
                    <a16:rowId xmlns:a16="http://schemas.microsoft.com/office/drawing/2014/main" val="1677851645"/>
                  </a:ext>
                </a:extLst>
              </a:tr>
              <a:tr h="3494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Lifecycle transitions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Yes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31141" marB="31141" anchor="ctr"/>
                </a:tc>
                <a:extLst>
                  <a:ext uri="{0D108BD9-81ED-4DB2-BD59-A6C34878D82A}">
                    <a16:rowId xmlns:a16="http://schemas.microsoft.com/office/drawing/2014/main" val="162160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04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4E66-FC54-4336-A79A-A969B3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object storage?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C3301-C018-41E5-9A9B-85594C4B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storage is a computer data storage architecture that manages data as objects, as opposed to other storage architectures like file systems which manages data as a file hierarchy, and block storage which manages data as blocks.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2BC35-3880-410E-AF80-55A2D0DA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28" y="3227731"/>
            <a:ext cx="4762500" cy="282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EB5-3BDC-4AE0-99A6-7B1467DD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s3 in </a:t>
            </a:r>
            <a:r>
              <a:rPr lang="en-US" dirty="0" err="1"/>
              <a:t>aws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1FC0-9940-4BBA-A9DD-50F036689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79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Amazon S3 or Amazon Simple Storage Service is a service offered by Amazon Web Services that provides object storage through a web service interface.</a:t>
            </a:r>
          </a:p>
          <a:p>
            <a:r>
              <a:rPr lang="en-US" dirty="0"/>
              <a:t>This is similar to google drive but more advanced for technical people.</a:t>
            </a:r>
          </a:p>
          <a:p>
            <a:r>
              <a:rPr lang="en-US" dirty="0"/>
              <a:t>This is not like block storage we cannot mount anywhere.</a:t>
            </a:r>
          </a:p>
          <a:p>
            <a:r>
              <a:rPr lang="en-US" dirty="0"/>
              <a:t>It’s a only drive we do not need to create any file system.</a:t>
            </a:r>
          </a:p>
          <a:p>
            <a:r>
              <a:rPr lang="en-US" dirty="0"/>
              <a:t>It is designed to make web-scale computing easier for IT people.</a:t>
            </a:r>
          </a:p>
          <a:p>
            <a:r>
              <a:rPr lang="en-US" dirty="0"/>
              <a:t>Basically, s3 is storage for the internet which has a simple webservices interface for simple storing and retrieving data anytime or from anywhere on the internet.</a:t>
            </a:r>
          </a:p>
          <a:p>
            <a:r>
              <a:rPr lang="en-US" dirty="0"/>
              <a:t>S3 has a distributed data-size architecture where objects are redundantly stored in multiple locations (min 3 zones).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4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02C-D299-4B0A-9284-AD7D8CB9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3334-1977-44EB-BE6C-5937B776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Security</a:t>
            </a:r>
          </a:p>
          <a:p>
            <a:r>
              <a:rPr lang="en-US" dirty="0"/>
              <a:t>All-time Availability</a:t>
            </a:r>
          </a:p>
          <a:p>
            <a:r>
              <a:rPr lang="en-US" dirty="0"/>
              <a:t>Very Low cost</a:t>
            </a:r>
          </a:p>
          <a:p>
            <a:r>
              <a:rPr lang="en-US" dirty="0"/>
              <a:t>Ease of Migration</a:t>
            </a:r>
          </a:p>
          <a:p>
            <a:r>
              <a:rPr lang="en-US" dirty="0"/>
              <a:t>The Simplicity of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73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8A90-8BB4-40A2-B17E-FE03576C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673E-9355-4F80-A332-4E6183479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AWS Availability Zone is a physically isolated location within an AWS Region. Within each AWS Region, S3 operates in a minimum of three AZs, each separated by miles to protect against local events like fires, power down, etc.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276ED-D301-40EF-A5C2-22F6B81B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147184"/>
            <a:ext cx="51435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7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95C2-E054-40CE-95B8-BC42A7B3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4E83-535B-4D08-A90F-DB1A189B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Buckets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S3 bucket resources</a:t>
            </a:r>
          </a:p>
          <a:p>
            <a:r>
              <a:rPr lang="en-US" dirty="0"/>
              <a:t>S3 storage classes</a:t>
            </a:r>
          </a:p>
        </p:txBody>
      </p:sp>
    </p:spTree>
    <p:extLst>
      <p:ext uri="{BB962C8B-B14F-4D97-AF65-F5344CB8AC3E}">
        <p14:creationId xmlns:p14="http://schemas.microsoft.com/office/powerpoint/2010/main" val="78488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BC52-92FD-48FF-9110-244ED7A3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Buckets/Keys/Objects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4953-D27A-40E7-B24F-5EDECC53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Amazon S3 bucket is a public cloud storage resource available in Amazon Web Services' (AWS) Simple Storage Service (S3), an object storage offering. </a:t>
            </a:r>
          </a:p>
          <a:p>
            <a:r>
              <a:rPr lang="en-US" dirty="0"/>
              <a:t>Amazon S3 buckets, which are similar to file folders, store objects, which consist of data.</a:t>
            </a:r>
          </a:p>
          <a:p>
            <a:r>
              <a:rPr lang="en-IN" dirty="0"/>
              <a:t>Data is stored inside a bucket.</a:t>
            </a:r>
          </a:p>
          <a:p>
            <a:r>
              <a:rPr lang="en-IN" dirty="0"/>
              <a:t>Bucket is nothing but a flat container of objects</a:t>
            </a:r>
          </a:p>
          <a:p>
            <a:r>
              <a:rPr lang="en-IN" dirty="0"/>
              <a:t>Max capacity of 1 bucket is 5TB</a:t>
            </a:r>
          </a:p>
          <a:p>
            <a:r>
              <a:rPr lang="en-IN" dirty="0"/>
              <a:t>You can create or upload multiple folders in one bucket but you cannot create a bucket inside a bucket (Nested bucket not possible)</a:t>
            </a:r>
          </a:p>
          <a:p>
            <a:r>
              <a:rPr lang="en-IN" dirty="0"/>
              <a:t>S3 bucket is region specific.</a:t>
            </a:r>
          </a:p>
          <a:p>
            <a:r>
              <a:rPr lang="en-IN" dirty="0"/>
              <a:t>You can have 100 buckets per account, this number can be increased.</a:t>
            </a:r>
          </a:p>
          <a:p>
            <a:r>
              <a:rPr lang="en-IN" dirty="0"/>
              <a:t>By default buckets and its objects are private, thus by default only the owner can access the buckets.</a:t>
            </a:r>
          </a:p>
        </p:txBody>
      </p:sp>
    </p:spTree>
    <p:extLst>
      <p:ext uri="{BB962C8B-B14F-4D97-AF65-F5344CB8AC3E}">
        <p14:creationId xmlns:p14="http://schemas.microsoft.com/office/powerpoint/2010/main" val="32795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F667-4B5E-4359-A2A8-85E3BC73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Buckets/Keys/Objects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F263-BC94-4BB0-B4CE-F00EA09B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naming rules while creating a s3 bucket.</a:t>
            </a:r>
          </a:p>
          <a:p>
            <a:r>
              <a:rPr lang="en-US" dirty="0"/>
              <a:t>A S3 bucket name should be globally unique across all the regions and accounts.</a:t>
            </a:r>
          </a:p>
          <a:p>
            <a:r>
              <a:rPr lang="en-US" dirty="0"/>
              <a:t>Bucket names must be between 3 and 63 characters long.</a:t>
            </a:r>
          </a:p>
          <a:p>
            <a:r>
              <a:rPr lang="en-US" dirty="0"/>
              <a:t>Bucket names can consist only of lowercase letters, numbers, dots (.), and hyphens (-).</a:t>
            </a:r>
          </a:p>
          <a:p>
            <a:r>
              <a:rPr lang="en-US" dirty="0"/>
              <a:t>Bucket names must begin and end with a letter or number.</a:t>
            </a:r>
          </a:p>
          <a:p>
            <a:r>
              <a:rPr lang="en-US" dirty="0"/>
              <a:t>Bucket names must not be formatted as an IP address (for example, 192.168.5.4).</a:t>
            </a:r>
          </a:p>
          <a:p>
            <a:r>
              <a:rPr lang="en-US" dirty="0"/>
              <a:t>https://docs.aws.amazon.com/AmazonS3/latest/userguide/bucketnamingrules.html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05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1A0499-DCC3-4BC4-B1DE-C697E541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8" y="410818"/>
            <a:ext cx="9356034" cy="52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120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456</TotalTime>
  <Words>1267</Words>
  <Application>Microsoft Office PowerPoint</Application>
  <PresentationFormat>Widescreen</PresentationFormat>
  <Paragraphs>187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Simple storage service (s3)</vt:lpstr>
      <vt:lpstr>What is a object storage?</vt:lpstr>
      <vt:lpstr>what is s3 in aws?</vt:lpstr>
      <vt:lpstr>Advantages</vt:lpstr>
      <vt:lpstr>Distributed architecture</vt:lpstr>
      <vt:lpstr>S3 concepts</vt:lpstr>
      <vt:lpstr>Buckets/Keys/Objects</vt:lpstr>
      <vt:lpstr>Buckets/Keys/Objects</vt:lpstr>
      <vt:lpstr>PowerPoint Presentation</vt:lpstr>
      <vt:lpstr>Buckets/Keys/Objects</vt:lpstr>
      <vt:lpstr>PowerPoint Presentation</vt:lpstr>
      <vt:lpstr>S3 sub resources</vt:lpstr>
      <vt:lpstr>S3 object lifecycle</vt:lpstr>
      <vt:lpstr>Website </vt:lpstr>
      <vt:lpstr>Versioning</vt:lpstr>
      <vt:lpstr>Access Control Lists</vt:lpstr>
      <vt:lpstr>MFA delete in S3 bucket</vt:lpstr>
      <vt:lpstr>Storage classes in amazon s3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storage service (s3)</dc:title>
  <dc:creator>LENOVO</dc:creator>
  <cp:lastModifiedBy>LENOVO</cp:lastModifiedBy>
  <cp:revision>32</cp:revision>
  <dcterms:created xsi:type="dcterms:W3CDTF">2021-11-23T00:28:23Z</dcterms:created>
  <dcterms:modified xsi:type="dcterms:W3CDTF">2022-03-11T02:11:41Z</dcterms:modified>
</cp:coreProperties>
</file>