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8" r:id="rId9"/>
    <p:sldId id="269" r:id="rId10"/>
    <p:sldId id="270" r:id="rId11"/>
    <p:sldId id="271" r:id="rId12"/>
    <p:sldId id="272" r:id="rId13"/>
    <p:sldId id="262" r:id="rId14"/>
    <p:sldId id="264" r:id="rId15"/>
    <p:sldId id="263"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C621-E5DE-43DF-8540-66B2F4E8229C}"/>
              </a:ext>
            </a:extLst>
          </p:cNvPr>
          <p:cNvSpPr>
            <a:spLocks noGrp="1"/>
          </p:cNvSpPr>
          <p:nvPr>
            <p:ph type="ctrTitle"/>
          </p:nvPr>
        </p:nvSpPr>
        <p:spPr/>
        <p:txBody>
          <a:bodyPr/>
          <a:lstStyle/>
          <a:p>
            <a:r>
              <a:rPr lang="en-US" dirty="0"/>
              <a:t>Route 53</a:t>
            </a:r>
            <a:endParaRPr lang="en-IN" dirty="0"/>
          </a:p>
        </p:txBody>
      </p:sp>
      <p:sp>
        <p:nvSpPr>
          <p:cNvPr id="3" name="Subtitle 2">
            <a:extLst>
              <a:ext uri="{FF2B5EF4-FFF2-40B4-BE49-F238E27FC236}">
                <a16:creationId xmlns:a16="http://schemas.microsoft.com/office/drawing/2014/main" id="{D5E33F07-4D17-46AF-B4CE-775866E1DCF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3290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3DE8A-3539-4146-823B-0FDF001CB191}"/>
              </a:ext>
            </a:extLst>
          </p:cNvPr>
          <p:cNvSpPr>
            <a:spLocks noGrp="1"/>
          </p:cNvSpPr>
          <p:nvPr>
            <p:ph type="title"/>
          </p:nvPr>
        </p:nvSpPr>
        <p:spPr/>
        <p:txBody>
          <a:bodyPr/>
          <a:lstStyle/>
          <a:p>
            <a:r>
              <a:rPr lang="en-US" dirty="0"/>
              <a:t>records</a:t>
            </a:r>
            <a:endParaRPr lang="en-IN" dirty="0"/>
          </a:p>
        </p:txBody>
      </p:sp>
      <p:sp>
        <p:nvSpPr>
          <p:cNvPr id="3" name="Content Placeholder 2">
            <a:extLst>
              <a:ext uri="{FF2B5EF4-FFF2-40B4-BE49-F238E27FC236}">
                <a16:creationId xmlns:a16="http://schemas.microsoft.com/office/drawing/2014/main" id="{9F2B8B8C-283F-4825-8329-8020FF94824A}"/>
              </a:ext>
            </a:extLst>
          </p:cNvPr>
          <p:cNvSpPr>
            <a:spLocks noGrp="1"/>
          </p:cNvSpPr>
          <p:nvPr>
            <p:ph idx="1"/>
          </p:nvPr>
        </p:nvSpPr>
        <p:spPr/>
        <p:txBody>
          <a:bodyPr/>
          <a:lstStyle/>
          <a:p>
            <a:r>
              <a:rPr lang="en-US" dirty="0"/>
              <a:t>DNS records are instructions that live in authoritative DNS servers and provide information about a domain including what IP address is associated with that domain and how to handle requests for that domain.</a:t>
            </a:r>
          </a:p>
          <a:p>
            <a:r>
              <a:rPr lang="en-US" dirty="0"/>
              <a:t>Name server records identifies the 4 name servers that you give to your registrar on your DNS service so that DNS is routed to route 53 name server.</a:t>
            </a:r>
          </a:p>
          <a:p>
            <a:r>
              <a:rPr lang="en-US" dirty="0"/>
              <a:t>SOA – every single hosted zone has one and only one SOA (start of authority record) at the beginning of the zone.</a:t>
            </a:r>
          </a:p>
          <a:p>
            <a:r>
              <a:rPr lang="en-US" dirty="0"/>
              <a:t>This is not an actual record it just holds the info of who the owner is and its email.</a:t>
            </a:r>
          </a:p>
          <a:p>
            <a:endParaRPr lang="en-IN" dirty="0"/>
          </a:p>
        </p:txBody>
      </p:sp>
    </p:spTree>
    <p:extLst>
      <p:ext uri="{BB962C8B-B14F-4D97-AF65-F5344CB8AC3E}">
        <p14:creationId xmlns:p14="http://schemas.microsoft.com/office/powerpoint/2010/main" val="428959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CCF7-3A18-47FF-BA0C-86BE701B5422}"/>
              </a:ext>
            </a:extLst>
          </p:cNvPr>
          <p:cNvSpPr>
            <a:spLocks noGrp="1"/>
          </p:cNvSpPr>
          <p:nvPr>
            <p:ph type="title"/>
          </p:nvPr>
        </p:nvSpPr>
        <p:spPr/>
        <p:txBody>
          <a:bodyPr/>
          <a:lstStyle/>
          <a:p>
            <a:r>
              <a:rPr lang="en-US" dirty="0"/>
              <a:t>Supported DNS record types by route 53</a:t>
            </a:r>
            <a:br>
              <a:rPr lang="en-US" dirty="0"/>
            </a:br>
            <a:endParaRPr lang="en-IN" dirty="0"/>
          </a:p>
        </p:txBody>
      </p:sp>
      <p:sp>
        <p:nvSpPr>
          <p:cNvPr id="3" name="Content Placeholder 2">
            <a:extLst>
              <a:ext uri="{FF2B5EF4-FFF2-40B4-BE49-F238E27FC236}">
                <a16:creationId xmlns:a16="http://schemas.microsoft.com/office/drawing/2014/main" id="{5AA77F86-E609-4ACA-B510-2228DD6CBC6C}"/>
              </a:ext>
            </a:extLst>
          </p:cNvPr>
          <p:cNvSpPr>
            <a:spLocks noGrp="1"/>
          </p:cNvSpPr>
          <p:nvPr>
            <p:ph idx="1"/>
          </p:nvPr>
        </p:nvSpPr>
        <p:spPr/>
        <p:txBody>
          <a:bodyPr/>
          <a:lstStyle/>
          <a:p>
            <a:r>
              <a:rPr lang="en-US" dirty="0"/>
              <a:t>A record:- this is a address record which maps domain name to ipv4 address. This is 32 bit</a:t>
            </a:r>
          </a:p>
          <a:p>
            <a:r>
              <a:rPr lang="en-US" dirty="0"/>
              <a:t>AAAA records:- this is for DNS to IPV6 mapping, its 128 bit.</a:t>
            </a:r>
          </a:p>
          <a:p>
            <a:r>
              <a:rPr lang="en-US" dirty="0"/>
              <a:t>CNAME – canonical name records, means maps alias to a hostname.</a:t>
            </a:r>
          </a:p>
          <a:p>
            <a:r>
              <a:rPr lang="en-US" dirty="0"/>
              <a:t>NS record – name server record.</a:t>
            </a:r>
          </a:p>
          <a:p>
            <a:r>
              <a:rPr lang="en-US" dirty="0"/>
              <a:t>SOA record – Start </a:t>
            </a:r>
            <a:r>
              <a:rPr lang="en-US"/>
              <a:t>of Authority.</a:t>
            </a:r>
            <a:endParaRPr lang="en-US" dirty="0"/>
          </a:p>
          <a:p>
            <a:r>
              <a:rPr lang="en-US" dirty="0"/>
              <a:t>MX record – for mail exchange defines where to deliver email </a:t>
            </a:r>
            <a:r>
              <a:rPr lang="en-US" dirty="0" err="1"/>
              <a:t>eg</a:t>
            </a:r>
            <a:r>
              <a:rPr lang="en-US" dirty="0"/>
              <a:t> mail@velocity.com</a:t>
            </a:r>
            <a:endParaRPr lang="en-IN" dirty="0"/>
          </a:p>
        </p:txBody>
      </p:sp>
    </p:spTree>
    <p:extLst>
      <p:ext uri="{BB962C8B-B14F-4D97-AF65-F5344CB8AC3E}">
        <p14:creationId xmlns:p14="http://schemas.microsoft.com/office/powerpoint/2010/main" val="390314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D4B4-F56C-4A37-AD55-15E9B96153D4}"/>
              </a:ext>
            </a:extLst>
          </p:cNvPr>
          <p:cNvSpPr>
            <a:spLocks noGrp="1"/>
          </p:cNvSpPr>
          <p:nvPr>
            <p:ph type="title"/>
          </p:nvPr>
        </p:nvSpPr>
        <p:spPr/>
        <p:txBody>
          <a:bodyPr/>
          <a:lstStyle/>
          <a:p>
            <a:r>
              <a:rPr lang="en-US" dirty="0" err="1"/>
              <a:t>Cname</a:t>
            </a:r>
            <a:endParaRPr lang="en-IN" dirty="0"/>
          </a:p>
        </p:txBody>
      </p:sp>
      <p:sp>
        <p:nvSpPr>
          <p:cNvPr id="3" name="Content Placeholder 2">
            <a:extLst>
              <a:ext uri="{FF2B5EF4-FFF2-40B4-BE49-F238E27FC236}">
                <a16:creationId xmlns:a16="http://schemas.microsoft.com/office/drawing/2014/main" id="{6674D997-2CAB-4458-9DA0-BEC8CDFC0297}"/>
              </a:ext>
            </a:extLst>
          </p:cNvPr>
          <p:cNvSpPr>
            <a:spLocks noGrp="1"/>
          </p:cNvSpPr>
          <p:nvPr>
            <p:ph idx="1"/>
          </p:nvPr>
        </p:nvSpPr>
        <p:spPr/>
        <p:txBody>
          <a:bodyPr/>
          <a:lstStyle/>
          <a:p>
            <a:r>
              <a:rPr lang="en-US" dirty="0"/>
              <a:t>CNAME is a alternative record or it acts as a alias for another records, this is helpful in redirection or if you want to hide details about your actual server from the user.</a:t>
            </a:r>
          </a:p>
          <a:p>
            <a:pPr marL="0" indent="0">
              <a:buNone/>
            </a:pPr>
            <a:endParaRPr lang="en-US" dirty="0"/>
          </a:p>
          <a:p>
            <a:pPr marL="0" indent="0">
              <a:buNone/>
            </a:pPr>
            <a:endParaRPr lang="en-IN" dirty="0"/>
          </a:p>
        </p:txBody>
      </p:sp>
      <p:pic>
        <p:nvPicPr>
          <p:cNvPr id="6" name="Picture 5">
            <a:extLst>
              <a:ext uri="{FF2B5EF4-FFF2-40B4-BE49-F238E27FC236}">
                <a16:creationId xmlns:a16="http://schemas.microsoft.com/office/drawing/2014/main" id="{453B4683-96C1-0E19-740F-2BD4C842678D}"/>
              </a:ext>
            </a:extLst>
          </p:cNvPr>
          <p:cNvPicPr>
            <a:picLocks noChangeAspect="1"/>
          </p:cNvPicPr>
          <p:nvPr/>
        </p:nvPicPr>
        <p:blipFill>
          <a:blip r:embed="rId2"/>
          <a:stretch>
            <a:fillRect/>
          </a:stretch>
        </p:blipFill>
        <p:spPr>
          <a:xfrm>
            <a:off x="2770094" y="2895600"/>
            <a:ext cx="5719482" cy="3217209"/>
          </a:xfrm>
          <a:prstGeom prst="rect">
            <a:avLst/>
          </a:prstGeom>
        </p:spPr>
      </p:pic>
    </p:spTree>
    <p:extLst>
      <p:ext uri="{BB962C8B-B14F-4D97-AF65-F5344CB8AC3E}">
        <p14:creationId xmlns:p14="http://schemas.microsoft.com/office/powerpoint/2010/main" val="2079898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4F92-22B2-49BA-BD18-BB4E74E07812}"/>
              </a:ext>
            </a:extLst>
          </p:cNvPr>
          <p:cNvSpPr>
            <a:spLocks noGrp="1"/>
          </p:cNvSpPr>
          <p:nvPr>
            <p:ph type="title"/>
          </p:nvPr>
        </p:nvSpPr>
        <p:spPr/>
        <p:txBody>
          <a:bodyPr/>
          <a:lstStyle/>
          <a:p>
            <a:r>
              <a:rPr lang="en-US" dirty="0"/>
              <a:t>Traffic management policies</a:t>
            </a:r>
            <a:endParaRPr lang="en-IN" dirty="0"/>
          </a:p>
        </p:txBody>
      </p:sp>
      <p:sp>
        <p:nvSpPr>
          <p:cNvPr id="3" name="Content Placeholder 2">
            <a:extLst>
              <a:ext uri="{FF2B5EF4-FFF2-40B4-BE49-F238E27FC236}">
                <a16:creationId xmlns:a16="http://schemas.microsoft.com/office/drawing/2014/main" id="{13B17991-9D03-430A-8778-36A94CB6A074}"/>
              </a:ext>
            </a:extLst>
          </p:cNvPr>
          <p:cNvSpPr>
            <a:spLocks noGrp="1"/>
          </p:cNvSpPr>
          <p:nvPr>
            <p:ph idx="1"/>
          </p:nvPr>
        </p:nvSpPr>
        <p:spPr/>
        <p:txBody>
          <a:bodyPr/>
          <a:lstStyle/>
          <a:p>
            <a:r>
              <a:rPr lang="en-US" dirty="0"/>
              <a:t>Simple Routing Policy</a:t>
            </a:r>
          </a:p>
          <a:p>
            <a:r>
              <a:rPr lang="en-US" dirty="0"/>
              <a:t>Failover</a:t>
            </a:r>
          </a:p>
          <a:p>
            <a:r>
              <a:rPr lang="en-US" dirty="0"/>
              <a:t>Weighted</a:t>
            </a:r>
          </a:p>
          <a:p>
            <a:r>
              <a:rPr lang="en-US" dirty="0"/>
              <a:t>Geolocation</a:t>
            </a:r>
          </a:p>
          <a:p>
            <a:r>
              <a:rPr lang="en-US" dirty="0"/>
              <a:t>Geo-proximity</a:t>
            </a:r>
          </a:p>
          <a:p>
            <a:r>
              <a:rPr lang="en-US" dirty="0"/>
              <a:t>Latency</a:t>
            </a:r>
          </a:p>
        </p:txBody>
      </p:sp>
    </p:spTree>
    <p:extLst>
      <p:ext uri="{BB962C8B-B14F-4D97-AF65-F5344CB8AC3E}">
        <p14:creationId xmlns:p14="http://schemas.microsoft.com/office/powerpoint/2010/main" val="366974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6EF4-6DA9-4371-97FB-13849E2CA237}"/>
              </a:ext>
            </a:extLst>
          </p:cNvPr>
          <p:cNvSpPr>
            <a:spLocks noGrp="1"/>
          </p:cNvSpPr>
          <p:nvPr>
            <p:ph type="title"/>
          </p:nvPr>
        </p:nvSpPr>
        <p:spPr/>
        <p:txBody>
          <a:bodyPr/>
          <a:lstStyle/>
          <a:p>
            <a:r>
              <a:rPr lang="en-US" dirty="0"/>
              <a:t>Simple routing Policy</a:t>
            </a:r>
            <a:endParaRPr lang="en-IN" dirty="0"/>
          </a:p>
        </p:txBody>
      </p:sp>
      <p:sp>
        <p:nvSpPr>
          <p:cNvPr id="3" name="Content Placeholder 2">
            <a:extLst>
              <a:ext uri="{FF2B5EF4-FFF2-40B4-BE49-F238E27FC236}">
                <a16:creationId xmlns:a16="http://schemas.microsoft.com/office/drawing/2014/main" id="{2086C0DA-6CBB-4E3A-8059-17E139ECF687}"/>
              </a:ext>
            </a:extLst>
          </p:cNvPr>
          <p:cNvSpPr>
            <a:spLocks noGrp="1"/>
          </p:cNvSpPr>
          <p:nvPr>
            <p:ph idx="1"/>
          </p:nvPr>
        </p:nvSpPr>
        <p:spPr/>
        <p:txBody>
          <a:bodyPr/>
          <a:lstStyle/>
          <a:p>
            <a:r>
              <a:rPr lang="en-US" dirty="0"/>
              <a:t>Simple routing lets you configure standard DNS records, with no special Route 53 routing.</a:t>
            </a:r>
          </a:p>
          <a:p>
            <a:r>
              <a:rPr lang="en-US" dirty="0"/>
              <a:t>With simple routing, you typically route traffic to a single resource, for example, to a web server for your website.</a:t>
            </a:r>
            <a:endParaRPr lang="en-IN" dirty="0"/>
          </a:p>
        </p:txBody>
      </p:sp>
    </p:spTree>
    <p:extLst>
      <p:ext uri="{BB962C8B-B14F-4D97-AF65-F5344CB8AC3E}">
        <p14:creationId xmlns:p14="http://schemas.microsoft.com/office/powerpoint/2010/main" val="28148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2AD1-81CD-4A34-87CA-107E6CCA6E5C}"/>
              </a:ext>
            </a:extLst>
          </p:cNvPr>
          <p:cNvSpPr>
            <a:spLocks noGrp="1"/>
          </p:cNvSpPr>
          <p:nvPr>
            <p:ph type="title"/>
          </p:nvPr>
        </p:nvSpPr>
        <p:spPr/>
        <p:txBody>
          <a:bodyPr/>
          <a:lstStyle/>
          <a:p>
            <a:r>
              <a:rPr lang="en-US" dirty="0"/>
              <a:t>Failover</a:t>
            </a:r>
            <a:endParaRPr lang="en-IN" dirty="0"/>
          </a:p>
        </p:txBody>
      </p:sp>
      <p:sp>
        <p:nvSpPr>
          <p:cNvPr id="3" name="Content Placeholder 2">
            <a:extLst>
              <a:ext uri="{FF2B5EF4-FFF2-40B4-BE49-F238E27FC236}">
                <a16:creationId xmlns:a16="http://schemas.microsoft.com/office/drawing/2014/main" id="{7356CA0B-E8F7-4508-9F07-B8AB7B618BE4}"/>
              </a:ext>
            </a:extLst>
          </p:cNvPr>
          <p:cNvSpPr>
            <a:spLocks noGrp="1"/>
          </p:cNvSpPr>
          <p:nvPr>
            <p:ph idx="1"/>
          </p:nvPr>
        </p:nvSpPr>
        <p:spPr/>
        <p:txBody>
          <a:bodyPr/>
          <a:lstStyle/>
          <a:p>
            <a:r>
              <a:rPr lang="en-US" dirty="0"/>
              <a:t>Failover Routing Policy is used to create Active/Passive set-up such that one of the site is active and serve all the traffic while the other Disaster Recover (DR) site remains on the standby. </a:t>
            </a:r>
          </a:p>
          <a:p>
            <a:r>
              <a:rPr lang="en-US" dirty="0"/>
              <a:t>Route 53 monitors the health of the primary site using the health check.</a:t>
            </a:r>
          </a:p>
          <a:p>
            <a:r>
              <a:rPr lang="en-US" dirty="0"/>
              <a:t>Failover routing lets you route traffic to a resource when the resource is healthy or to a different resource when the first resource is unhealthy. </a:t>
            </a:r>
            <a:endParaRPr lang="en-IN" dirty="0"/>
          </a:p>
        </p:txBody>
      </p:sp>
    </p:spTree>
    <p:extLst>
      <p:ext uri="{BB962C8B-B14F-4D97-AF65-F5344CB8AC3E}">
        <p14:creationId xmlns:p14="http://schemas.microsoft.com/office/powerpoint/2010/main" val="101558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CCD0-4F59-415D-A7FC-86FF47F13B00}"/>
              </a:ext>
            </a:extLst>
          </p:cNvPr>
          <p:cNvSpPr>
            <a:spLocks noGrp="1"/>
          </p:cNvSpPr>
          <p:nvPr>
            <p:ph type="title"/>
          </p:nvPr>
        </p:nvSpPr>
        <p:spPr/>
        <p:txBody>
          <a:bodyPr/>
          <a:lstStyle/>
          <a:p>
            <a:r>
              <a:rPr lang="en-US" dirty="0"/>
              <a:t>Weighted policy</a:t>
            </a:r>
            <a:endParaRPr lang="en-IN" dirty="0"/>
          </a:p>
        </p:txBody>
      </p:sp>
      <p:sp>
        <p:nvSpPr>
          <p:cNvPr id="3" name="Content Placeholder 2">
            <a:extLst>
              <a:ext uri="{FF2B5EF4-FFF2-40B4-BE49-F238E27FC236}">
                <a16:creationId xmlns:a16="http://schemas.microsoft.com/office/drawing/2014/main" id="{E7598CFC-4636-4DE4-896A-BC70988455FF}"/>
              </a:ext>
            </a:extLst>
          </p:cNvPr>
          <p:cNvSpPr>
            <a:spLocks noGrp="1"/>
          </p:cNvSpPr>
          <p:nvPr>
            <p:ph idx="1"/>
          </p:nvPr>
        </p:nvSpPr>
        <p:spPr/>
        <p:txBody>
          <a:bodyPr/>
          <a:lstStyle/>
          <a:p>
            <a:r>
              <a:rPr lang="en-US" dirty="0"/>
              <a:t>With the help of weighted we can control what % of requests can go to specific endpoints.</a:t>
            </a:r>
          </a:p>
          <a:p>
            <a:r>
              <a:rPr lang="en-IN" dirty="0"/>
              <a:t>This is useful if you want to test a new version of application with only 10% if the actual load.</a:t>
            </a:r>
          </a:p>
          <a:p>
            <a:r>
              <a:rPr lang="en-IN" dirty="0"/>
              <a:t>Also helpful to split traffic between 2 regions.</a:t>
            </a:r>
          </a:p>
          <a:p>
            <a:r>
              <a:rPr lang="en-IN" dirty="0"/>
              <a:t>Can be associated with health checks</a:t>
            </a:r>
          </a:p>
          <a:p>
            <a:endParaRPr lang="en-IN" dirty="0"/>
          </a:p>
        </p:txBody>
      </p:sp>
    </p:spTree>
    <p:extLst>
      <p:ext uri="{BB962C8B-B14F-4D97-AF65-F5344CB8AC3E}">
        <p14:creationId xmlns:p14="http://schemas.microsoft.com/office/powerpoint/2010/main" val="1979791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3128-BEAA-4B94-85DB-AC485CB90D10}"/>
              </a:ext>
            </a:extLst>
          </p:cNvPr>
          <p:cNvSpPr>
            <a:spLocks noGrp="1"/>
          </p:cNvSpPr>
          <p:nvPr>
            <p:ph type="title"/>
          </p:nvPr>
        </p:nvSpPr>
        <p:spPr/>
        <p:txBody>
          <a:bodyPr/>
          <a:lstStyle/>
          <a:p>
            <a:r>
              <a:rPr lang="en-US" dirty="0"/>
              <a:t>others</a:t>
            </a:r>
            <a:endParaRPr lang="en-IN" dirty="0"/>
          </a:p>
        </p:txBody>
      </p:sp>
      <p:sp>
        <p:nvSpPr>
          <p:cNvPr id="3" name="Content Placeholder 2">
            <a:extLst>
              <a:ext uri="{FF2B5EF4-FFF2-40B4-BE49-F238E27FC236}">
                <a16:creationId xmlns:a16="http://schemas.microsoft.com/office/drawing/2014/main" id="{E96EB047-5B62-4D92-B023-D664E9CAA95B}"/>
              </a:ext>
            </a:extLst>
          </p:cNvPr>
          <p:cNvSpPr>
            <a:spLocks noGrp="1"/>
          </p:cNvSpPr>
          <p:nvPr>
            <p:ph idx="1"/>
          </p:nvPr>
        </p:nvSpPr>
        <p:spPr/>
        <p:txBody>
          <a:bodyPr>
            <a:normAutofit lnSpcReduction="10000"/>
          </a:bodyPr>
          <a:lstStyle/>
          <a:p>
            <a:r>
              <a:rPr lang="en-US" dirty="0"/>
              <a:t>Latency Routing Policy is used when there are multiple resources for the same functionality and you want Route 53 to respond to DNS queries with answers that provide the best latency i.e. the region that will give the fastest response time.</a:t>
            </a:r>
          </a:p>
          <a:p>
            <a:r>
              <a:rPr lang="en-US" dirty="0"/>
              <a:t>Geolocation routing policy – Use when you want to route traffic based on the location of your users. Cannot control the coverage size from which traffic is routed to your instance</a:t>
            </a:r>
          </a:p>
          <a:p>
            <a:r>
              <a:rPr lang="en-US" dirty="0"/>
              <a:t>Geo-proximity routing policy – Route traffic to specific instances based on the location of the instances and the users. Specify a bias to control the size of the geographic region from which traffic is routed to your instance.</a:t>
            </a:r>
            <a:endParaRPr lang="en-IN" dirty="0"/>
          </a:p>
        </p:txBody>
      </p:sp>
    </p:spTree>
    <p:extLst>
      <p:ext uri="{BB962C8B-B14F-4D97-AF65-F5344CB8AC3E}">
        <p14:creationId xmlns:p14="http://schemas.microsoft.com/office/powerpoint/2010/main" val="88859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2FB13-F5BA-46D3-8A4B-3760439AA4EA}"/>
              </a:ext>
            </a:extLst>
          </p:cNvPr>
          <p:cNvSpPr>
            <a:spLocks noGrp="1"/>
          </p:cNvSpPr>
          <p:nvPr>
            <p:ph type="title"/>
          </p:nvPr>
        </p:nvSpPr>
        <p:spPr/>
        <p:txBody>
          <a:bodyPr/>
          <a:lstStyle/>
          <a:p>
            <a:r>
              <a:rPr lang="en-US" dirty="0"/>
              <a:t>What is DNS?</a:t>
            </a:r>
            <a:endParaRPr lang="en-IN" dirty="0"/>
          </a:p>
        </p:txBody>
      </p:sp>
      <p:sp>
        <p:nvSpPr>
          <p:cNvPr id="3" name="Content Placeholder 2">
            <a:extLst>
              <a:ext uri="{FF2B5EF4-FFF2-40B4-BE49-F238E27FC236}">
                <a16:creationId xmlns:a16="http://schemas.microsoft.com/office/drawing/2014/main" id="{DF7AC8E2-5E4A-4A19-84FA-CBC25DE022CD}"/>
              </a:ext>
            </a:extLst>
          </p:cNvPr>
          <p:cNvSpPr>
            <a:spLocks noGrp="1"/>
          </p:cNvSpPr>
          <p:nvPr>
            <p:ph idx="1"/>
          </p:nvPr>
        </p:nvSpPr>
        <p:spPr/>
        <p:txBody>
          <a:bodyPr>
            <a:normAutofit fontScale="92500" lnSpcReduction="20000"/>
          </a:bodyPr>
          <a:lstStyle/>
          <a:p>
            <a:r>
              <a:rPr lang="en-US" dirty="0"/>
              <a:t>DNS is nothing but Domain name system.</a:t>
            </a:r>
          </a:p>
          <a:p>
            <a:r>
              <a:rPr lang="en-US" dirty="0"/>
              <a:t>It helps resolve Domain name to IP address.</a:t>
            </a:r>
          </a:p>
          <a:p>
            <a:r>
              <a:rPr lang="en-US" dirty="0"/>
              <a:t>This works on port number 53, hence this DNS related service which is provided by Amazon is called as Route 53.</a:t>
            </a:r>
          </a:p>
          <a:p>
            <a:r>
              <a:rPr lang="en-US" dirty="0"/>
              <a:t>The Domain Name System is the hierarchical and decentralized naming system used to identify computers, services, and other resources reachable through the internet or other internet protocol networks. </a:t>
            </a:r>
          </a:p>
          <a:p>
            <a:r>
              <a:rPr lang="en-US" dirty="0"/>
              <a:t>The resource records contained in the DNS associate domain names with other forms of information</a:t>
            </a:r>
          </a:p>
          <a:p>
            <a:pPr marL="0" indent="0">
              <a:buNone/>
            </a:pPr>
            <a:endParaRPr lang="en-IN" dirty="0"/>
          </a:p>
        </p:txBody>
      </p:sp>
    </p:spTree>
    <p:extLst>
      <p:ext uri="{BB962C8B-B14F-4D97-AF65-F5344CB8AC3E}">
        <p14:creationId xmlns:p14="http://schemas.microsoft.com/office/powerpoint/2010/main" val="340923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3FB8-ECEE-4948-9952-11180CD524A3}"/>
              </a:ext>
            </a:extLst>
          </p:cNvPr>
          <p:cNvSpPr>
            <a:spLocks noGrp="1"/>
          </p:cNvSpPr>
          <p:nvPr>
            <p:ph type="title"/>
          </p:nvPr>
        </p:nvSpPr>
        <p:spPr/>
        <p:txBody>
          <a:bodyPr/>
          <a:lstStyle/>
          <a:p>
            <a:r>
              <a:rPr lang="en-US" dirty="0"/>
              <a:t>Route 53</a:t>
            </a:r>
            <a:endParaRPr lang="en-IN" dirty="0"/>
          </a:p>
        </p:txBody>
      </p:sp>
      <p:sp>
        <p:nvSpPr>
          <p:cNvPr id="3" name="Content Placeholder 2">
            <a:extLst>
              <a:ext uri="{FF2B5EF4-FFF2-40B4-BE49-F238E27FC236}">
                <a16:creationId xmlns:a16="http://schemas.microsoft.com/office/drawing/2014/main" id="{0BCCDAE4-9D11-4A38-914F-BE4B8A386F70}"/>
              </a:ext>
            </a:extLst>
          </p:cNvPr>
          <p:cNvSpPr>
            <a:spLocks noGrp="1"/>
          </p:cNvSpPr>
          <p:nvPr>
            <p:ph idx="1"/>
          </p:nvPr>
        </p:nvSpPr>
        <p:spPr/>
        <p:txBody>
          <a:bodyPr>
            <a:normAutofit lnSpcReduction="10000"/>
          </a:bodyPr>
          <a:lstStyle/>
          <a:p>
            <a:r>
              <a:rPr lang="en-US" dirty="0"/>
              <a:t>Route 53 is a service provided by amazon with the help of which we can register new domains, transfer existing domains, route traffic to your </a:t>
            </a:r>
            <a:r>
              <a:rPr lang="en-US" dirty="0" err="1"/>
              <a:t>aws</a:t>
            </a:r>
            <a:r>
              <a:rPr lang="en-US" dirty="0"/>
              <a:t> resources and also we can monitor health of our resources.</a:t>
            </a:r>
          </a:p>
          <a:p>
            <a:r>
              <a:rPr lang="en-US" dirty="0"/>
              <a:t>Route 53 serves main 4 functions:-</a:t>
            </a:r>
          </a:p>
          <a:p>
            <a:r>
              <a:rPr lang="en-US" dirty="0"/>
              <a:t>A. DNS management</a:t>
            </a:r>
          </a:p>
          <a:p>
            <a:r>
              <a:rPr lang="en-US" dirty="0"/>
              <a:t>B. Traffic Management</a:t>
            </a:r>
          </a:p>
          <a:p>
            <a:r>
              <a:rPr lang="en-US" dirty="0"/>
              <a:t>C. Availability monitoring</a:t>
            </a:r>
          </a:p>
          <a:p>
            <a:r>
              <a:rPr lang="en-US" dirty="0"/>
              <a:t>D. Domain registration</a:t>
            </a:r>
            <a:endParaRPr lang="en-IN" dirty="0"/>
          </a:p>
        </p:txBody>
      </p:sp>
    </p:spTree>
    <p:extLst>
      <p:ext uri="{BB962C8B-B14F-4D97-AF65-F5344CB8AC3E}">
        <p14:creationId xmlns:p14="http://schemas.microsoft.com/office/powerpoint/2010/main" val="694673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EEEE-84A4-4D94-8EAF-B3A20D248914}"/>
              </a:ext>
            </a:extLst>
          </p:cNvPr>
          <p:cNvSpPr>
            <a:spLocks noGrp="1"/>
          </p:cNvSpPr>
          <p:nvPr>
            <p:ph type="title"/>
          </p:nvPr>
        </p:nvSpPr>
        <p:spPr/>
        <p:txBody>
          <a:bodyPr/>
          <a:lstStyle/>
          <a:p>
            <a:r>
              <a:rPr lang="en-US" dirty="0"/>
              <a:t>Domain registration	</a:t>
            </a:r>
            <a:endParaRPr lang="en-IN" dirty="0"/>
          </a:p>
        </p:txBody>
      </p:sp>
      <p:sp>
        <p:nvSpPr>
          <p:cNvPr id="3" name="Content Placeholder 2">
            <a:extLst>
              <a:ext uri="{FF2B5EF4-FFF2-40B4-BE49-F238E27FC236}">
                <a16:creationId xmlns:a16="http://schemas.microsoft.com/office/drawing/2014/main" id="{F6168725-11E6-4B68-BC29-72F62765886A}"/>
              </a:ext>
            </a:extLst>
          </p:cNvPr>
          <p:cNvSpPr>
            <a:spLocks noGrp="1"/>
          </p:cNvSpPr>
          <p:nvPr>
            <p:ph idx="1"/>
          </p:nvPr>
        </p:nvSpPr>
        <p:spPr/>
        <p:txBody>
          <a:bodyPr>
            <a:normAutofit fontScale="92500" lnSpcReduction="10000"/>
          </a:bodyPr>
          <a:lstStyle/>
          <a:p>
            <a:r>
              <a:rPr lang="en-US" dirty="0"/>
              <a:t>Here we can create and register our own domains. </a:t>
            </a:r>
          </a:p>
          <a:p>
            <a:r>
              <a:rPr lang="en-US" dirty="0"/>
              <a:t>This is not free and the price of the domains depends upon what type of domain we are taking, .com, </a:t>
            </a:r>
            <a:r>
              <a:rPr lang="en-US" dirty="0" err="1"/>
              <a:t>.net</a:t>
            </a:r>
            <a:r>
              <a:rPr lang="en-US" dirty="0"/>
              <a:t>, .org etc.</a:t>
            </a:r>
          </a:p>
          <a:p>
            <a:r>
              <a:rPr lang="en-IN" dirty="0"/>
              <a:t>Here the domain which we are trying to create or register should be available.</a:t>
            </a:r>
          </a:p>
          <a:p>
            <a:r>
              <a:rPr lang="en-IN" dirty="0"/>
              <a:t>Route 53 also acts as a registrar.</a:t>
            </a:r>
          </a:p>
          <a:p>
            <a:r>
              <a:rPr lang="en-IN" dirty="0"/>
              <a:t>A registrar is where website are registered. Other registrar examples are godaddy.com etc.</a:t>
            </a:r>
          </a:p>
          <a:p>
            <a:r>
              <a:rPr lang="en-IN" dirty="0"/>
              <a:t>A registrar also tells us that whether the domain is available or not, and also gives us other options.</a:t>
            </a:r>
          </a:p>
        </p:txBody>
      </p:sp>
    </p:spTree>
    <p:extLst>
      <p:ext uri="{BB962C8B-B14F-4D97-AF65-F5344CB8AC3E}">
        <p14:creationId xmlns:p14="http://schemas.microsoft.com/office/powerpoint/2010/main" val="55888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AA737-D361-46EE-8FF0-AD88F2566B83}"/>
              </a:ext>
            </a:extLst>
          </p:cNvPr>
          <p:cNvSpPr>
            <a:spLocks noGrp="1"/>
          </p:cNvSpPr>
          <p:nvPr>
            <p:ph idx="1"/>
          </p:nvPr>
        </p:nvSpPr>
        <p:spPr/>
        <p:txBody>
          <a:bodyPr/>
          <a:lstStyle/>
          <a:p>
            <a:r>
              <a:rPr lang="en-US" dirty="0"/>
              <a:t>One of the major use of route 53 is DNS management.</a:t>
            </a:r>
          </a:p>
          <a:p>
            <a:r>
              <a:rPr lang="en-US" dirty="0"/>
              <a:t>It helps route traffic to the resources for your domain, also the domain can be inside our AWS account or outside with any other registrar.</a:t>
            </a:r>
          </a:p>
          <a:p>
            <a:r>
              <a:rPr lang="en-IN" dirty="0"/>
              <a:t>route 53 sends automated request to our resources over the internet to a resource to verify that the server is reachable or not.</a:t>
            </a:r>
          </a:p>
          <a:p>
            <a:r>
              <a:rPr lang="en-IN" dirty="0"/>
              <a:t>You can also choose to receive notifications when a resource becomes unavailable and choose to route traffic away from unhealthy resources.</a:t>
            </a:r>
          </a:p>
        </p:txBody>
      </p:sp>
      <p:sp>
        <p:nvSpPr>
          <p:cNvPr id="2" name="Title 1">
            <a:extLst>
              <a:ext uri="{FF2B5EF4-FFF2-40B4-BE49-F238E27FC236}">
                <a16:creationId xmlns:a16="http://schemas.microsoft.com/office/drawing/2014/main" id="{22C691AD-16CF-40C6-BFA0-0174DD0633CD}"/>
              </a:ext>
            </a:extLst>
          </p:cNvPr>
          <p:cNvSpPr>
            <a:spLocks noGrp="1"/>
          </p:cNvSpPr>
          <p:nvPr>
            <p:ph type="title"/>
          </p:nvPr>
        </p:nvSpPr>
        <p:spPr/>
        <p:txBody>
          <a:bodyPr/>
          <a:lstStyle/>
          <a:p>
            <a:r>
              <a:rPr lang="en-US" dirty="0"/>
              <a:t>DNS management and health check</a:t>
            </a:r>
            <a:endParaRPr lang="en-IN" dirty="0"/>
          </a:p>
        </p:txBody>
      </p:sp>
    </p:spTree>
    <p:extLst>
      <p:ext uri="{BB962C8B-B14F-4D97-AF65-F5344CB8AC3E}">
        <p14:creationId xmlns:p14="http://schemas.microsoft.com/office/powerpoint/2010/main" val="36343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35591-A187-4A5C-9468-058B05484C6F}"/>
              </a:ext>
            </a:extLst>
          </p:cNvPr>
          <p:cNvSpPr>
            <a:spLocks noGrp="1"/>
          </p:cNvSpPr>
          <p:nvPr>
            <p:ph type="title"/>
          </p:nvPr>
        </p:nvSpPr>
        <p:spPr/>
        <p:txBody>
          <a:bodyPr/>
          <a:lstStyle/>
          <a:p>
            <a:r>
              <a:rPr lang="en-US" dirty="0"/>
              <a:t>Traffic management</a:t>
            </a:r>
            <a:endParaRPr lang="en-IN" dirty="0"/>
          </a:p>
        </p:txBody>
      </p:sp>
      <p:sp>
        <p:nvSpPr>
          <p:cNvPr id="3" name="Content Placeholder 2">
            <a:extLst>
              <a:ext uri="{FF2B5EF4-FFF2-40B4-BE49-F238E27FC236}">
                <a16:creationId xmlns:a16="http://schemas.microsoft.com/office/drawing/2014/main" id="{D1352076-810D-4B50-B83F-9F1CE34A0715}"/>
              </a:ext>
            </a:extLst>
          </p:cNvPr>
          <p:cNvSpPr>
            <a:spLocks noGrp="1"/>
          </p:cNvSpPr>
          <p:nvPr>
            <p:ph idx="1"/>
          </p:nvPr>
        </p:nvSpPr>
        <p:spPr/>
        <p:txBody>
          <a:bodyPr/>
          <a:lstStyle/>
          <a:p>
            <a:r>
              <a:rPr lang="en-US" dirty="0"/>
              <a:t>When it comes to traffic management to our DNS there are various policies which we can attach.</a:t>
            </a:r>
          </a:p>
          <a:p>
            <a:r>
              <a:rPr lang="en-US" dirty="0"/>
              <a:t>Easy-to-use and cost-effective global traffic management: route end users to the best endpoint for your application based on geo proximity, latency, health, and other considerations.</a:t>
            </a:r>
            <a:endParaRPr lang="en-IN" dirty="0"/>
          </a:p>
          <a:p>
            <a:r>
              <a:rPr lang="en-US" dirty="0"/>
              <a:t>Route 53 Traffic Flow allows an AWS customer to control traffic routes using a drag-and-drop graphical user interface to ease traffic management.</a:t>
            </a:r>
          </a:p>
          <a:p>
            <a:r>
              <a:rPr lang="en-US" dirty="0"/>
              <a:t> Route 53 Traffic Flow also enables a user to revert to previous traffic routing policies.</a:t>
            </a:r>
          </a:p>
        </p:txBody>
      </p:sp>
    </p:spTree>
    <p:extLst>
      <p:ext uri="{BB962C8B-B14F-4D97-AF65-F5344CB8AC3E}">
        <p14:creationId xmlns:p14="http://schemas.microsoft.com/office/powerpoint/2010/main" val="364321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D464-CB5D-4448-8FD2-118DF5AC4EBF}"/>
              </a:ext>
            </a:extLst>
          </p:cNvPr>
          <p:cNvSpPr>
            <a:spLocks noGrp="1"/>
          </p:cNvSpPr>
          <p:nvPr>
            <p:ph type="title"/>
          </p:nvPr>
        </p:nvSpPr>
        <p:spPr/>
        <p:txBody>
          <a:bodyPr/>
          <a:lstStyle/>
          <a:p>
            <a:r>
              <a:rPr lang="en-US" dirty="0"/>
              <a:t>Some important concepts of Route 53</a:t>
            </a:r>
            <a:endParaRPr lang="en-IN" dirty="0"/>
          </a:p>
        </p:txBody>
      </p:sp>
      <p:sp>
        <p:nvSpPr>
          <p:cNvPr id="3" name="Content Placeholder 2">
            <a:extLst>
              <a:ext uri="{FF2B5EF4-FFF2-40B4-BE49-F238E27FC236}">
                <a16:creationId xmlns:a16="http://schemas.microsoft.com/office/drawing/2014/main" id="{11FA8C53-CB14-4340-B617-BF099F3B8645}"/>
              </a:ext>
            </a:extLst>
          </p:cNvPr>
          <p:cNvSpPr>
            <a:spLocks noGrp="1"/>
          </p:cNvSpPr>
          <p:nvPr>
            <p:ph idx="1"/>
          </p:nvPr>
        </p:nvSpPr>
        <p:spPr/>
        <p:txBody>
          <a:bodyPr/>
          <a:lstStyle/>
          <a:p>
            <a:r>
              <a:rPr lang="en-US" dirty="0"/>
              <a:t>Hosted zones</a:t>
            </a:r>
          </a:p>
          <a:p>
            <a:r>
              <a:rPr lang="en-US" dirty="0"/>
              <a:t>Name servers</a:t>
            </a:r>
          </a:p>
          <a:p>
            <a:r>
              <a:rPr lang="en-US" dirty="0"/>
              <a:t>Records and types of record sets</a:t>
            </a:r>
          </a:p>
        </p:txBody>
      </p:sp>
    </p:spTree>
    <p:extLst>
      <p:ext uri="{BB962C8B-B14F-4D97-AF65-F5344CB8AC3E}">
        <p14:creationId xmlns:p14="http://schemas.microsoft.com/office/powerpoint/2010/main" val="49556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4991-70E3-4BDF-8B1A-4A8B5DB38844}"/>
              </a:ext>
            </a:extLst>
          </p:cNvPr>
          <p:cNvSpPr>
            <a:spLocks noGrp="1"/>
          </p:cNvSpPr>
          <p:nvPr>
            <p:ph type="title"/>
          </p:nvPr>
        </p:nvSpPr>
        <p:spPr/>
        <p:txBody>
          <a:bodyPr/>
          <a:lstStyle/>
          <a:p>
            <a:r>
              <a:rPr lang="en-US" dirty="0"/>
              <a:t>Hosted zones</a:t>
            </a:r>
            <a:endParaRPr lang="en-IN" dirty="0"/>
          </a:p>
        </p:txBody>
      </p:sp>
      <p:sp>
        <p:nvSpPr>
          <p:cNvPr id="3" name="Content Placeholder 2">
            <a:extLst>
              <a:ext uri="{FF2B5EF4-FFF2-40B4-BE49-F238E27FC236}">
                <a16:creationId xmlns:a16="http://schemas.microsoft.com/office/drawing/2014/main" id="{CB08C1F8-6213-45AF-B45D-52BDDB2CA7C9}"/>
              </a:ext>
            </a:extLst>
          </p:cNvPr>
          <p:cNvSpPr>
            <a:spLocks noGrp="1"/>
          </p:cNvSpPr>
          <p:nvPr>
            <p:ph idx="1"/>
          </p:nvPr>
        </p:nvSpPr>
        <p:spPr/>
        <p:txBody>
          <a:bodyPr>
            <a:normAutofit lnSpcReduction="10000"/>
          </a:bodyPr>
          <a:lstStyle/>
          <a:p>
            <a:r>
              <a:rPr lang="en-US" dirty="0"/>
              <a:t>A hosted zone is an Amazon Route 53 concept. </a:t>
            </a:r>
          </a:p>
          <a:p>
            <a:r>
              <a:rPr lang="en-US" dirty="0"/>
              <a:t>A hosted zone is traditional DNS zone file; it represents a collection of records that can be managed together, belonging to a single parent domain name.</a:t>
            </a:r>
          </a:p>
          <a:p>
            <a:r>
              <a:rPr lang="en-US" dirty="0"/>
              <a:t>Basically a hosted zone is a container that holds information about how we want to route traffic for a domain and a subdomain.</a:t>
            </a:r>
          </a:p>
          <a:p>
            <a:r>
              <a:rPr lang="en-US" dirty="0"/>
              <a:t>When we buy a domain from AWS we don’t need to create a hosted zone and name servers everything is created automatically.</a:t>
            </a:r>
          </a:p>
          <a:p>
            <a:r>
              <a:rPr lang="en-US" dirty="0"/>
              <a:t>There are 2 types of hosted zones, public and private.</a:t>
            </a:r>
          </a:p>
        </p:txBody>
      </p:sp>
    </p:spTree>
    <p:extLst>
      <p:ext uri="{BB962C8B-B14F-4D97-AF65-F5344CB8AC3E}">
        <p14:creationId xmlns:p14="http://schemas.microsoft.com/office/powerpoint/2010/main" val="518892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B6EA-C87A-47CF-A39E-1F509D7B5966}"/>
              </a:ext>
            </a:extLst>
          </p:cNvPr>
          <p:cNvSpPr>
            <a:spLocks noGrp="1"/>
          </p:cNvSpPr>
          <p:nvPr>
            <p:ph type="title"/>
          </p:nvPr>
        </p:nvSpPr>
        <p:spPr/>
        <p:txBody>
          <a:bodyPr/>
          <a:lstStyle/>
          <a:p>
            <a:r>
              <a:rPr lang="en-US" dirty="0"/>
              <a:t>Name servers</a:t>
            </a:r>
            <a:endParaRPr lang="en-IN" dirty="0"/>
          </a:p>
        </p:txBody>
      </p:sp>
      <p:sp>
        <p:nvSpPr>
          <p:cNvPr id="3" name="Content Placeholder 2">
            <a:extLst>
              <a:ext uri="{FF2B5EF4-FFF2-40B4-BE49-F238E27FC236}">
                <a16:creationId xmlns:a16="http://schemas.microsoft.com/office/drawing/2014/main" id="{A1CEBD1C-1A61-4B55-87D8-7B49FEE826AB}"/>
              </a:ext>
            </a:extLst>
          </p:cNvPr>
          <p:cNvSpPr>
            <a:spLocks noGrp="1"/>
          </p:cNvSpPr>
          <p:nvPr>
            <p:ph idx="1"/>
          </p:nvPr>
        </p:nvSpPr>
        <p:spPr/>
        <p:txBody>
          <a:bodyPr/>
          <a:lstStyle/>
          <a:p>
            <a:r>
              <a:rPr lang="en-US" dirty="0"/>
              <a:t>Nameservers help connect URLs with the IP address of web servers. Nameservers are an important part of the Domain Name System (DNS), which many people call the “phone book of the Internet”.</a:t>
            </a:r>
          </a:p>
          <a:p>
            <a:r>
              <a:rPr lang="en-IN" dirty="0"/>
              <a:t>Usually we have 4 name servers which will have all the server info, for each hosted zone and they will be unique to the account.</a:t>
            </a:r>
          </a:p>
          <a:p>
            <a:r>
              <a:rPr lang="en-IN" dirty="0"/>
              <a:t>When someone uses the browser to access our website these name servers inform the browser where to find our resources.</a:t>
            </a:r>
          </a:p>
          <a:p>
            <a:endParaRPr lang="en-IN" dirty="0"/>
          </a:p>
        </p:txBody>
      </p:sp>
    </p:spTree>
    <p:extLst>
      <p:ext uri="{BB962C8B-B14F-4D97-AF65-F5344CB8AC3E}">
        <p14:creationId xmlns:p14="http://schemas.microsoft.com/office/powerpoint/2010/main" val="21656883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573</TotalTime>
  <Words>1183</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Route 53</vt:lpstr>
      <vt:lpstr>What is DNS?</vt:lpstr>
      <vt:lpstr>Route 53</vt:lpstr>
      <vt:lpstr>Domain registration </vt:lpstr>
      <vt:lpstr>DNS management and health check</vt:lpstr>
      <vt:lpstr>Traffic management</vt:lpstr>
      <vt:lpstr>Some important concepts of Route 53</vt:lpstr>
      <vt:lpstr>Hosted zones</vt:lpstr>
      <vt:lpstr>Name servers</vt:lpstr>
      <vt:lpstr>records</vt:lpstr>
      <vt:lpstr>Supported DNS record types by route 53 </vt:lpstr>
      <vt:lpstr>Cname</vt:lpstr>
      <vt:lpstr>Traffic management policies</vt:lpstr>
      <vt:lpstr>Simple routing Policy</vt:lpstr>
      <vt:lpstr>Failover</vt:lpstr>
      <vt:lpstr>Weighted policy</vt:lpstr>
      <vt:lpstr>others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53</dc:title>
  <dc:creator>LENOVO</dc:creator>
  <cp:lastModifiedBy>ninad chaudhari</cp:lastModifiedBy>
  <cp:revision>42</cp:revision>
  <dcterms:created xsi:type="dcterms:W3CDTF">2021-11-27T15:55:11Z</dcterms:created>
  <dcterms:modified xsi:type="dcterms:W3CDTF">2025-04-02T15:11:12Z</dcterms:modified>
</cp:coreProperties>
</file>