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4/27/2022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4/27/2022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C086E-FE09-4851-A3DD-B92A172C41E0}"/>
              </a:ext>
            </a:extLst>
          </p:cNvPr>
          <p:cNvSpPr>
            <a:spLocks noGrp="1"/>
          </p:cNvSpPr>
          <p:nvPr>
            <p:ph type="ctrTitle"/>
          </p:nvPr>
        </p:nvSpPr>
        <p:spPr/>
        <p:txBody>
          <a:bodyPr/>
          <a:lstStyle/>
          <a:p>
            <a:r>
              <a:rPr lang="en-US" dirty="0"/>
              <a:t>Database</a:t>
            </a:r>
            <a:endParaRPr lang="en-IN" dirty="0"/>
          </a:p>
        </p:txBody>
      </p:sp>
      <p:sp>
        <p:nvSpPr>
          <p:cNvPr id="3" name="Subtitle 2">
            <a:extLst>
              <a:ext uri="{FF2B5EF4-FFF2-40B4-BE49-F238E27FC236}">
                <a16:creationId xmlns:a16="http://schemas.microsoft.com/office/drawing/2014/main" id="{65A080B1-E0DD-4B68-8322-81B5727BFA75}"/>
              </a:ext>
            </a:extLst>
          </p:cNvPr>
          <p:cNvSpPr>
            <a:spLocks noGrp="1"/>
          </p:cNvSpPr>
          <p:nvPr>
            <p:ph type="subTitle" idx="1"/>
          </p:nvPr>
        </p:nvSpPr>
        <p:spPr/>
        <p:txBody>
          <a:bodyPr/>
          <a:lstStyle/>
          <a:p>
            <a:pPr marL="285750" indent="-285750">
              <a:buFontTx/>
              <a:buChar char="-"/>
            </a:pPr>
            <a:r>
              <a:rPr lang="en-US" dirty="0"/>
              <a:t>Velocity training institute</a:t>
            </a:r>
          </a:p>
          <a:p>
            <a:pPr marL="285750" indent="-285750">
              <a:buFontTx/>
              <a:buChar char="-"/>
            </a:pPr>
            <a:r>
              <a:rPr lang="en-US" dirty="0"/>
              <a:t>Shantanu Mahajan (</a:t>
            </a:r>
            <a:r>
              <a:rPr lang="en-US" dirty="0" err="1"/>
              <a:t>sr</a:t>
            </a:r>
            <a:r>
              <a:rPr lang="en-US" dirty="0"/>
              <a:t> </a:t>
            </a:r>
            <a:r>
              <a:rPr lang="en-US" dirty="0" err="1"/>
              <a:t>engg</a:t>
            </a:r>
            <a:r>
              <a:rPr lang="en-US" dirty="0"/>
              <a:t> </a:t>
            </a:r>
            <a:r>
              <a:rPr lang="en-US" dirty="0" err="1"/>
              <a:t>devops</a:t>
            </a:r>
            <a:r>
              <a:rPr lang="en-US" dirty="0"/>
              <a:t>)</a:t>
            </a:r>
            <a:endParaRPr lang="en-IN" dirty="0"/>
          </a:p>
        </p:txBody>
      </p:sp>
    </p:spTree>
    <p:extLst>
      <p:ext uri="{BB962C8B-B14F-4D97-AF65-F5344CB8AC3E}">
        <p14:creationId xmlns:p14="http://schemas.microsoft.com/office/powerpoint/2010/main" val="85330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0EB21-DC68-420E-A651-B864E27D29DC}"/>
              </a:ext>
            </a:extLst>
          </p:cNvPr>
          <p:cNvSpPr>
            <a:spLocks noGrp="1"/>
          </p:cNvSpPr>
          <p:nvPr>
            <p:ph type="title"/>
          </p:nvPr>
        </p:nvSpPr>
        <p:spPr/>
        <p:txBody>
          <a:bodyPr/>
          <a:lstStyle/>
          <a:p>
            <a:r>
              <a:rPr lang="en-US" dirty="0"/>
              <a:t>Relational Database</a:t>
            </a:r>
            <a:endParaRPr lang="en-IN" dirty="0"/>
          </a:p>
        </p:txBody>
      </p:sp>
      <p:sp>
        <p:nvSpPr>
          <p:cNvPr id="3" name="Content Placeholder 2">
            <a:extLst>
              <a:ext uri="{FF2B5EF4-FFF2-40B4-BE49-F238E27FC236}">
                <a16:creationId xmlns:a16="http://schemas.microsoft.com/office/drawing/2014/main" id="{9C8B010A-FA04-40A0-A2A2-E140039666C5}"/>
              </a:ext>
            </a:extLst>
          </p:cNvPr>
          <p:cNvSpPr>
            <a:spLocks noGrp="1"/>
          </p:cNvSpPr>
          <p:nvPr>
            <p:ph idx="1"/>
          </p:nvPr>
        </p:nvSpPr>
        <p:spPr/>
        <p:txBody>
          <a:bodyPr/>
          <a:lstStyle/>
          <a:p>
            <a:r>
              <a:rPr lang="en-US" dirty="0"/>
              <a:t>A relational database is a type of database that focuses on the relation between stored data elements. </a:t>
            </a:r>
          </a:p>
          <a:p>
            <a:r>
              <a:rPr lang="en-US" dirty="0"/>
              <a:t>It allows users to establish links between different sets of data within the database and use these links to manage and reference related data.</a:t>
            </a:r>
          </a:p>
          <a:p>
            <a:r>
              <a:rPr lang="en-US" dirty="0"/>
              <a:t>Many relational databases use </a:t>
            </a:r>
            <a:r>
              <a:rPr lang="en-US" b="1" dirty="0"/>
              <a:t>SQL</a:t>
            </a:r>
            <a:r>
              <a:rPr lang="en-US" dirty="0"/>
              <a:t> (Structured Query Language) to perform queries and maintain data.</a:t>
            </a:r>
          </a:p>
          <a:p>
            <a:r>
              <a:rPr lang="en-US" dirty="0" err="1"/>
              <a:t>Eg</a:t>
            </a:r>
            <a:r>
              <a:rPr lang="en-US" dirty="0"/>
              <a:t>:- Oracle, </a:t>
            </a:r>
            <a:r>
              <a:rPr lang="en-US" dirty="0" err="1"/>
              <a:t>Mysql</a:t>
            </a:r>
            <a:r>
              <a:rPr lang="en-US" dirty="0"/>
              <a:t>, Sybase, DB2, </a:t>
            </a:r>
            <a:r>
              <a:rPr lang="en-US" dirty="0" err="1"/>
              <a:t>postgresSQL</a:t>
            </a:r>
            <a:r>
              <a:rPr lang="en-US" dirty="0"/>
              <a:t>, MariaDB, MSSQL</a:t>
            </a:r>
            <a:endParaRPr lang="en-IN" dirty="0"/>
          </a:p>
        </p:txBody>
      </p:sp>
    </p:spTree>
    <p:extLst>
      <p:ext uri="{BB962C8B-B14F-4D97-AF65-F5344CB8AC3E}">
        <p14:creationId xmlns:p14="http://schemas.microsoft.com/office/powerpoint/2010/main" val="197872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EE895-721E-4886-B632-1A0C3C3DF031}"/>
              </a:ext>
            </a:extLst>
          </p:cNvPr>
          <p:cNvSpPr>
            <a:spLocks noGrp="1"/>
          </p:cNvSpPr>
          <p:nvPr>
            <p:ph type="title"/>
          </p:nvPr>
        </p:nvSpPr>
        <p:spPr/>
        <p:txBody>
          <a:bodyPr/>
          <a:lstStyle/>
          <a:p>
            <a:r>
              <a:rPr lang="en-US" dirty="0"/>
              <a:t>RDBMS</a:t>
            </a:r>
            <a:endParaRPr lang="en-IN" dirty="0"/>
          </a:p>
        </p:txBody>
      </p:sp>
      <p:sp>
        <p:nvSpPr>
          <p:cNvPr id="3" name="Content Placeholder 2">
            <a:extLst>
              <a:ext uri="{FF2B5EF4-FFF2-40B4-BE49-F238E27FC236}">
                <a16:creationId xmlns:a16="http://schemas.microsoft.com/office/drawing/2014/main" id="{5D7E938A-D432-41B2-8B1C-0ACD4AA46392}"/>
              </a:ext>
            </a:extLst>
          </p:cNvPr>
          <p:cNvSpPr>
            <a:spLocks noGrp="1"/>
          </p:cNvSpPr>
          <p:nvPr>
            <p:ph idx="1"/>
          </p:nvPr>
        </p:nvSpPr>
        <p:spPr>
          <a:xfrm>
            <a:off x="1451579" y="2015732"/>
            <a:ext cx="9603275" cy="4037749"/>
          </a:xfrm>
        </p:spPr>
        <p:txBody>
          <a:bodyPr>
            <a:normAutofit fontScale="85000" lnSpcReduction="20000"/>
          </a:bodyPr>
          <a:lstStyle/>
          <a:p>
            <a:r>
              <a:rPr lang="en-US" dirty="0"/>
              <a:t>Relational database systems use a model that organizes data into tables of rows (also called records or tuples) and columns (also called attributes or fields). </a:t>
            </a:r>
          </a:p>
          <a:p>
            <a:r>
              <a:rPr lang="en-US" dirty="0"/>
              <a:t>Generally, columns represent categories of data, while rows represent individual instances.</a:t>
            </a:r>
          </a:p>
          <a:p>
            <a:r>
              <a:rPr lang="en-US" dirty="0"/>
              <a:t>Let's use a digital storefront as an example. Our database might have a table containing customer information, with columns representing customer names or addresses, while each row contains data for one individual customer.</a:t>
            </a:r>
          </a:p>
          <a:p>
            <a:r>
              <a:rPr lang="en-US" dirty="0"/>
              <a:t>These tables can be linked or related using keys. Each row in a table is identified using a unique key, called a primary key. </a:t>
            </a:r>
          </a:p>
          <a:p>
            <a:r>
              <a:rPr lang="en-US" dirty="0"/>
              <a:t>This primary key can be added to another table, becoming a foreign key. The primary/foreign key relationship forms the basis of the way relational databases work.</a:t>
            </a:r>
          </a:p>
          <a:p>
            <a:r>
              <a:rPr lang="en-US" dirty="0"/>
              <a:t>Relational database management systems (RDBMS) are a more advanced subset of DBMS, handling relational databases.</a:t>
            </a:r>
            <a:endParaRPr lang="en-IN" dirty="0"/>
          </a:p>
        </p:txBody>
      </p:sp>
    </p:spTree>
    <p:extLst>
      <p:ext uri="{BB962C8B-B14F-4D97-AF65-F5344CB8AC3E}">
        <p14:creationId xmlns:p14="http://schemas.microsoft.com/office/powerpoint/2010/main" val="3457315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xample of a table in a relational database">
            <a:extLst>
              <a:ext uri="{FF2B5EF4-FFF2-40B4-BE49-F238E27FC236}">
                <a16:creationId xmlns:a16="http://schemas.microsoft.com/office/drawing/2014/main" id="{3B2F4B6C-4746-40FF-AB00-93B79D9876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0712" y="0"/>
            <a:ext cx="7620000" cy="19145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ming a relation between two tables">
            <a:extLst>
              <a:ext uri="{FF2B5EF4-FFF2-40B4-BE49-F238E27FC236}">
                <a16:creationId xmlns:a16="http://schemas.microsoft.com/office/drawing/2014/main" id="{D9ADECA7-7A7A-44F9-B1DE-10A5585BB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0712" y="2307950"/>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94003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2FF7D48-03F2-48ED-8723-0493E7A2DF51}"/>
              </a:ext>
            </a:extLst>
          </p:cNvPr>
          <p:cNvGraphicFramePr>
            <a:graphicFrameLocks noGrp="1"/>
          </p:cNvGraphicFramePr>
          <p:nvPr>
            <p:extLst>
              <p:ext uri="{D42A27DB-BD31-4B8C-83A1-F6EECF244321}">
                <p14:modId xmlns:p14="http://schemas.microsoft.com/office/powerpoint/2010/main" val="702893167"/>
              </p:ext>
            </p:extLst>
          </p:nvPr>
        </p:nvGraphicFramePr>
        <p:xfrm>
          <a:off x="689113" y="238539"/>
          <a:ext cx="11039062" cy="5804450"/>
        </p:xfrm>
        <a:graphic>
          <a:graphicData uri="http://schemas.openxmlformats.org/drawingml/2006/table">
            <a:tbl>
              <a:tblPr/>
              <a:tblGrid>
                <a:gridCol w="4740476">
                  <a:extLst>
                    <a:ext uri="{9D8B030D-6E8A-4147-A177-3AD203B41FA5}">
                      <a16:colId xmlns:a16="http://schemas.microsoft.com/office/drawing/2014/main" val="1136647607"/>
                    </a:ext>
                  </a:extLst>
                </a:gridCol>
                <a:gridCol w="6298586">
                  <a:extLst>
                    <a:ext uri="{9D8B030D-6E8A-4147-A177-3AD203B41FA5}">
                      <a16:colId xmlns:a16="http://schemas.microsoft.com/office/drawing/2014/main" val="1730688261"/>
                    </a:ext>
                  </a:extLst>
                </a:gridCol>
              </a:tblGrid>
              <a:tr h="407059">
                <a:tc>
                  <a:txBody>
                    <a:bodyPr/>
                    <a:lstStyle/>
                    <a:p>
                      <a:r>
                        <a:rPr lang="en-IN" sz="1600" b="1">
                          <a:effectLst/>
                        </a:rPr>
                        <a:t>DBMS</a:t>
                      </a:r>
                      <a:endParaRPr lang="en-IN" sz="1600">
                        <a:effectLst/>
                      </a:endParaRPr>
                    </a:p>
                  </a:txBody>
                  <a:tcPr marL="60520" marR="60520" marT="30260" marB="30260" anchor="ctr">
                    <a:lnL>
                      <a:noFill/>
                    </a:lnL>
                    <a:lnR>
                      <a:noFill/>
                    </a:lnR>
                    <a:lnT>
                      <a:noFill/>
                    </a:lnT>
                    <a:lnB>
                      <a:noFill/>
                    </a:lnB>
                    <a:solidFill>
                      <a:srgbClr val="F0F0F0"/>
                    </a:solidFill>
                  </a:tcPr>
                </a:tc>
                <a:tc>
                  <a:txBody>
                    <a:bodyPr/>
                    <a:lstStyle/>
                    <a:p>
                      <a:r>
                        <a:rPr lang="en-IN" sz="1600" b="1">
                          <a:effectLst/>
                        </a:rPr>
                        <a:t>RDBMS</a:t>
                      </a:r>
                      <a:endParaRPr lang="en-IN" sz="1600">
                        <a:effectLst/>
                      </a:endParaRPr>
                    </a:p>
                  </a:txBody>
                  <a:tcPr marL="60520" marR="60520" marT="30260" marB="30260" anchor="ctr">
                    <a:lnL>
                      <a:noFill/>
                    </a:lnL>
                    <a:lnR>
                      <a:noFill/>
                    </a:lnR>
                    <a:lnT>
                      <a:noFill/>
                    </a:lnT>
                    <a:lnB>
                      <a:noFill/>
                    </a:lnB>
                    <a:solidFill>
                      <a:srgbClr val="F0F0F0"/>
                    </a:solidFill>
                  </a:tcPr>
                </a:tc>
                <a:extLst>
                  <a:ext uri="{0D108BD9-81ED-4DB2-BD59-A6C34878D82A}">
                    <a16:rowId xmlns:a16="http://schemas.microsoft.com/office/drawing/2014/main" val="43604078"/>
                  </a:ext>
                </a:extLst>
              </a:tr>
              <a:tr h="1018751">
                <a:tc>
                  <a:txBody>
                    <a:bodyPr/>
                    <a:lstStyle/>
                    <a:p>
                      <a:r>
                        <a:rPr lang="en-US" sz="1600">
                          <a:effectLst/>
                        </a:rPr>
                        <a:t>Stores smaller amounts of data as files, with no relations.</a:t>
                      </a:r>
                    </a:p>
                  </a:txBody>
                  <a:tcPr marL="60520" marR="60520" marT="30260" marB="30260" anchor="ctr">
                    <a:lnL>
                      <a:noFill/>
                    </a:lnL>
                    <a:lnR>
                      <a:noFill/>
                    </a:lnR>
                    <a:lnT>
                      <a:noFill/>
                    </a:lnT>
                    <a:lnB>
                      <a:noFill/>
                    </a:lnB>
                  </a:tcPr>
                </a:tc>
                <a:tc>
                  <a:txBody>
                    <a:bodyPr/>
                    <a:lstStyle/>
                    <a:p>
                      <a:r>
                        <a:rPr lang="en-US" sz="1600">
                          <a:effectLst/>
                        </a:rPr>
                        <a:t>Stores large amounts of data as tables that are related to each other.</a:t>
                      </a:r>
                    </a:p>
                  </a:txBody>
                  <a:tcPr marL="60520" marR="60520" marT="30260" marB="30260" anchor="ctr">
                    <a:lnL>
                      <a:noFill/>
                    </a:lnL>
                    <a:lnR>
                      <a:noFill/>
                    </a:lnR>
                    <a:lnT>
                      <a:noFill/>
                    </a:lnT>
                    <a:lnB>
                      <a:noFill/>
                    </a:lnB>
                  </a:tcPr>
                </a:tc>
                <a:extLst>
                  <a:ext uri="{0D108BD9-81ED-4DB2-BD59-A6C34878D82A}">
                    <a16:rowId xmlns:a16="http://schemas.microsoft.com/office/drawing/2014/main" val="1036638347"/>
                  </a:ext>
                </a:extLst>
              </a:tr>
              <a:tr h="712904">
                <a:tc>
                  <a:txBody>
                    <a:bodyPr/>
                    <a:lstStyle/>
                    <a:p>
                      <a:r>
                        <a:rPr lang="en-US" sz="1600">
                          <a:effectLst/>
                        </a:rPr>
                        <a:t>Can only access one data element at a time.</a:t>
                      </a:r>
                    </a:p>
                  </a:txBody>
                  <a:tcPr marL="60520" marR="60520" marT="30260" marB="30260" anchor="ctr">
                    <a:lnL>
                      <a:noFill/>
                    </a:lnL>
                    <a:lnR>
                      <a:noFill/>
                    </a:lnR>
                    <a:lnT>
                      <a:noFill/>
                    </a:lnT>
                    <a:lnB>
                      <a:noFill/>
                    </a:lnB>
                    <a:solidFill>
                      <a:srgbClr val="F0F0F0"/>
                    </a:solidFill>
                  </a:tcPr>
                </a:tc>
                <a:tc>
                  <a:txBody>
                    <a:bodyPr/>
                    <a:lstStyle/>
                    <a:p>
                      <a:r>
                        <a:rPr lang="en-US" sz="1600">
                          <a:effectLst/>
                        </a:rPr>
                        <a:t>Can access multiple data elements at the same time.</a:t>
                      </a:r>
                    </a:p>
                  </a:txBody>
                  <a:tcPr marL="60520" marR="60520" marT="30260" marB="30260" anchor="ctr">
                    <a:lnL>
                      <a:noFill/>
                    </a:lnL>
                    <a:lnR>
                      <a:noFill/>
                    </a:lnR>
                    <a:lnT>
                      <a:noFill/>
                    </a:lnT>
                    <a:lnB>
                      <a:noFill/>
                    </a:lnB>
                    <a:solidFill>
                      <a:srgbClr val="F0F0F0"/>
                    </a:solidFill>
                  </a:tcPr>
                </a:tc>
                <a:extLst>
                  <a:ext uri="{0D108BD9-81ED-4DB2-BD59-A6C34878D82A}">
                    <a16:rowId xmlns:a16="http://schemas.microsoft.com/office/drawing/2014/main" val="869161349"/>
                  </a:ext>
                </a:extLst>
              </a:tr>
              <a:tr h="1018751">
                <a:tc>
                  <a:txBody>
                    <a:bodyPr/>
                    <a:lstStyle/>
                    <a:p>
                      <a:r>
                        <a:rPr lang="en-US" sz="1600">
                          <a:effectLst/>
                        </a:rPr>
                        <a:t>Working with large amounts of data makes fetching slower.</a:t>
                      </a:r>
                    </a:p>
                  </a:txBody>
                  <a:tcPr marL="60520" marR="60520" marT="30260" marB="30260" anchor="ctr">
                    <a:lnL>
                      <a:noFill/>
                    </a:lnL>
                    <a:lnR>
                      <a:noFill/>
                    </a:lnR>
                    <a:lnT>
                      <a:noFill/>
                    </a:lnT>
                    <a:lnB>
                      <a:noFill/>
                    </a:lnB>
                  </a:tcPr>
                </a:tc>
                <a:tc>
                  <a:txBody>
                    <a:bodyPr/>
                    <a:lstStyle/>
                    <a:p>
                      <a:r>
                        <a:rPr lang="en-US" sz="1600">
                          <a:effectLst/>
                        </a:rPr>
                        <a:t>Relational approach allows data fetching to remain fast even for large databases.</a:t>
                      </a:r>
                    </a:p>
                  </a:txBody>
                  <a:tcPr marL="60520" marR="60520" marT="30260" marB="30260" anchor="ctr">
                    <a:lnL>
                      <a:noFill/>
                    </a:lnL>
                    <a:lnR>
                      <a:noFill/>
                    </a:lnR>
                    <a:lnT>
                      <a:noFill/>
                    </a:lnT>
                    <a:lnB>
                      <a:noFill/>
                    </a:lnB>
                  </a:tcPr>
                </a:tc>
                <a:extLst>
                  <a:ext uri="{0D108BD9-81ED-4DB2-BD59-A6C34878D82A}">
                    <a16:rowId xmlns:a16="http://schemas.microsoft.com/office/drawing/2014/main" val="1118857822"/>
                  </a:ext>
                </a:extLst>
              </a:tr>
              <a:tr h="407059">
                <a:tc>
                  <a:txBody>
                    <a:bodyPr/>
                    <a:lstStyle/>
                    <a:p>
                      <a:r>
                        <a:rPr lang="en-IN" sz="1600">
                          <a:effectLst/>
                        </a:rPr>
                        <a:t>No database normalization.</a:t>
                      </a:r>
                    </a:p>
                  </a:txBody>
                  <a:tcPr marL="60520" marR="60520" marT="30260" marB="30260" anchor="ctr">
                    <a:lnL>
                      <a:noFill/>
                    </a:lnL>
                    <a:lnR>
                      <a:noFill/>
                    </a:lnR>
                    <a:lnT>
                      <a:noFill/>
                    </a:lnT>
                    <a:lnB>
                      <a:noFill/>
                    </a:lnB>
                    <a:solidFill>
                      <a:srgbClr val="F0F0F0"/>
                    </a:solidFill>
                  </a:tcPr>
                </a:tc>
                <a:tc>
                  <a:txBody>
                    <a:bodyPr/>
                    <a:lstStyle/>
                    <a:p>
                      <a:r>
                        <a:rPr lang="en-IN" sz="1600" dirty="0">
                          <a:effectLst/>
                        </a:rPr>
                        <a:t>Allows </a:t>
                      </a:r>
                      <a:r>
                        <a:rPr lang="en-IN" sz="1600" u="none" strike="noStrike" dirty="0">
                          <a:solidFill>
                            <a:schemeClr val="tx1"/>
                          </a:solidFill>
                          <a:effectLst/>
                        </a:rPr>
                        <a:t>database normalization</a:t>
                      </a:r>
                      <a:r>
                        <a:rPr lang="en-IN" sz="1600" dirty="0">
                          <a:solidFill>
                            <a:schemeClr val="tx1"/>
                          </a:solidFill>
                          <a:effectLst/>
                        </a:rPr>
                        <a:t>.</a:t>
                      </a:r>
                    </a:p>
                  </a:txBody>
                  <a:tcPr marL="60520" marR="60520" marT="30260" marB="30260" anchor="ctr">
                    <a:lnL>
                      <a:noFill/>
                    </a:lnL>
                    <a:lnR>
                      <a:noFill/>
                    </a:lnR>
                    <a:lnT>
                      <a:noFill/>
                    </a:lnT>
                    <a:lnB>
                      <a:noFill/>
                    </a:lnB>
                    <a:solidFill>
                      <a:srgbClr val="F0F0F0"/>
                    </a:solidFill>
                  </a:tcPr>
                </a:tc>
                <a:extLst>
                  <a:ext uri="{0D108BD9-81ED-4DB2-BD59-A6C34878D82A}">
                    <a16:rowId xmlns:a16="http://schemas.microsoft.com/office/drawing/2014/main" val="836826038"/>
                  </a:ext>
                </a:extLst>
              </a:tr>
              <a:tr h="712904">
                <a:tc>
                  <a:txBody>
                    <a:bodyPr/>
                    <a:lstStyle/>
                    <a:p>
                      <a:r>
                        <a:rPr lang="en-US" sz="1600">
                          <a:effectLst/>
                        </a:rPr>
                        <a:t>Does not support distributed databases.</a:t>
                      </a:r>
                    </a:p>
                  </a:txBody>
                  <a:tcPr marL="60520" marR="60520" marT="30260" marB="30260" anchor="ctr">
                    <a:lnL>
                      <a:noFill/>
                    </a:lnL>
                    <a:lnR>
                      <a:noFill/>
                    </a:lnR>
                    <a:lnT>
                      <a:noFill/>
                    </a:lnT>
                    <a:lnB>
                      <a:noFill/>
                    </a:lnB>
                  </a:tcPr>
                </a:tc>
                <a:tc>
                  <a:txBody>
                    <a:bodyPr/>
                    <a:lstStyle/>
                    <a:p>
                      <a:r>
                        <a:rPr lang="en-IN" sz="1600" dirty="0">
                          <a:solidFill>
                            <a:schemeClr val="tx1"/>
                          </a:solidFill>
                          <a:effectLst/>
                        </a:rPr>
                        <a:t>Supports </a:t>
                      </a:r>
                      <a:r>
                        <a:rPr lang="en-IN" sz="1600" u="none" strike="noStrike" dirty="0">
                          <a:solidFill>
                            <a:schemeClr val="tx1"/>
                          </a:solidFill>
                          <a:effectLst/>
                        </a:rPr>
                        <a:t>distributed databases</a:t>
                      </a:r>
                      <a:r>
                        <a:rPr lang="en-IN" sz="1600" dirty="0">
                          <a:solidFill>
                            <a:schemeClr val="tx1"/>
                          </a:solidFill>
                          <a:effectLst/>
                        </a:rPr>
                        <a:t>.</a:t>
                      </a:r>
                    </a:p>
                  </a:txBody>
                  <a:tcPr marL="60520" marR="60520" marT="30260" marB="30260" anchor="ctr">
                    <a:lnL>
                      <a:noFill/>
                    </a:lnL>
                    <a:lnR>
                      <a:noFill/>
                    </a:lnR>
                    <a:lnT>
                      <a:noFill/>
                    </a:lnT>
                    <a:lnB>
                      <a:noFill/>
                    </a:lnB>
                  </a:tcPr>
                </a:tc>
                <a:extLst>
                  <a:ext uri="{0D108BD9-81ED-4DB2-BD59-A6C34878D82A}">
                    <a16:rowId xmlns:a16="http://schemas.microsoft.com/office/drawing/2014/main" val="1198255115"/>
                  </a:ext>
                </a:extLst>
              </a:tr>
              <a:tr h="407059">
                <a:tc>
                  <a:txBody>
                    <a:bodyPr/>
                    <a:lstStyle/>
                    <a:p>
                      <a:r>
                        <a:rPr lang="en-IN" sz="1600">
                          <a:effectLst/>
                        </a:rPr>
                        <a:t>Supports a single user.</a:t>
                      </a:r>
                    </a:p>
                  </a:txBody>
                  <a:tcPr marL="60520" marR="60520" marT="30260" marB="30260" anchor="ctr">
                    <a:lnL>
                      <a:noFill/>
                    </a:lnL>
                    <a:lnR>
                      <a:noFill/>
                    </a:lnR>
                    <a:lnT>
                      <a:noFill/>
                    </a:lnT>
                    <a:lnB>
                      <a:noFill/>
                    </a:lnB>
                    <a:solidFill>
                      <a:srgbClr val="F0F0F0"/>
                    </a:solidFill>
                  </a:tcPr>
                </a:tc>
                <a:tc>
                  <a:txBody>
                    <a:bodyPr/>
                    <a:lstStyle/>
                    <a:p>
                      <a:r>
                        <a:rPr lang="en-IN" sz="1600">
                          <a:effectLst/>
                        </a:rPr>
                        <a:t>Supports multiple users.</a:t>
                      </a:r>
                    </a:p>
                  </a:txBody>
                  <a:tcPr marL="60520" marR="60520" marT="30260" marB="30260" anchor="ctr">
                    <a:lnL>
                      <a:noFill/>
                    </a:lnL>
                    <a:lnR>
                      <a:noFill/>
                    </a:lnR>
                    <a:lnT>
                      <a:noFill/>
                    </a:lnT>
                    <a:lnB>
                      <a:noFill/>
                    </a:lnB>
                    <a:solidFill>
                      <a:srgbClr val="F0F0F0"/>
                    </a:solidFill>
                  </a:tcPr>
                </a:tc>
                <a:extLst>
                  <a:ext uri="{0D108BD9-81ED-4DB2-BD59-A6C34878D82A}">
                    <a16:rowId xmlns:a16="http://schemas.microsoft.com/office/drawing/2014/main" val="86014182"/>
                  </a:ext>
                </a:extLst>
              </a:tr>
              <a:tr h="407059">
                <a:tc>
                  <a:txBody>
                    <a:bodyPr/>
                    <a:lstStyle/>
                    <a:p>
                      <a:r>
                        <a:rPr lang="en-IN" sz="1600" dirty="0">
                          <a:effectLst/>
                        </a:rPr>
                        <a:t>Lower security level.</a:t>
                      </a:r>
                    </a:p>
                  </a:txBody>
                  <a:tcPr marL="60520" marR="60520" marT="30260" marB="30260" anchor="ctr">
                    <a:lnL>
                      <a:noFill/>
                    </a:lnL>
                    <a:lnR>
                      <a:noFill/>
                    </a:lnR>
                    <a:lnT>
                      <a:noFill/>
                    </a:lnT>
                    <a:lnB>
                      <a:noFill/>
                    </a:lnB>
                  </a:tcPr>
                </a:tc>
                <a:tc>
                  <a:txBody>
                    <a:bodyPr/>
                    <a:lstStyle/>
                    <a:p>
                      <a:r>
                        <a:rPr lang="en-IN" sz="1600">
                          <a:effectLst/>
                        </a:rPr>
                        <a:t>Multiple security levels.</a:t>
                      </a:r>
                    </a:p>
                  </a:txBody>
                  <a:tcPr marL="60520" marR="60520" marT="30260" marB="30260" anchor="ctr">
                    <a:lnL>
                      <a:noFill/>
                    </a:lnL>
                    <a:lnR>
                      <a:noFill/>
                    </a:lnR>
                    <a:lnT>
                      <a:noFill/>
                    </a:lnT>
                    <a:lnB>
                      <a:noFill/>
                    </a:lnB>
                  </a:tcPr>
                </a:tc>
                <a:extLst>
                  <a:ext uri="{0D108BD9-81ED-4DB2-BD59-A6C34878D82A}">
                    <a16:rowId xmlns:a16="http://schemas.microsoft.com/office/drawing/2014/main" val="484034542"/>
                  </a:ext>
                </a:extLst>
              </a:tr>
              <a:tr h="712904">
                <a:tc>
                  <a:txBody>
                    <a:bodyPr/>
                    <a:lstStyle/>
                    <a:p>
                      <a:r>
                        <a:rPr lang="en-US" sz="1600" dirty="0">
                          <a:effectLst/>
                        </a:rPr>
                        <a:t>Low software and hardware requirements.</a:t>
                      </a:r>
                    </a:p>
                  </a:txBody>
                  <a:tcPr marL="60520" marR="60520" marT="30260" marB="30260" anchor="ctr">
                    <a:lnL>
                      <a:noFill/>
                    </a:lnL>
                    <a:lnR>
                      <a:noFill/>
                    </a:lnR>
                    <a:lnT>
                      <a:noFill/>
                    </a:lnT>
                    <a:lnB>
                      <a:noFill/>
                    </a:lnB>
                    <a:solidFill>
                      <a:srgbClr val="F0F0F0"/>
                    </a:solidFill>
                  </a:tcPr>
                </a:tc>
                <a:tc>
                  <a:txBody>
                    <a:bodyPr/>
                    <a:lstStyle/>
                    <a:p>
                      <a:r>
                        <a:rPr lang="en-US" sz="1600" dirty="0">
                          <a:effectLst/>
                        </a:rPr>
                        <a:t>High software and hardware requirements.</a:t>
                      </a:r>
                    </a:p>
                  </a:txBody>
                  <a:tcPr marL="60520" marR="60520" marT="30260" marB="30260" anchor="ctr">
                    <a:lnL>
                      <a:noFill/>
                    </a:lnL>
                    <a:lnR>
                      <a:noFill/>
                    </a:lnR>
                    <a:lnT>
                      <a:noFill/>
                    </a:lnT>
                    <a:lnB>
                      <a:noFill/>
                    </a:lnB>
                    <a:solidFill>
                      <a:srgbClr val="F0F0F0"/>
                    </a:solidFill>
                  </a:tcPr>
                </a:tc>
                <a:extLst>
                  <a:ext uri="{0D108BD9-81ED-4DB2-BD59-A6C34878D82A}">
                    <a16:rowId xmlns:a16="http://schemas.microsoft.com/office/drawing/2014/main" val="1008690988"/>
                  </a:ext>
                </a:extLst>
              </a:tr>
            </a:tbl>
          </a:graphicData>
        </a:graphic>
      </p:graphicFrame>
    </p:spTree>
    <p:extLst>
      <p:ext uri="{BB962C8B-B14F-4D97-AF65-F5344CB8AC3E}">
        <p14:creationId xmlns:p14="http://schemas.microsoft.com/office/powerpoint/2010/main" val="2985255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A933C-E13E-440F-A159-83902E83FA4E}"/>
              </a:ext>
            </a:extLst>
          </p:cNvPr>
          <p:cNvSpPr>
            <a:spLocks noGrp="1"/>
          </p:cNvSpPr>
          <p:nvPr>
            <p:ph type="title"/>
          </p:nvPr>
        </p:nvSpPr>
        <p:spPr/>
        <p:txBody>
          <a:bodyPr/>
          <a:lstStyle/>
          <a:p>
            <a:r>
              <a:rPr lang="en-US" dirty="0"/>
              <a:t>Non-Relational DB</a:t>
            </a:r>
            <a:endParaRPr lang="en-IN" dirty="0"/>
          </a:p>
        </p:txBody>
      </p:sp>
      <p:sp>
        <p:nvSpPr>
          <p:cNvPr id="3" name="Content Placeholder 2">
            <a:extLst>
              <a:ext uri="{FF2B5EF4-FFF2-40B4-BE49-F238E27FC236}">
                <a16:creationId xmlns:a16="http://schemas.microsoft.com/office/drawing/2014/main" id="{7D85D551-75D8-4F91-A807-049966B2F059}"/>
              </a:ext>
            </a:extLst>
          </p:cNvPr>
          <p:cNvSpPr>
            <a:spLocks noGrp="1"/>
          </p:cNvSpPr>
          <p:nvPr>
            <p:ph idx="1"/>
          </p:nvPr>
        </p:nvSpPr>
        <p:spPr/>
        <p:txBody>
          <a:bodyPr/>
          <a:lstStyle/>
          <a:p>
            <a:r>
              <a:rPr lang="en-US" dirty="0"/>
              <a:t>Non-relational databases (often called NoSQL databases) are different from traditional relational databases in that they store their data in a non-tabular form.</a:t>
            </a:r>
          </a:p>
          <a:p>
            <a:r>
              <a:rPr lang="en-US" dirty="0"/>
              <a:t>A non-relational database is any database that does not use the tabular schema of rows and columns like in relational databases. Rather, its storage model is optimized for the type of data it’s storing.</a:t>
            </a:r>
          </a:p>
          <a:p>
            <a:r>
              <a:rPr lang="en-US" dirty="0"/>
              <a:t>Non-relational databases are also known as NoSQL databases which stands for “Not Only SQL.” Where relational databases only use SQL, non-relational databases can use other types of query language.</a:t>
            </a:r>
            <a:endParaRPr lang="en-IN" dirty="0"/>
          </a:p>
        </p:txBody>
      </p:sp>
    </p:spTree>
    <p:extLst>
      <p:ext uri="{BB962C8B-B14F-4D97-AF65-F5344CB8AC3E}">
        <p14:creationId xmlns:p14="http://schemas.microsoft.com/office/powerpoint/2010/main" val="1297135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27CB2-401E-4DE4-B13A-680A313703BD}"/>
              </a:ext>
            </a:extLst>
          </p:cNvPr>
          <p:cNvSpPr>
            <a:spLocks noGrp="1"/>
          </p:cNvSpPr>
          <p:nvPr>
            <p:ph type="title"/>
          </p:nvPr>
        </p:nvSpPr>
        <p:spPr/>
        <p:txBody>
          <a:bodyPr>
            <a:normAutofit fontScale="90000"/>
          </a:bodyPr>
          <a:lstStyle/>
          <a:p>
            <a:r>
              <a:rPr lang="en-US" dirty="0"/>
              <a:t>There are four different types of NoSQL databases.</a:t>
            </a:r>
            <a:br>
              <a:rPr lang="en-US" dirty="0"/>
            </a:br>
            <a:endParaRPr lang="en-IN" dirty="0"/>
          </a:p>
        </p:txBody>
      </p:sp>
      <p:sp>
        <p:nvSpPr>
          <p:cNvPr id="3" name="Content Placeholder 2">
            <a:extLst>
              <a:ext uri="{FF2B5EF4-FFF2-40B4-BE49-F238E27FC236}">
                <a16:creationId xmlns:a16="http://schemas.microsoft.com/office/drawing/2014/main" id="{23C257AC-FCCC-4085-B3E6-869F909BDA92}"/>
              </a:ext>
            </a:extLst>
          </p:cNvPr>
          <p:cNvSpPr>
            <a:spLocks noGrp="1"/>
          </p:cNvSpPr>
          <p:nvPr>
            <p:ph idx="1"/>
          </p:nvPr>
        </p:nvSpPr>
        <p:spPr>
          <a:xfrm>
            <a:off x="1451579" y="2015732"/>
            <a:ext cx="9603275" cy="3894738"/>
          </a:xfrm>
        </p:spPr>
        <p:txBody>
          <a:bodyPr>
            <a:normAutofit fontScale="92500" lnSpcReduction="10000"/>
          </a:bodyPr>
          <a:lstStyle/>
          <a:p>
            <a:r>
              <a:rPr lang="en-US" dirty="0"/>
              <a:t>Document-oriented databases – Also known as a document store, this database is designed for storing, retrieving and managing document-oriented information. Document databases usually pair each key with a complex data structure (called a document).</a:t>
            </a:r>
          </a:p>
          <a:p>
            <a:r>
              <a:rPr lang="en-US" dirty="0"/>
              <a:t>Key-Value Stores – This is a database that uses different keys where each key is associated with only one value in a collection. Think of it as a dictionary. This is one of the simplest database types among NoSQL databases.</a:t>
            </a:r>
          </a:p>
          <a:p>
            <a:r>
              <a:rPr lang="en-US" dirty="0"/>
              <a:t>Wide-Column Stores – this database uses tables, rows, and columns, but unlike a relational database, the names and format of the columns can vary from row to row in the same table.</a:t>
            </a:r>
          </a:p>
          <a:p>
            <a:r>
              <a:rPr lang="en-US" dirty="0"/>
              <a:t>Graph Stores – A graph database uses graph structures for semantic queries with nodes, edges, and properties to represent and store data.</a:t>
            </a:r>
            <a:endParaRPr lang="en-IN" dirty="0"/>
          </a:p>
        </p:txBody>
      </p:sp>
    </p:spTree>
    <p:extLst>
      <p:ext uri="{BB962C8B-B14F-4D97-AF65-F5344CB8AC3E}">
        <p14:creationId xmlns:p14="http://schemas.microsoft.com/office/powerpoint/2010/main" val="3732255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99F3C-FCF2-43C8-A4A3-7A88ADC00A3B}"/>
              </a:ext>
            </a:extLst>
          </p:cNvPr>
          <p:cNvSpPr>
            <a:spLocks noGrp="1"/>
          </p:cNvSpPr>
          <p:nvPr>
            <p:ph type="title"/>
          </p:nvPr>
        </p:nvSpPr>
        <p:spPr/>
        <p:txBody>
          <a:bodyPr/>
          <a:lstStyle/>
          <a:p>
            <a:r>
              <a:rPr lang="en-US" dirty="0"/>
              <a:t>No-</a:t>
            </a:r>
            <a:r>
              <a:rPr lang="en-US" dirty="0" err="1"/>
              <a:t>sql</a:t>
            </a:r>
            <a:r>
              <a:rPr lang="en-US" dirty="0"/>
              <a:t> </a:t>
            </a:r>
            <a:r>
              <a:rPr lang="en-US" dirty="0" err="1"/>
              <a:t>Dbs</a:t>
            </a:r>
            <a:endParaRPr lang="en-IN" dirty="0"/>
          </a:p>
        </p:txBody>
      </p:sp>
      <p:sp>
        <p:nvSpPr>
          <p:cNvPr id="3" name="Content Placeholder 2">
            <a:extLst>
              <a:ext uri="{FF2B5EF4-FFF2-40B4-BE49-F238E27FC236}">
                <a16:creationId xmlns:a16="http://schemas.microsoft.com/office/drawing/2014/main" id="{DEF2412F-9B1B-407F-907B-41D228E24ADE}"/>
              </a:ext>
            </a:extLst>
          </p:cNvPr>
          <p:cNvSpPr>
            <a:spLocks noGrp="1"/>
          </p:cNvSpPr>
          <p:nvPr>
            <p:ph idx="1"/>
          </p:nvPr>
        </p:nvSpPr>
        <p:spPr>
          <a:xfrm>
            <a:off x="1597353" y="1909714"/>
            <a:ext cx="9603275" cy="3450613"/>
          </a:xfrm>
        </p:spPr>
        <p:txBody>
          <a:bodyPr/>
          <a:lstStyle/>
          <a:p>
            <a:r>
              <a:rPr lang="en-US" dirty="0"/>
              <a:t>Examples:- MongoDB, Redis, Aws Dynamo DB etc.</a:t>
            </a:r>
          </a:p>
        </p:txBody>
      </p:sp>
      <p:pic>
        <p:nvPicPr>
          <p:cNvPr id="3074" name="Picture 2" descr="Exploring the NoSQL Family">
            <a:extLst>
              <a:ext uri="{FF2B5EF4-FFF2-40B4-BE49-F238E27FC236}">
                <a16:creationId xmlns:a16="http://schemas.microsoft.com/office/drawing/2014/main" id="{A6C4CE0C-15ED-441B-8A45-E2A827352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216" y="2380628"/>
            <a:ext cx="1143000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522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B4034-2F65-4002-B18B-6651150443C3}"/>
              </a:ext>
            </a:extLst>
          </p:cNvPr>
          <p:cNvSpPr>
            <a:spLocks noGrp="1"/>
          </p:cNvSpPr>
          <p:nvPr>
            <p:ph type="title"/>
          </p:nvPr>
        </p:nvSpPr>
        <p:spPr/>
        <p:txBody>
          <a:bodyPr/>
          <a:lstStyle/>
          <a:p>
            <a:r>
              <a:rPr lang="en-US" dirty="0" err="1"/>
              <a:t>sQL</a:t>
            </a:r>
            <a:r>
              <a:rPr lang="en-US" dirty="0"/>
              <a:t> VS NoSQL</a:t>
            </a:r>
            <a:endParaRPr lang="en-IN" dirty="0"/>
          </a:p>
        </p:txBody>
      </p:sp>
      <p:pic>
        <p:nvPicPr>
          <p:cNvPr id="4" name="Content Placeholder 3">
            <a:extLst>
              <a:ext uri="{FF2B5EF4-FFF2-40B4-BE49-F238E27FC236}">
                <a16:creationId xmlns:a16="http://schemas.microsoft.com/office/drawing/2014/main" id="{569D2933-92E9-42CD-89AF-970B08F3947F}"/>
              </a:ext>
            </a:extLst>
          </p:cNvPr>
          <p:cNvPicPr>
            <a:picLocks noGrp="1" noChangeAspect="1"/>
          </p:cNvPicPr>
          <p:nvPr>
            <p:ph idx="1"/>
          </p:nvPr>
        </p:nvPicPr>
        <p:blipFill>
          <a:blip r:embed="rId2"/>
          <a:stretch>
            <a:fillRect/>
          </a:stretch>
        </p:blipFill>
        <p:spPr>
          <a:xfrm>
            <a:off x="2440938" y="2284481"/>
            <a:ext cx="6051996" cy="3449638"/>
          </a:xfrm>
          <a:prstGeom prst="rect">
            <a:avLst/>
          </a:prstGeom>
        </p:spPr>
      </p:pic>
    </p:spTree>
    <p:extLst>
      <p:ext uri="{BB962C8B-B14F-4D97-AF65-F5344CB8AC3E}">
        <p14:creationId xmlns:p14="http://schemas.microsoft.com/office/powerpoint/2010/main" val="4064012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2B67E-FE2E-40FF-8217-E07B7174DAE2}"/>
              </a:ext>
            </a:extLst>
          </p:cNvPr>
          <p:cNvSpPr>
            <a:spLocks noGrp="1"/>
          </p:cNvSpPr>
          <p:nvPr>
            <p:ph type="title"/>
          </p:nvPr>
        </p:nvSpPr>
        <p:spPr/>
        <p:txBody>
          <a:bodyPr/>
          <a:lstStyle/>
          <a:p>
            <a:r>
              <a:rPr lang="en-US" dirty="0"/>
              <a:t>SQL</a:t>
            </a:r>
            <a:endParaRPr lang="en-IN" dirty="0"/>
          </a:p>
        </p:txBody>
      </p:sp>
      <p:sp>
        <p:nvSpPr>
          <p:cNvPr id="3" name="Content Placeholder 2">
            <a:extLst>
              <a:ext uri="{FF2B5EF4-FFF2-40B4-BE49-F238E27FC236}">
                <a16:creationId xmlns:a16="http://schemas.microsoft.com/office/drawing/2014/main" id="{ADCB199D-87D8-4A5C-AD31-9DEFE93C4CE0}"/>
              </a:ext>
            </a:extLst>
          </p:cNvPr>
          <p:cNvSpPr>
            <a:spLocks noGrp="1"/>
          </p:cNvSpPr>
          <p:nvPr>
            <p:ph idx="1"/>
          </p:nvPr>
        </p:nvSpPr>
        <p:spPr>
          <a:xfrm>
            <a:off x="1451579" y="2015732"/>
            <a:ext cx="9852525" cy="4037750"/>
          </a:xfrm>
        </p:spPr>
        <p:txBody>
          <a:bodyPr>
            <a:normAutofit fontScale="92500"/>
          </a:bodyPr>
          <a:lstStyle/>
          <a:p>
            <a:r>
              <a:rPr lang="en-IN" dirty="0"/>
              <a:t>SQL is a standard database programming language used for accessing and manipulating data in a database. </a:t>
            </a:r>
          </a:p>
          <a:p>
            <a:r>
              <a:rPr lang="en-IN" dirty="0"/>
              <a:t>SQL is used by many databases like MySQL, Oracle, SQL Server, PostgreSQL, etc.</a:t>
            </a:r>
          </a:p>
          <a:p>
            <a:r>
              <a:rPr lang="en-US" dirty="0"/>
              <a:t>There are lots of different database systems, or DBMS (Database Management Systems), such as:</a:t>
            </a:r>
          </a:p>
          <a:p>
            <a:r>
              <a:rPr lang="en-IN" dirty="0"/>
              <a:t>Microsoft SQL Server, Oracle database</a:t>
            </a:r>
          </a:p>
          <a:p>
            <a:r>
              <a:rPr lang="en-IN" dirty="0"/>
              <a:t> </a:t>
            </a:r>
            <a:r>
              <a:rPr lang="en-US" dirty="0"/>
              <a:t>MySQL (Oracle, earlier name as Sun Microsystems) - MySQL is used for free of charge (open source license); examples of those websites that use MySQL are YouTube, Wikipedia, Facebook</a:t>
            </a:r>
          </a:p>
          <a:p>
            <a:r>
              <a:rPr lang="en-IN" dirty="0"/>
              <a:t>IBM DB2</a:t>
            </a:r>
          </a:p>
          <a:p>
            <a:r>
              <a:rPr lang="en-IN" dirty="0"/>
              <a:t>Sybase</a:t>
            </a:r>
          </a:p>
          <a:p>
            <a:endParaRPr lang="en-US" dirty="0"/>
          </a:p>
          <a:p>
            <a:endParaRPr lang="en-IN" dirty="0"/>
          </a:p>
        </p:txBody>
      </p:sp>
    </p:spTree>
    <p:extLst>
      <p:ext uri="{BB962C8B-B14F-4D97-AF65-F5344CB8AC3E}">
        <p14:creationId xmlns:p14="http://schemas.microsoft.com/office/powerpoint/2010/main" val="25523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F72BB-C860-4535-8F58-E8F250C65E8C}"/>
              </a:ext>
            </a:extLst>
          </p:cNvPr>
          <p:cNvSpPr>
            <a:spLocks noGrp="1"/>
          </p:cNvSpPr>
          <p:nvPr>
            <p:ph type="title"/>
          </p:nvPr>
        </p:nvSpPr>
        <p:spPr/>
        <p:txBody>
          <a:bodyPr/>
          <a:lstStyle/>
          <a:p>
            <a:r>
              <a:rPr lang="en-US" dirty="0"/>
              <a:t>What is a database?</a:t>
            </a:r>
            <a:endParaRPr lang="en-IN" dirty="0"/>
          </a:p>
        </p:txBody>
      </p:sp>
      <p:sp>
        <p:nvSpPr>
          <p:cNvPr id="3" name="Content Placeholder 2">
            <a:extLst>
              <a:ext uri="{FF2B5EF4-FFF2-40B4-BE49-F238E27FC236}">
                <a16:creationId xmlns:a16="http://schemas.microsoft.com/office/drawing/2014/main" id="{838B57D3-D23D-485F-9572-5FF28D36B8F2}"/>
              </a:ext>
            </a:extLst>
          </p:cNvPr>
          <p:cNvSpPr>
            <a:spLocks noGrp="1"/>
          </p:cNvSpPr>
          <p:nvPr>
            <p:ph idx="1"/>
          </p:nvPr>
        </p:nvSpPr>
        <p:spPr/>
        <p:txBody>
          <a:bodyPr>
            <a:normAutofit fontScale="92500" lnSpcReduction="10000"/>
          </a:bodyPr>
          <a:lstStyle/>
          <a:p>
            <a:r>
              <a:rPr lang="en-US" dirty="0"/>
              <a:t>A database is an organized collection of structured information, or data, typically stored electronically in a computer system. </a:t>
            </a:r>
          </a:p>
          <a:p>
            <a:r>
              <a:rPr lang="en-US" dirty="0"/>
              <a:t>A database is usually controlled by a database management system (DBMS). </a:t>
            </a:r>
          </a:p>
          <a:p>
            <a:r>
              <a:rPr lang="en-US" dirty="0"/>
              <a:t>Together, the data and the DBMS, along with the applications that are associated with them, are referred to as a database system, often shortened to just database.</a:t>
            </a:r>
          </a:p>
          <a:p>
            <a:r>
              <a:rPr lang="en-US" dirty="0"/>
              <a:t>Data within the most common types of databases in operation today is typically modeled in rows and columns in a series of tables to make processing and data querying efficient. </a:t>
            </a:r>
          </a:p>
          <a:p>
            <a:r>
              <a:rPr lang="en-US" dirty="0"/>
              <a:t>The data can then be easily accessed, managed, modified, updated, controlled, and organized. Most databases use structured query language (SQL) for writing and querying data.</a:t>
            </a:r>
            <a:endParaRPr lang="en-IN" dirty="0"/>
          </a:p>
        </p:txBody>
      </p:sp>
    </p:spTree>
    <p:extLst>
      <p:ext uri="{BB962C8B-B14F-4D97-AF65-F5344CB8AC3E}">
        <p14:creationId xmlns:p14="http://schemas.microsoft.com/office/powerpoint/2010/main" val="1000510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EB8C-F311-41C3-9C60-7478D4A2B0D3}"/>
              </a:ext>
            </a:extLst>
          </p:cNvPr>
          <p:cNvSpPr>
            <a:spLocks noGrp="1"/>
          </p:cNvSpPr>
          <p:nvPr>
            <p:ph type="title"/>
          </p:nvPr>
        </p:nvSpPr>
        <p:spPr/>
        <p:txBody>
          <a:bodyPr/>
          <a:lstStyle/>
          <a:p>
            <a:r>
              <a:rPr lang="en-US" dirty="0"/>
              <a:t>Example of Database</a:t>
            </a:r>
            <a:endParaRPr lang="en-IN" dirty="0"/>
          </a:p>
        </p:txBody>
      </p:sp>
      <p:pic>
        <p:nvPicPr>
          <p:cNvPr id="1026" name="Picture 2" descr="The suppliers-and-parts database—sample values">
            <a:extLst>
              <a:ext uri="{FF2B5EF4-FFF2-40B4-BE49-F238E27FC236}">
                <a16:creationId xmlns:a16="http://schemas.microsoft.com/office/drawing/2014/main" id="{E4F69294-19A7-4D7E-AB1D-839D41B500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1687" y="1853754"/>
            <a:ext cx="8388626" cy="4585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7800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9BD87-A972-4312-916E-3D16709F7104}"/>
              </a:ext>
            </a:extLst>
          </p:cNvPr>
          <p:cNvSpPr>
            <a:spLocks noGrp="1"/>
          </p:cNvSpPr>
          <p:nvPr>
            <p:ph type="title"/>
          </p:nvPr>
        </p:nvSpPr>
        <p:spPr/>
        <p:txBody>
          <a:bodyPr/>
          <a:lstStyle/>
          <a:p>
            <a:r>
              <a:rPr lang="en-US" dirty="0"/>
              <a:t>Advantages of using a Database</a:t>
            </a:r>
            <a:endParaRPr lang="en-IN" dirty="0"/>
          </a:p>
        </p:txBody>
      </p:sp>
      <p:sp>
        <p:nvSpPr>
          <p:cNvPr id="3" name="Content Placeholder 2">
            <a:extLst>
              <a:ext uri="{FF2B5EF4-FFF2-40B4-BE49-F238E27FC236}">
                <a16:creationId xmlns:a16="http://schemas.microsoft.com/office/drawing/2014/main" id="{B550DDAC-F617-490D-B7A0-D4EA4E47F37F}"/>
              </a:ext>
            </a:extLst>
          </p:cNvPr>
          <p:cNvSpPr>
            <a:spLocks noGrp="1"/>
          </p:cNvSpPr>
          <p:nvPr>
            <p:ph idx="1"/>
          </p:nvPr>
        </p:nvSpPr>
        <p:spPr>
          <a:xfrm>
            <a:off x="1451579" y="2015732"/>
            <a:ext cx="9746508" cy="3934494"/>
          </a:xfrm>
        </p:spPr>
        <p:txBody>
          <a:bodyPr>
            <a:normAutofit lnSpcReduction="10000"/>
          </a:bodyPr>
          <a:lstStyle/>
          <a:p>
            <a:r>
              <a:rPr lang="en-US" dirty="0"/>
              <a:t>Database minimizes data redundancy to a great extent:- No repetitive Data</a:t>
            </a:r>
          </a:p>
          <a:p>
            <a:r>
              <a:rPr lang="en-US" dirty="0"/>
              <a:t>The database can control the inconsistency of data to a large extent. – Same data but may receive from different inputs</a:t>
            </a:r>
          </a:p>
          <a:p>
            <a:r>
              <a:rPr lang="en-US" dirty="0"/>
              <a:t>Sharing of data is also possible using the database.</a:t>
            </a:r>
          </a:p>
          <a:p>
            <a:r>
              <a:rPr lang="en-US" dirty="0"/>
              <a:t>Database enforce standards:- Standards are common practices that ensure the consistency and effectiveness of the database environment,</a:t>
            </a:r>
          </a:p>
          <a:p>
            <a:r>
              <a:rPr lang="en-US" dirty="0"/>
              <a:t>The use of Databases can ensure data security.</a:t>
            </a:r>
          </a:p>
          <a:p>
            <a:r>
              <a:rPr lang="en-US" dirty="0"/>
              <a:t>Integrity can be managed using the database:- Data integrity is the overall accuracy, completeness, and consistency of data</a:t>
            </a:r>
          </a:p>
          <a:p>
            <a:endParaRPr lang="en-IN" dirty="0"/>
          </a:p>
        </p:txBody>
      </p:sp>
    </p:spTree>
    <p:extLst>
      <p:ext uri="{BB962C8B-B14F-4D97-AF65-F5344CB8AC3E}">
        <p14:creationId xmlns:p14="http://schemas.microsoft.com/office/powerpoint/2010/main" val="1294979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BAFAF-106A-43FC-BFB4-224E3DB6F13B}"/>
              </a:ext>
            </a:extLst>
          </p:cNvPr>
          <p:cNvSpPr>
            <a:spLocks noGrp="1"/>
          </p:cNvSpPr>
          <p:nvPr>
            <p:ph type="title"/>
          </p:nvPr>
        </p:nvSpPr>
        <p:spPr/>
        <p:txBody>
          <a:bodyPr/>
          <a:lstStyle/>
          <a:p>
            <a:r>
              <a:rPr lang="en-US" dirty="0"/>
              <a:t>Types of Database</a:t>
            </a:r>
            <a:endParaRPr lang="en-IN" dirty="0"/>
          </a:p>
        </p:txBody>
      </p:sp>
      <p:sp>
        <p:nvSpPr>
          <p:cNvPr id="3" name="Content Placeholder 2">
            <a:extLst>
              <a:ext uri="{FF2B5EF4-FFF2-40B4-BE49-F238E27FC236}">
                <a16:creationId xmlns:a16="http://schemas.microsoft.com/office/drawing/2014/main" id="{A4345977-B267-4F83-9D12-0ABAA1A42233}"/>
              </a:ext>
            </a:extLst>
          </p:cNvPr>
          <p:cNvSpPr>
            <a:spLocks noGrp="1"/>
          </p:cNvSpPr>
          <p:nvPr>
            <p:ph idx="1"/>
          </p:nvPr>
        </p:nvSpPr>
        <p:spPr/>
        <p:txBody>
          <a:bodyPr/>
          <a:lstStyle/>
          <a:p>
            <a:r>
              <a:rPr lang="en-IN" dirty="0"/>
              <a:t>Hierarchical database systems.</a:t>
            </a:r>
          </a:p>
          <a:p>
            <a:r>
              <a:rPr lang="en-IN" dirty="0"/>
              <a:t>Network database systems.</a:t>
            </a:r>
          </a:p>
          <a:p>
            <a:r>
              <a:rPr lang="en-IN" dirty="0"/>
              <a:t>Relational Database System</a:t>
            </a:r>
          </a:p>
          <a:p>
            <a:r>
              <a:rPr lang="en-IN" dirty="0"/>
              <a:t>Non Relational DB systems</a:t>
            </a:r>
          </a:p>
        </p:txBody>
      </p:sp>
    </p:spTree>
    <p:extLst>
      <p:ext uri="{BB962C8B-B14F-4D97-AF65-F5344CB8AC3E}">
        <p14:creationId xmlns:p14="http://schemas.microsoft.com/office/powerpoint/2010/main" val="1691473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824E-3968-4C5C-8322-C22B1470586F}"/>
              </a:ext>
            </a:extLst>
          </p:cNvPr>
          <p:cNvSpPr>
            <a:spLocks noGrp="1"/>
          </p:cNvSpPr>
          <p:nvPr>
            <p:ph type="title"/>
          </p:nvPr>
        </p:nvSpPr>
        <p:spPr/>
        <p:txBody>
          <a:bodyPr/>
          <a:lstStyle/>
          <a:p>
            <a:r>
              <a:rPr lang="en-IN" dirty="0"/>
              <a:t>Hierarchical database systems.</a:t>
            </a:r>
            <a:br>
              <a:rPr lang="en-IN" dirty="0"/>
            </a:br>
            <a:endParaRPr lang="en-IN" dirty="0"/>
          </a:p>
        </p:txBody>
      </p:sp>
      <p:sp>
        <p:nvSpPr>
          <p:cNvPr id="3" name="Content Placeholder 2">
            <a:extLst>
              <a:ext uri="{FF2B5EF4-FFF2-40B4-BE49-F238E27FC236}">
                <a16:creationId xmlns:a16="http://schemas.microsoft.com/office/drawing/2014/main" id="{9DD1A1CC-A3BA-4B67-A876-727E664BC780}"/>
              </a:ext>
            </a:extLst>
          </p:cNvPr>
          <p:cNvSpPr>
            <a:spLocks noGrp="1"/>
          </p:cNvSpPr>
          <p:nvPr>
            <p:ph idx="1"/>
          </p:nvPr>
        </p:nvSpPr>
        <p:spPr/>
        <p:txBody>
          <a:bodyPr/>
          <a:lstStyle/>
          <a:p>
            <a:r>
              <a:rPr lang="en-US" dirty="0"/>
              <a:t>A hierarchical database is </a:t>
            </a:r>
            <a:r>
              <a:rPr lang="en-US" b="1" dirty="0"/>
              <a:t>a data model in which data is stored in the form of records and organized</a:t>
            </a:r>
            <a:r>
              <a:rPr lang="en-US" dirty="0"/>
              <a:t> into a tree-like structure, or parent-child structure, in which one parent node can have many child nodes connected through links.</a:t>
            </a:r>
            <a:endParaRPr lang="en-IN" dirty="0"/>
          </a:p>
        </p:txBody>
      </p:sp>
      <p:pic>
        <p:nvPicPr>
          <p:cNvPr id="4" name="Picture 3">
            <a:extLst>
              <a:ext uri="{FF2B5EF4-FFF2-40B4-BE49-F238E27FC236}">
                <a16:creationId xmlns:a16="http://schemas.microsoft.com/office/drawing/2014/main" id="{DE508381-5468-4B97-ADE9-C81CD3052E5D}"/>
              </a:ext>
            </a:extLst>
          </p:cNvPr>
          <p:cNvPicPr>
            <a:picLocks noChangeAspect="1"/>
          </p:cNvPicPr>
          <p:nvPr/>
        </p:nvPicPr>
        <p:blipFill>
          <a:blip r:embed="rId2"/>
          <a:stretch>
            <a:fillRect/>
          </a:stretch>
        </p:blipFill>
        <p:spPr>
          <a:xfrm>
            <a:off x="2928731" y="3429000"/>
            <a:ext cx="5963478" cy="3018494"/>
          </a:xfrm>
          <a:prstGeom prst="rect">
            <a:avLst/>
          </a:prstGeom>
        </p:spPr>
      </p:pic>
    </p:spTree>
    <p:extLst>
      <p:ext uri="{BB962C8B-B14F-4D97-AF65-F5344CB8AC3E}">
        <p14:creationId xmlns:p14="http://schemas.microsoft.com/office/powerpoint/2010/main" val="1435107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2DD65D-A320-4699-8673-E5341E36D75E}"/>
              </a:ext>
            </a:extLst>
          </p:cNvPr>
          <p:cNvPicPr>
            <a:picLocks noChangeAspect="1"/>
          </p:cNvPicPr>
          <p:nvPr/>
        </p:nvPicPr>
        <p:blipFill>
          <a:blip r:embed="rId2"/>
          <a:stretch>
            <a:fillRect/>
          </a:stretch>
        </p:blipFill>
        <p:spPr>
          <a:xfrm>
            <a:off x="2197273" y="1112208"/>
            <a:ext cx="8258692" cy="4907672"/>
          </a:xfrm>
          <a:prstGeom prst="rect">
            <a:avLst/>
          </a:prstGeom>
        </p:spPr>
      </p:pic>
    </p:spTree>
    <p:extLst>
      <p:ext uri="{BB962C8B-B14F-4D97-AF65-F5344CB8AC3E}">
        <p14:creationId xmlns:p14="http://schemas.microsoft.com/office/powerpoint/2010/main" val="85357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1626B-41D8-4953-8C96-81CC1FEC8068}"/>
              </a:ext>
            </a:extLst>
          </p:cNvPr>
          <p:cNvSpPr>
            <a:spLocks noGrp="1"/>
          </p:cNvSpPr>
          <p:nvPr>
            <p:ph type="title"/>
          </p:nvPr>
        </p:nvSpPr>
        <p:spPr/>
        <p:txBody>
          <a:bodyPr/>
          <a:lstStyle/>
          <a:p>
            <a:r>
              <a:rPr lang="en-US" dirty="0"/>
              <a:t>Network Database systems</a:t>
            </a:r>
            <a:endParaRPr lang="en-IN" dirty="0"/>
          </a:p>
        </p:txBody>
      </p:sp>
      <p:sp>
        <p:nvSpPr>
          <p:cNvPr id="3" name="Content Placeholder 2">
            <a:extLst>
              <a:ext uri="{FF2B5EF4-FFF2-40B4-BE49-F238E27FC236}">
                <a16:creationId xmlns:a16="http://schemas.microsoft.com/office/drawing/2014/main" id="{2641E7DC-FCD9-41A4-A98B-C2445B772D9D}"/>
              </a:ext>
            </a:extLst>
          </p:cNvPr>
          <p:cNvSpPr>
            <a:spLocks noGrp="1"/>
          </p:cNvSpPr>
          <p:nvPr>
            <p:ph idx="1"/>
          </p:nvPr>
        </p:nvSpPr>
        <p:spPr/>
        <p:txBody>
          <a:bodyPr/>
          <a:lstStyle/>
          <a:p>
            <a:r>
              <a:rPr lang="en-US" dirty="0"/>
              <a:t>A network database is a type of database model wherein multiple member records or files can be linked to multiple owner files and vice versa.</a:t>
            </a:r>
          </a:p>
          <a:p>
            <a:r>
              <a:rPr lang="en-US" dirty="0" err="1"/>
              <a:t>Eg</a:t>
            </a:r>
            <a:r>
              <a:rPr lang="en-US" dirty="0"/>
              <a:t> Integrated Data Store (IDS) </a:t>
            </a:r>
            <a:r>
              <a:rPr lang="en-US" dirty="0" err="1"/>
              <a:t>Raima</a:t>
            </a:r>
            <a:r>
              <a:rPr lang="en-US" dirty="0"/>
              <a:t> Database Manager. Univac DMS-1100. IDMS (Integrated Database Management System)</a:t>
            </a:r>
            <a:endParaRPr lang="en-IN" dirty="0"/>
          </a:p>
        </p:txBody>
      </p:sp>
    </p:spTree>
    <p:extLst>
      <p:ext uri="{BB962C8B-B14F-4D97-AF65-F5344CB8AC3E}">
        <p14:creationId xmlns:p14="http://schemas.microsoft.com/office/powerpoint/2010/main" val="3194205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E23162-712B-4894-A496-90F84BA87278}"/>
              </a:ext>
            </a:extLst>
          </p:cNvPr>
          <p:cNvPicPr>
            <a:picLocks noChangeAspect="1"/>
          </p:cNvPicPr>
          <p:nvPr/>
        </p:nvPicPr>
        <p:blipFill>
          <a:blip r:embed="rId2"/>
          <a:stretch>
            <a:fillRect/>
          </a:stretch>
        </p:blipFill>
        <p:spPr>
          <a:xfrm>
            <a:off x="2729948" y="1113183"/>
            <a:ext cx="7156174" cy="4236657"/>
          </a:xfrm>
          <a:prstGeom prst="rect">
            <a:avLst/>
          </a:prstGeom>
        </p:spPr>
      </p:pic>
    </p:spTree>
    <p:extLst>
      <p:ext uri="{BB962C8B-B14F-4D97-AF65-F5344CB8AC3E}">
        <p14:creationId xmlns:p14="http://schemas.microsoft.com/office/powerpoint/2010/main" val="76760963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285</TotalTime>
  <Words>927</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Gill Sans MT</vt:lpstr>
      <vt:lpstr>Gallery</vt:lpstr>
      <vt:lpstr>Database</vt:lpstr>
      <vt:lpstr>What is a database?</vt:lpstr>
      <vt:lpstr>Example of Database</vt:lpstr>
      <vt:lpstr>Advantages of using a Database</vt:lpstr>
      <vt:lpstr>Types of Database</vt:lpstr>
      <vt:lpstr>Hierarchical database systems. </vt:lpstr>
      <vt:lpstr>PowerPoint Presentation</vt:lpstr>
      <vt:lpstr>Network Database systems</vt:lpstr>
      <vt:lpstr>PowerPoint Presentation</vt:lpstr>
      <vt:lpstr>Relational Database</vt:lpstr>
      <vt:lpstr>RDBMS</vt:lpstr>
      <vt:lpstr>PowerPoint Presentation</vt:lpstr>
      <vt:lpstr>PowerPoint Presentation</vt:lpstr>
      <vt:lpstr>Non-Relational DB</vt:lpstr>
      <vt:lpstr>There are four different types of NoSQL databases. </vt:lpstr>
      <vt:lpstr>No-sql Dbs</vt:lpstr>
      <vt:lpstr>sQL VS NoSQL</vt:lpstr>
      <vt:lpstr>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LENOVO</dc:creator>
  <cp:lastModifiedBy>LENOVO</cp:lastModifiedBy>
  <cp:revision>40</cp:revision>
  <dcterms:created xsi:type="dcterms:W3CDTF">2021-12-27T13:09:36Z</dcterms:created>
  <dcterms:modified xsi:type="dcterms:W3CDTF">2022-04-27T01:17:53Z</dcterms:modified>
</cp:coreProperties>
</file>