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d chaudhari" userId="53ac86f4eaf94849" providerId="LiveId" clId="{82695D5D-0FFC-4A24-A7FE-9DBA55951EC5}"/>
    <pc:docChg chg="modSld">
      <pc:chgData name="ninad chaudhari" userId="53ac86f4eaf94849" providerId="LiveId" clId="{82695D5D-0FFC-4A24-A7FE-9DBA55951EC5}" dt="2022-04-04T11:15:01.810" v="16" actId="20577"/>
      <pc:docMkLst>
        <pc:docMk/>
      </pc:docMkLst>
      <pc:sldChg chg="modSp mod">
        <pc:chgData name="ninad chaudhari" userId="53ac86f4eaf94849" providerId="LiveId" clId="{82695D5D-0FFC-4A24-A7FE-9DBA55951EC5}" dt="2022-04-04T11:15:01.810" v="16" actId="20577"/>
        <pc:sldMkLst>
          <pc:docMk/>
          <pc:sldMk cId="1265416646" sldId="258"/>
        </pc:sldMkLst>
        <pc:spChg chg="mod">
          <ac:chgData name="ninad chaudhari" userId="53ac86f4eaf94849" providerId="LiveId" clId="{82695D5D-0FFC-4A24-A7FE-9DBA55951EC5}" dt="2022-04-04T11:15:01.810" v="16" actId="20577"/>
          <ac:spMkLst>
            <pc:docMk/>
            <pc:sldMk cId="1265416646" sldId="258"/>
            <ac:spMk id="3" creationId="{3EE7627A-4D36-4E69-95AE-A8E56071BC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BEFA-E747-431A-8E16-3966BCEDA264}"/>
              </a:ext>
            </a:extLst>
          </p:cNvPr>
          <p:cNvSpPr>
            <a:spLocks noGrp="1"/>
          </p:cNvSpPr>
          <p:nvPr>
            <p:ph type="ctrTitle"/>
          </p:nvPr>
        </p:nvSpPr>
        <p:spPr/>
        <p:txBody>
          <a:bodyPr/>
          <a:lstStyle/>
          <a:p>
            <a:r>
              <a:rPr lang="en-US" dirty="0"/>
              <a:t>Cloud computing</a:t>
            </a:r>
            <a:endParaRPr lang="en-IN" dirty="0"/>
          </a:p>
        </p:txBody>
      </p:sp>
      <p:sp>
        <p:nvSpPr>
          <p:cNvPr id="3" name="Subtitle 2">
            <a:extLst>
              <a:ext uri="{FF2B5EF4-FFF2-40B4-BE49-F238E27FC236}">
                <a16:creationId xmlns:a16="http://schemas.microsoft.com/office/drawing/2014/main" id="{321BE0AB-A189-4643-A145-7E062B5D6B3C}"/>
              </a:ext>
            </a:extLst>
          </p:cNvPr>
          <p:cNvSpPr>
            <a:spLocks noGrp="1"/>
          </p:cNvSpPr>
          <p:nvPr>
            <p:ph type="subTitle" idx="1"/>
          </p:nvPr>
        </p:nvSpPr>
        <p:spPr/>
        <p:txBody>
          <a:bodyPr/>
          <a:lstStyle/>
          <a:p>
            <a:r>
              <a:rPr lang="en-US" dirty="0"/>
              <a:t>-Velocity Training institute</a:t>
            </a:r>
            <a:br>
              <a:rPr lang="en-US" dirty="0"/>
            </a:br>
            <a:r>
              <a:rPr lang="en-US" dirty="0"/>
              <a:t>-</a:t>
            </a:r>
            <a:r>
              <a:rPr lang="en-US" dirty="0" err="1"/>
              <a:t>shantanu</a:t>
            </a:r>
            <a:r>
              <a:rPr lang="en-US" dirty="0"/>
              <a:t>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66632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9DBD-A76F-441B-9427-6345F2B4BEA1}"/>
              </a:ext>
            </a:extLst>
          </p:cNvPr>
          <p:cNvSpPr>
            <a:spLocks noGrp="1"/>
          </p:cNvSpPr>
          <p:nvPr>
            <p:ph type="title"/>
          </p:nvPr>
        </p:nvSpPr>
        <p:spPr/>
        <p:txBody>
          <a:bodyPr/>
          <a:lstStyle/>
          <a:p>
            <a:r>
              <a:rPr lang="en-US" dirty="0"/>
              <a:t>Multi-cloud</a:t>
            </a:r>
            <a:endParaRPr lang="en-IN" dirty="0"/>
          </a:p>
        </p:txBody>
      </p:sp>
      <p:sp>
        <p:nvSpPr>
          <p:cNvPr id="5" name="Content Placeholder 4">
            <a:extLst>
              <a:ext uri="{FF2B5EF4-FFF2-40B4-BE49-F238E27FC236}">
                <a16:creationId xmlns:a16="http://schemas.microsoft.com/office/drawing/2014/main" id="{6FC7368B-39CA-4171-A232-68C7272F4213}"/>
              </a:ext>
            </a:extLst>
          </p:cNvPr>
          <p:cNvSpPr>
            <a:spLocks noGrp="1"/>
          </p:cNvSpPr>
          <p:nvPr>
            <p:ph sz="half" idx="1"/>
          </p:nvPr>
        </p:nvSpPr>
        <p:spPr/>
        <p:txBody>
          <a:bodyPr/>
          <a:lstStyle/>
          <a:p>
            <a:r>
              <a:rPr lang="en-US" dirty="0"/>
              <a:t>Here if you could see in the multi cloud architecture, some applications are deployed in AWS others are deployed in Azure etc.</a:t>
            </a:r>
          </a:p>
          <a:p>
            <a:r>
              <a:rPr lang="en-US" dirty="0"/>
              <a:t>This is done in large organizations as per client requirements</a:t>
            </a:r>
            <a:endParaRPr lang="en-IN" dirty="0"/>
          </a:p>
        </p:txBody>
      </p:sp>
      <p:pic>
        <p:nvPicPr>
          <p:cNvPr id="11" name="Content Placeholder 10">
            <a:extLst>
              <a:ext uri="{FF2B5EF4-FFF2-40B4-BE49-F238E27FC236}">
                <a16:creationId xmlns:a16="http://schemas.microsoft.com/office/drawing/2014/main" id="{EF0E39A0-1584-4B80-9D2C-568201384C92}"/>
              </a:ext>
            </a:extLst>
          </p:cNvPr>
          <p:cNvPicPr>
            <a:picLocks noGrp="1" noChangeAspect="1"/>
          </p:cNvPicPr>
          <p:nvPr>
            <p:ph sz="half" idx="2"/>
          </p:nvPr>
        </p:nvPicPr>
        <p:blipFill>
          <a:blip r:embed="rId2"/>
          <a:stretch>
            <a:fillRect/>
          </a:stretch>
        </p:blipFill>
        <p:spPr>
          <a:xfrm>
            <a:off x="6228522" y="2010878"/>
            <a:ext cx="5261113" cy="3594792"/>
          </a:xfrm>
          <a:prstGeom prst="rect">
            <a:avLst/>
          </a:prstGeom>
        </p:spPr>
      </p:pic>
    </p:spTree>
    <p:extLst>
      <p:ext uri="{BB962C8B-B14F-4D97-AF65-F5344CB8AC3E}">
        <p14:creationId xmlns:p14="http://schemas.microsoft.com/office/powerpoint/2010/main" val="60239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2E9B-B1AE-4FC0-A17B-1E792EC05793}"/>
              </a:ext>
            </a:extLst>
          </p:cNvPr>
          <p:cNvSpPr>
            <a:spLocks noGrp="1"/>
          </p:cNvSpPr>
          <p:nvPr>
            <p:ph type="title"/>
          </p:nvPr>
        </p:nvSpPr>
        <p:spPr/>
        <p:txBody>
          <a:bodyPr/>
          <a:lstStyle/>
          <a:p>
            <a:r>
              <a:rPr lang="en-US" dirty="0"/>
              <a:t>Categories of cloud</a:t>
            </a:r>
            <a:endParaRPr lang="en-IN" dirty="0"/>
          </a:p>
        </p:txBody>
      </p:sp>
      <p:sp>
        <p:nvSpPr>
          <p:cNvPr id="3" name="Content Placeholder 2">
            <a:extLst>
              <a:ext uri="{FF2B5EF4-FFF2-40B4-BE49-F238E27FC236}">
                <a16:creationId xmlns:a16="http://schemas.microsoft.com/office/drawing/2014/main" id="{1CF7F117-09B3-4BF7-9C03-ED645BDCB99D}"/>
              </a:ext>
            </a:extLst>
          </p:cNvPr>
          <p:cNvSpPr>
            <a:spLocks noGrp="1"/>
          </p:cNvSpPr>
          <p:nvPr>
            <p:ph sz="half" idx="1"/>
          </p:nvPr>
        </p:nvSpPr>
        <p:spPr/>
        <p:txBody>
          <a:bodyPr>
            <a:normAutofit fontScale="85000" lnSpcReduction="10000"/>
          </a:bodyPr>
          <a:lstStyle/>
          <a:p>
            <a:pPr marL="457200" indent="-457200">
              <a:buFont typeface="+mj-lt"/>
              <a:buAutoNum type="arabicPeriod"/>
            </a:pPr>
            <a:r>
              <a:rPr lang="en-US" dirty="0"/>
              <a:t>SAAS (Software as a service):-</a:t>
            </a:r>
          </a:p>
          <a:p>
            <a:r>
              <a:rPr lang="en-US" dirty="0"/>
              <a:t>Here a particular software program is hosted as a service and the user doesn’t need to have any software technical knowledge to use that service</a:t>
            </a:r>
          </a:p>
          <a:p>
            <a:r>
              <a:rPr lang="en-US" dirty="0" err="1"/>
              <a:t>Eg</a:t>
            </a:r>
            <a:r>
              <a:rPr lang="en-US" dirty="0"/>
              <a:t>:- Google Drive, Drop box etc.</a:t>
            </a:r>
            <a:endParaRPr lang="en-IN" dirty="0"/>
          </a:p>
        </p:txBody>
      </p:sp>
      <p:sp>
        <p:nvSpPr>
          <p:cNvPr id="4" name="Content Placeholder 3">
            <a:extLst>
              <a:ext uri="{FF2B5EF4-FFF2-40B4-BE49-F238E27FC236}">
                <a16:creationId xmlns:a16="http://schemas.microsoft.com/office/drawing/2014/main" id="{AC54E10B-8AC1-4F72-B87C-3F48120714CB}"/>
              </a:ext>
            </a:extLst>
          </p:cNvPr>
          <p:cNvSpPr>
            <a:spLocks noGrp="1"/>
          </p:cNvSpPr>
          <p:nvPr>
            <p:ph sz="half" idx="2"/>
          </p:nvPr>
        </p:nvSpPr>
        <p:spPr/>
        <p:txBody>
          <a:bodyPr>
            <a:normAutofit fontScale="85000" lnSpcReduction="10000"/>
          </a:bodyPr>
          <a:lstStyle/>
          <a:p>
            <a:pPr marL="0" indent="0">
              <a:buNone/>
            </a:pPr>
            <a:r>
              <a:rPr lang="en-US" dirty="0">
                <a:solidFill>
                  <a:schemeClr val="accent2">
                    <a:lumMod val="75000"/>
                  </a:schemeClr>
                </a:solidFill>
              </a:rPr>
              <a:t>2. </a:t>
            </a:r>
            <a:r>
              <a:rPr lang="en-US" dirty="0"/>
              <a:t>PASS (Platform as a service):-</a:t>
            </a:r>
          </a:p>
          <a:p>
            <a:r>
              <a:rPr lang="en-IN" dirty="0"/>
              <a:t>PASS or </a:t>
            </a:r>
            <a:r>
              <a:rPr lang="en-IN" dirty="0" err="1"/>
              <a:t>aPass</a:t>
            </a:r>
            <a:r>
              <a:rPr lang="en-IN" dirty="0"/>
              <a:t> (application platform as a service) is category of cloud computing service that enables customer to run a application.</a:t>
            </a:r>
          </a:p>
          <a:p>
            <a:r>
              <a:rPr lang="en-US" dirty="0"/>
              <a:t>The only major difference between SaaS and PaaS is that - SaaS provides access to the software over the internet while PaaS provides a platform for software development</a:t>
            </a:r>
          </a:p>
          <a:p>
            <a:r>
              <a:rPr lang="en-US" dirty="0" err="1"/>
              <a:t>Eg</a:t>
            </a:r>
            <a:r>
              <a:rPr lang="en-US" dirty="0"/>
              <a:t>:- </a:t>
            </a:r>
            <a:r>
              <a:rPr lang="en-US" dirty="0" err="1"/>
              <a:t>Github</a:t>
            </a:r>
            <a:r>
              <a:rPr lang="en-US"/>
              <a:t>, Blue </a:t>
            </a:r>
            <a:r>
              <a:rPr lang="en-US" dirty="0"/>
              <a:t>max</a:t>
            </a:r>
            <a:endParaRPr lang="en-IN" dirty="0"/>
          </a:p>
        </p:txBody>
      </p:sp>
    </p:spTree>
    <p:extLst>
      <p:ext uri="{BB962C8B-B14F-4D97-AF65-F5344CB8AC3E}">
        <p14:creationId xmlns:p14="http://schemas.microsoft.com/office/powerpoint/2010/main" val="297835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2E7A6-A348-4389-8505-818DDAE474BA}"/>
              </a:ext>
            </a:extLst>
          </p:cNvPr>
          <p:cNvSpPr>
            <a:spLocks noGrp="1"/>
          </p:cNvSpPr>
          <p:nvPr>
            <p:ph type="title"/>
          </p:nvPr>
        </p:nvSpPr>
        <p:spPr/>
        <p:txBody>
          <a:bodyPr/>
          <a:lstStyle/>
          <a:p>
            <a:r>
              <a:rPr lang="en-US" dirty="0"/>
              <a:t>IAAS (infrastructure as a service)</a:t>
            </a:r>
            <a:endParaRPr lang="en-IN" dirty="0"/>
          </a:p>
        </p:txBody>
      </p:sp>
      <p:sp>
        <p:nvSpPr>
          <p:cNvPr id="6" name="Content Placeholder 5">
            <a:extLst>
              <a:ext uri="{FF2B5EF4-FFF2-40B4-BE49-F238E27FC236}">
                <a16:creationId xmlns:a16="http://schemas.microsoft.com/office/drawing/2014/main" id="{1386F53F-8204-4264-A552-B8892DB2C9EA}"/>
              </a:ext>
            </a:extLst>
          </p:cNvPr>
          <p:cNvSpPr>
            <a:spLocks noGrp="1"/>
          </p:cNvSpPr>
          <p:nvPr>
            <p:ph idx="1"/>
          </p:nvPr>
        </p:nvSpPr>
        <p:spPr/>
        <p:txBody>
          <a:bodyPr/>
          <a:lstStyle/>
          <a:p>
            <a:r>
              <a:rPr lang="en-US" dirty="0"/>
              <a:t>This as the name suggest, this is a service where the software infra such as physical servers, RAM, CPU etc. is provided as a service to the customer as per their requirement.</a:t>
            </a:r>
          </a:p>
          <a:p>
            <a:r>
              <a:rPr lang="en-US" dirty="0"/>
              <a:t>Mostly used by companies to run their day to day operations.</a:t>
            </a:r>
          </a:p>
          <a:p>
            <a:r>
              <a:rPr lang="en-US" dirty="0"/>
              <a:t>Hence, unlike SaaS and PaaS, IaaS is a whole virtualization technology where clients have access to the whole infrastructure through an API or dashboard. </a:t>
            </a:r>
          </a:p>
          <a:p>
            <a:r>
              <a:rPr lang="en-US" dirty="0" err="1"/>
              <a:t>Eg</a:t>
            </a:r>
            <a:r>
              <a:rPr lang="en-US"/>
              <a:t>:- AWS,  </a:t>
            </a:r>
            <a:r>
              <a:rPr lang="en-US" dirty="0"/>
              <a:t>Azure</a:t>
            </a:r>
            <a:r>
              <a:rPr lang="en-US"/>
              <a:t>, GCP</a:t>
            </a:r>
            <a:endParaRPr lang="en-US" dirty="0"/>
          </a:p>
          <a:p>
            <a:endParaRPr lang="en-IN" dirty="0"/>
          </a:p>
        </p:txBody>
      </p:sp>
    </p:spTree>
    <p:extLst>
      <p:ext uri="{BB962C8B-B14F-4D97-AF65-F5344CB8AC3E}">
        <p14:creationId xmlns:p14="http://schemas.microsoft.com/office/powerpoint/2010/main" val="12350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55BE-DD74-4F83-8706-E8595C22A5A3}"/>
              </a:ext>
            </a:extLst>
          </p:cNvPr>
          <p:cNvSpPr>
            <a:spLocks noGrp="1"/>
          </p:cNvSpPr>
          <p:nvPr>
            <p:ph type="title"/>
          </p:nvPr>
        </p:nvSpPr>
        <p:spPr/>
        <p:txBody>
          <a:bodyPr/>
          <a:lstStyle/>
          <a:p>
            <a:r>
              <a:rPr lang="en-US" dirty="0"/>
              <a:t>What is cloud computing?</a:t>
            </a:r>
            <a:endParaRPr lang="en-IN" dirty="0"/>
          </a:p>
        </p:txBody>
      </p:sp>
      <p:sp>
        <p:nvSpPr>
          <p:cNvPr id="3" name="Content Placeholder 2">
            <a:extLst>
              <a:ext uri="{FF2B5EF4-FFF2-40B4-BE49-F238E27FC236}">
                <a16:creationId xmlns:a16="http://schemas.microsoft.com/office/drawing/2014/main" id="{19F597B3-A88D-4BC4-BF95-4E19ADF8EEB6}"/>
              </a:ext>
            </a:extLst>
          </p:cNvPr>
          <p:cNvSpPr>
            <a:spLocks noGrp="1"/>
          </p:cNvSpPr>
          <p:nvPr>
            <p:ph idx="1"/>
          </p:nvPr>
        </p:nvSpPr>
        <p:spPr/>
        <p:txBody>
          <a:bodyPr/>
          <a:lstStyle/>
          <a:p>
            <a:r>
              <a:rPr lang="en-US" dirty="0"/>
              <a:t>Simply put, cloud computing is the delivery of computing services—including servers, storage, databases, networking, software, analytics, and intelligence—over the Internet (“the cloud”) to offer faster innovation, flexible resources, and economies of scale. </a:t>
            </a:r>
          </a:p>
          <a:p>
            <a:r>
              <a:rPr lang="en-US" dirty="0"/>
              <a:t>You typically pay only for cloud services you use, helping lower your operating costs, run your infrastructure more efficiently and scale as your business needs change.</a:t>
            </a:r>
          </a:p>
          <a:p>
            <a:endParaRPr lang="en-IN" dirty="0"/>
          </a:p>
        </p:txBody>
      </p:sp>
    </p:spTree>
    <p:extLst>
      <p:ext uri="{BB962C8B-B14F-4D97-AF65-F5344CB8AC3E}">
        <p14:creationId xmlns:p14="http://schemas.microsoft.com/office/powerpoint/2010/main" val="248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9554-FD5E-4659-AAAE-DC5D056C9849}"/>
              </a:ext>
            </a:extLst>
          </p:cNvPr>
          <p:cNvSpPr>
            <a:spLocks noGrp="1"/>
          </p:cNvSpPr>
          <p:nvPr>
            <p:ph type="title"/>
          </p:nvPr>
        </p:nvSpPr>
        <p:spPr/>
        <p:txBody>
          <a:bodyPr/>
          <a:lstStyle/>
          <a:p>
            <a:r>
              <a:rPr lang="en-US" dirty="0"/>
              <a:t>Features </a:t>
            </a:r>
            <a:endParaRPr lang="en-IN" dirty="0"/>
          </a:p>
        </p:txBody>
      </p:sp>
      <p:pic>
        <p:nvPicPr>
          <p:cNvPr id="4" name="Content Placeholder 3">
            <a:extLst>
              <a:ext uri="{FF2B5EF4-FFF2-40B4-BE49-F238E27FC236}">
                <a16:creationId xmlns:a16="http://schemas.microsoft.com/office/drawing/2014/main" id="{AD6759B2-EF78-40C2-96C1-A883BD5F3D21}"/>
              </a:ext>
            </a:extLst>
          </p:cNvPr>
          <p:cNvPicPr>
            <a:picLocks noGrp="1" noChangeAspect="1"/>
          </p:cNvPicPr>
          <p:nvPr>
            <p:ph idx="1"/>
          </p:nvPr>
        </p:nvPicPr>
        <p:blipFill>
          <a:blip r:embed="rId2"/>
          <a:stretch>
            <a:fillRect/>
          </a:stretch>
        </p:blipFill>
        <p:spPr>
          <a:xfrm>
            <a:off x="1921564" y="2016125"/>
            <a:ext cx="8844681" cy="3695562"/>
          </a:xfrm>
          <a:prstGeom prst="rect">
            <a:avLst/>
          </a:prstGeom>
        </p:spPr>
      </p:pic>
    </p:spTree>
    <p:extLst>
      <p:ext uri="{BB962C8B-B14F-4D97-AF65-F5344CB8AC3E}">
        <p14:creationId xmlns:p14="http://schemas.microsoft.com/office/powerpoint/2010/main" val="240068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0905-6510-48DA-8EC8-B2EB18FF55E7}"/>
              </a:ext>
            </a:extLst>
          </p:cNvPr>
          <p:cNvSpPr>
            <a:spLocks noGrp="1"/>
          </p:cNvSpPr>
          <p:nvPr>
            <p:ph type="title"/>
          </p:nvPr>
        </p:nvSpPr>
        <p:spPr/>
        <p:txBody>
          <a:bodyPr/>
          <a:lstStyle/>
          <a:p>
            <a:r>
              <a:rPr lang="en-US" dirty="0"/>
              <a:t>Types of cloud</a:t>
            </a:r>
            <a:endParaRPr lang="en-IN" dirty="0"/>
          </a:p>
        </p:txBody>
      </p:sp>
      <p:sp>
        <p:nvSpPr>
          <p:cNvPr id="3" name="Content Placeholder 2">
            <a:extLst>
              <a:ext uri="{FF2B5EF4-FFF2-40B4-BE49-F238E27FC236}">
                <a16:creationId xmlns:a16="http://schemas.microsoft.com/office/drawing/2014/main" id="{B3A39E47-C29E-45CF-B1BE-C3A8C90379AE}"/>
              </a:ext>
            </a:extLst>
          </p:cNvPr>
          <p:cNvSpPr>
            <a:spLocks noGrp="1"/>
          </p:cNvSpPr>
          <p:nvPr>
            <p:ph idx="1"/>
          </p:nvPr>
        </p:nvSpPr>
        <p:spPr/>
        <p:txBody>
          <a:bodyPr/>
          <a:lstStyle/>
          <a:p>
            <a:pPr marL="457200" indent="-457200">
              <a:buFont typeface="+mj-lt"/>
              <a:buAutoNum type="arabicPeriod"/>
            </a:pPr>
            <a:r>
              <a:rPr lang="en-US" dirty="0"/>
              <a:t>Private Cloud</a:t>
            </a:r>
          </a:p>
          <a:p>
            <a:pPr marL="457200" indent="-457200">
              <a:buFont typeface="+mj-lt"/>
              <a:buAutoNum type="arabicPeriod"/>
            </a:pPr>
            <a:r>
              <a:rPr lang="en-US" dirty="0"/>
              <a:t>Public Cloud</a:t>
            </a:r>
          </a:p>
          <a:p>
            <a:pPr marL="457200" indent="-457200">
              <a:buFont typeface="+mj-lt"/>
              <a:buAutoNum type="arabicPeriod"/>
            </a:pPr>
            <a:r>
              <a:rPr lang="en-US" dirty="0"/>
              <a:t>Hybrid Cloud</a:t>
            </a:r>
            <a:endParaRPr lang="en-IN" dirty="0"/>
          </a:p>
        </p:txBody>
      </p:sp>
    </p:spTree>
    <p:extLst>
      <p:ext uri="{BB962C8B-B14F-4D97-AF65-F5344CB8AC3E}">
        <p14:creationId xmlns:p14="http://schemas.microsoft.com/office/powerpoint/2010/main" val="148532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497F-F3EB-425E-A7B8-0251F4FB3B58}"/>
              </a:ext>
            </a:extLst>
          </p:cNvPr>
          <p:cNvSpPr>
            <a:spLocks noGrp="1"/>
          </p:cNvSpPr>
          <p:nvPr>
            <p:ph type="title"/>
          </p:nvPr>
        </p:nvSpPr>
        <p:spPr/>
        <p:txBody>
          <a:bodyPr/>
          <a:lstStyle/>
          <a:p>
            <a:r>
              <a:rPr lang="en-US" dirty="0"/>
              <a:t>Private cloud</a:t>
            </a:r>
            <a:endParaRPr lang="en-IN" dirty="0"/>
          </a:p>
        </p:txBody>
      </p:sp>
      <p:sp>
        <p:nvSpPr>
          <p:cNvPr id="3" name="Content Placeholder 2">
            <a:extLst>
              <a:ext uri="{FF2B5EF4-FFF2-40B4-BE49-F238E27FC236}">
                <a16:creationId xmlns:a16="http://schemas.microsoft.com/office/drawing/2014/main" id="{3EE7627A-4D36-4E69-95AE-A8E56071BC33}"/>
              </a:ext>
            </a:extLst>
          </p:cNvPr>
          <p:cNvSpPr>
            <a:spLocks noGrp="1"/>
          </p:cNvSpPr>
          <p:nvPr>
            <p:ph idx="1"/>
          </p:nvPr>
        </p:nvSpPr>
        <p:spPr/>
        <p:txBody>
          <a:bodyPr/>
          <a:lstStyle/>
          <a:p>
            <a:r>
              <a:rPr lang="en-US" dirty="0"/>
              <a:t>Private cloud is a cloud computing environment in which all hardware and software resources are dedicated exclusively to, or accessible by a single customer.</a:t>
            </a:r>
          </a:p>
          <a:p>
            <a:r>
              <a:rPr lang="en-US" dirty="0"/>
              <a:t>It’s a on-premises infrastructure.</a:t>
            </a:r>
          </a:p>
          <a:p>
            <a:r>
              <a:rPr lang="en-US" dirty="0"/>
              <a:t>Companies choose private cloud because their workload deals with confidential documents, financial data etc.</a:t>
            </a:r>
          </a:p>
          <a:p>
            <a:r>
              <a:rPr lang="en-US" dirty="0"/>
              <a:t>Private cloud is a single-tenant environment, meaning all resources are accessible to one customer only—this is referred to as isolated access. Private clouds are typically hosted on-premises in the customer's data center.</a:t>
            </a:r>
            <a:endParaRPr lang="en-IN" dirty="0"/>
          </a:p>
        </p:txBody>
      </p:sp>
    </p:spTree>
    <p:extLst>
      <p:ext uri="{BB962C8B-B14F-4D97-AF65-F5344CB8AC3E}">
        <p14:creationId xmlns:p14="http://schemas.microsoft.com/office/powerpoint/2010/main" val="126541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45F9-0EE7-41F7-999E-46421346A686}"/>
              </a:ext>
            </a:extLst>
          </p:cNvPr>
          <p:cNvSpPr>
            <a:spLocks noGrp="1"/>
          </p:cNvSpPr>
          <p:nvPr>
            <p:ph type="title"/>
          </p:nvPr>
        </p:nvSpPr>
        <p:spPr/>
        <p:txBody>
          <a:bodyPr/>
          <a:lstStyle/>
          <a:p>
            <a:r>
              <a:rPr lang="en-US" dirty="0"/>
              <a:t>ADVANTAGES/disadvantages</a:t>
            </a:r>
            <a:endParaRPr lang="en-IN" dirty="0"/>
          </a:p>
        </p:txBody>
      </p:sp>
      <p:sp>
        <p:nvSpPr>
          <p:cNvPr id="3" name="Content Placeholder 2">
            <a:extLst>
              <a:ext uri="{FF2B5EF4-FFF2-40B4-BE49-F238E27FC236}">
                <a16:creationId xmlns:a16="http://schemas.microsoft.com/office/drawing/2014/main" id="{E804FA4C-3F15-454A-A615-D5FA9F5D88FD}"/>
              </a:ext>
            </a:extLst>
          </p:cNvPr>
          <p:cNvSpPr>
            <a:spLocks noGrp="1"/>
          </p:cNvSpPr>
          <p:nvPr>
            <p:ph idx="1"/>
          </p:nvPr>
        </p:nvSpPr>
        <p:spPr/>
        <p:txBody>
          <a:bodyPr>
            <a:normAutofit fontScale="92500"/>
          </a:bodyPr>
          <a:lstStyle/>
          <a:p>
            <a:r>
              <a:rPr lang="en-US" dirty="0"/>
              <a:t>Full control of hardware and software choices.</a:t>
            </a:r>
          </a:p>
          <a:p>
            <a:r>
              <a:rPr lang="en-US" dirty="0"/>
              <a:t>Freedom to customize hardware and software in any way.</a:t>
            </a:r>
          </a:p>
          <a:p>
            <a:r>
              <a:rPr lang="en-US" dirty="0"/>
              <a:t>Greater visibility into security and access control as workload is behind customers firewall.</a:t>
            </a:r>
          </a:p>
          <a:p>
            <a:endParaRPr lang="en-US" dirty="0"/>
          </a:p>
          <a:p>
            <a:r>
              <a:rPr lang="en-US" dirty="0"/>
              <a:t>Higher cost of installing hardware/software</a:t>
            </a:r>
          </a:p>
          <a:p>
            <a:r>
              <a:rPr lang="en-US" dirty="0"/>
              <a:t>Infrastructure management cost is high</a:t>
            </a:r>
          </a:p>
          <a:p>
            <a:r>
              <a:rPr lang="en-US" dirty="0"/>
              <a:t>Limited flexibility.</a:t>
            </a:r>
          </a:p>
        </p:txBody>
      </p:sp>
    </p:spTree>
    <p:extLst>
      <p:ext uri="{BB962C8B-B14F-4D97-AF65-F5344CB8AC3E}">
        <p14:creationId xmlns:p14="http://schemas.microsoft.com/office/powerpoint/2010/main" val="114908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5A1E-0C2D-4B06-AFE2-7AB7007BF649}"/>
              </a:ext>
            </a:extLst>
          </p:cNvPr>
          <p:cNvSpPr>
            <a:spLocks noGrp="1"/>
          </p:cNvSpPr>
          <p:nvPr>
            <p:ph type="title"/>
          </p:nvPr>
        </p:nvSpPr>
        <p:spPr/>
        <p:txBody>
          <a:bodyPr/>
          <a:lstStyle/>
          <a:p>
            <a:r>
              <a:rPr lang="en-US" dirty="0"/>
              <a:t>Public Cloud</a:t>
            </a:r>
            <a:endParaRPr lang="en-IN" dirty="0"/>
          </a:p>
        </p:txBody>
      </p:sp>
      <p:sp>
        <p:nvSpPr>
          <p:cNvPr id="3" name="Content Placeholder 2">
            <a:extLst>
              <a:ext uri="{FF2B5EF4-FFF2-40B4-BE49-F238E27FC236}">
                <a16:creationId xmlns:a16="http://schemas.microsoft.com/office/drawing/2014/main" id="{6D42F273-9643-4FEC-B4CE-9404F6179BE7}"/>
              </a:ext>
            </a:extLst>
          </p:cNvPr>
          <p:cNvSpPr>
            <a:spLocks noGrp="1"/>
          </p:cNvSpPr>
          <p:nvPr>
            <p:ph idx="1"/>
          </p:nvPr>
        </p:nvSpPr>
        <p:spPr/>
        <p:txBody>
          <a:bodyPr/>
          <a:lstStyle/>
          <a:p>
            <a:r>
              <a:rPr lang="en-US" dirty="0"/>
              <a:t>Public cloud is a multi-tenant cloud environment, where the same computing resources are shared among multiple customers—sometimes hundreds or thousands of them.</a:t>
            </a:r>
          </a:p>
          <a:p>
            <a:r>
              <a:rPr lang="en-US" dirty="0"/>
              <a:t>In public cloud, an independent cloud services provider owns and maintains the infrastructure, and access to resources is offered on a subscription basis or via pay-per-use pricing.</a:t>
            </a:r>
          </a:p>
          <a:p>
            <a:r>
              <a:rPr lang="en-US" dirty="0"/>
              <a:t>Customer doesn’t have to maintain any hardware and no need for DC management.</a:t>
            </a:r>
          </a:p>
          <a:p>
            <a:endParaRPr lang="en-IN" dirty="0"/>
          </a:p>
        </p:txBody>
      </p:sp>
    </p:spTree>
    <p:extLst>
      <p:ext uri="{BB962C8B-B14F-4D97-AF65-F5344CB8AC3E}">
        <p14:creationId xmlns:p14="http://schemas.microsoft.com/office/powerpoint/2010/main" val="49253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FE16-2C41-4A11-945B-01BD37D5487A}"/>
              </a:ext>
            </a:extLst>
          </p:cNvPr>
          <p:cNvSpPr>
            <a:spLocks noGrp="1"/>
          </p:cNvSpPr>
          <p:nvPr>
            <p:ph type="title"/>
          </p:nvPr>
        </p:nvSpPr>
        <p:spPr/>
        <p:txBody>
          <a:bodyPr/>
          <a:lstStyle/>
          <a:p>
            <a:r>
              <a:rPr lang="en-US" dirty="0"/>
              <a:t>Advantages/disadvantages</a:t>
            </a:r>
            <a:endParaRPr lang="en-IN" dirty="0"/>
          </a:p>
        </p:txBody>
      </p:sp>
      <p:sp>
        <p:nvSpPr>
          <p:cNvPr id="3" name="Content Placeholder 2">
            <a:extLst>
              <a:ext uri="{FF2B5EF4-FFF2-40B4-BE49-F238E27FC236}">
                <a16:creationId xmlns:a16="http://schemas.microsoft.com/office/drawing/2014/main" id="{33CFAE01-1105-4446-8CF2-DD13FD0A92EE}"/>
              </a:ext>
            </a:extLst>
          </p:cNvPr>
          <p:cNvSpPr>
            <a:spLocks noGrp="1"/>
          </p:cNvSpPr>
          <p:nvPr>
            <p:ph idx="1"/>
          </p:nvPr>
        </p:nvSpPr>
        <p:spPr/>
        <p:txBody>
          <a:bodyPr>
            <a:normAutofit fontScale="85000" lnSpcReduction="10000"/>
          </a:bodyPr>
          <a:lstStyle/>
          <a:p>
            <a:r>
              <a:rPr lang="en-US" b="1" dirty="0"/>
              <a:t>Greater elasticity and scalability</a:t>
            </a:r>
            <a:r>
              <a:rPr lang="en-US" dirty="0"/>
              <a:t>: With public cloud, a customer can add capacity in response to unexpended surges in traffic, without purchasing and installing new hardware.</a:t>
            </a:r>
          </a:p>
          <a:p>
            <a:r>
              <a:rPr lang="en-US" b="1" dirty="0"/>
              <a:t>Lower cost of entry</a:t>
            </a:r>
            <a:r>
              <a:rPr lang="en-US" dirty="0"/>
              <a:t>: Most customers can begin using public cloud services without adding physical compute resources of their own.</a:t>
            </a:r>
          </a:p>
          <a:p>
            <a:r>
              <a:rPr lang="en-US" b="1" dirty="0"/>
              <a:t>Faster access to the latest technologies</a:t>
            </a:r>
            <a:r>
              <a:rPr lang="en-US" dirty="0"/>
              <a:t>: In many cases, economies of scale enable cloud providers to offer the latest hardware and software faster than customers could if they had to purchase and install them themselves.</a:t>
            </a:r>
          </a:p>
          <a:p>
            <a:endParaRPr lang="en-US" dirty="0"/>
          </a:p>
          <a:p>
            <a:r>
              <a:rPr lang="en-US" dirty="0"/>
              <a:t>Only Disadvantage could be that overall control over the hardware is not there, may be in some cases security can be an issue.</a:t>
            </a:r>
            <a:endParaRPr lang="en-IN" dirty="0"/>
          </a:p>
        </p:txBody>
      </p:sp>
    </p:spTree>
    <p:extLst>
      <p:ext uri="{BB962C8B-B14F-4D97-AF65-F5344CB8AC3E}">
        <p14:creationId xmlns:p14="http://schemas.microsoft.com/office/powerpoint/2010/main" val="408004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CCA4-2980-45C7-B99E-E31B05B170C6}"/>
              </a:ext>
            </a:extLst>
          </p:cNvPr>
          <p:cNvSpPr>
            <a:spLocks noGrp="1"/>
          </p:cNvSpPr>
          <p:nvPr>
            <p:ph type="title"/>
          </p:nvPr>
        </p:nvSpPr>
        <p:spPr/>
        <p:txBody>
          <a:bodyPr/>
          <a:lstStyle/>
          <a:p>
            <a:r>
              <a:rPr lang="en-US" dirty="0"/>
              <a:t>Hybrid cloud</a:t>
            </a:r>
            <a:endParaRPr lang="en-IN" dirty="0"/>
          </a:p>
        </p:txBody>
      </p:sp>
      <p:sp>
        <p:nvSpPr>
          <p:cNvPr id="3" name="Content Placeholder 2">
            <a:extLst>
              <a:ext uri="{FF2B5EF4-FFF2-40B4-BE49-F238E27FC236}">
                <a16:creationId xmlns:a16="http://schemas.microsoft.com/office/drawing/2014/main" id="{69D2ED24-5023-4579-93D7-07FCD49619D2}"/>
              </a:ext>
            </a:extLst>
          </p:cNvPr>
          <p:cNvSpPr>
            <a:spLocks noGrp="1"/>
          </p:cNvSpPr>
          <p:nvPr>
            <p:ph idx="1"/>
          </p:nvPr>
        </p:nvSpPr>
        <p:spPr/>
        <p:txBody>
          <a:bodyPr/>
          <a:lstStyle/>
          <a:p>
            <a:r>
              <a:rPr lang="en-US" dirty="0"/>
              <a:t>A hybrid cloud integrates public and private cloud infrastructures. In this model, the two types of cloud are joined together into a single, flexible infrastructure, and the enterprise can choose the optimal cloud environment for each individual application or workload.</a:t>
            </a:r>
          </a:p>
          <a:p>
            <a:r>
              <a:rPr lang="en-US" dirty="0"/>
              <a:t>In simple words infra is shared in between your local data center and public cloud.</a:t>
            </a:r>
          </a:p>
          <a:p>
            <a:endParaRPr lang="en-IN" dirty="0"/>
          </a:p>
        </p:txBody>
      </p:sp>
      <p:pic>
        <p:nvPicPr>
          <p:cNvPr id="4" name="Picture 3">
            <a:extLst>
              <a:ext uri="{FF2B5EF4-FFF2-40B4-BE49-F238E27FC236}">
                <a16:creationId xmlns:a16="http://schemas.microsoft.com/office/drawing/2014/main" id="{6DE38FD8-83BB-41BD-A517-954D297433CB}"/>
              </a:ext>
            </a:extLst>
          </p:cNvPr>
          <p:cNvPicPr>
            <a:picLocks noChangeAspect="1"/>
          </p:cNvPicPr>
          <p:nvPr/>
        </p:nvPicPr>
        <p:blipFill>
          <a:blip r:embed="rId2"/>
          <a:stretch>
            <a:fillRect/>
          </a:stretch>
        </p:blipFill>
        <p:spPr>
          <a:xfrm>
            <a:off x="4248150" y="3741038"/>
            <a:ext cx="3695700" cy="2038350"/>
          </a:xfrm>
          <a:prstGeom prst="rect">
            <a:avLst/>
          </a:prstGeom>
        </p:spPr>
      </p:pic>
    </p:spTree>
    <p:extLst>
      <p:ext uri="{BB962C8B-B14F-4D97-AF65-F5344CB8AC3E}">
        <p14:creationId xmlns:p14="http://schemas.microsoft.com/office/powerpoint/2010/main" val="394997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342</TotalTime>
  <Words>732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Cloud computing</vt:lpstr>
      <vt:lpstr>What is cloud computing?</vt:lpstr>
      <vt:lpstr>Features </vt:lpstr>
      <vt:lpstr>Types of cloud</vt:lpstr>
      <vt:lpstr>Private cloud</vt:lpstr>
      <vt:lpstr>ADVANTAGES/disadvantages</vt:lpstr>
      <vt:lpstr>Public Cloud</vt:lpstr>
      <vt:lpstr>Advantages/disadvantages</vt:lpstr>
      <vt:lpstr>Hybrid cloud</vt:lpstr>
      <vt:lpstr>Multi-cloud</vt:lpstr>
      <vt:lpstr>Categories of cloud</vt:lpstr>
      <vt:lpstr>IAAS (infrastructure as a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LENOVO</dc:creator>
  <cp:lastModifiedBy>ninad chaudhari</cp:lastModifiedBy>
  <cp:revision>18</cp:revision>
  <dcterms:created xsi:type="dcterms:W3CDTF">2021-10-18T22:55:55Z</dcterms:created>
  <dcterms:modified xsi:type="dcterms:W3CDTF">2023-01-04T11:12:54Z</dcterms:modified>
</cp:coreProperties>
</file>