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0" r:id="rId8"/>
    <p:sldId id="264" r:id="rId9"/>
    <p:sldId id="261" r:id="rId10"/>
    <p:sldId id="265" r:id="rId11"/>
    <p:sldId id="273" r:id="rId12"/>
    <p:sldId id="266" r:id="rId13"/>
    <p:sldId id="267" r:id="rId14"/>
    <p:sldId id="268" r:id="rId15"/>
    <p:sldId id="270" r:id="rId16"/>
    <p:sldId id="271" r:id="rId17"/>
    <p:sldId id="269"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ad chaudhari" userId="53ac86f4eaf94849" providerId="LiveId" clId="{3D9F5479-30A8-475F-B946-65CCD955FA79}"/>
    <pc:docChg chg="modSld">
      <pc:chgData name="ninad chaudhari" userId="53ac86f4eaf94849" providerId="LiveId" clId="{3D9F5479-30A8-475F-B946-65CCD955FA79}" dt="2022-02-25T13:48:49.732" v="0" actId="20577"/>
      <pc:docMkLst>
        <pc:docMk/>
      </pc:docMkLst>
      <pc:sldChg chg="modSp mod">
        <pc:chgData name="ninad chaudhari" userId="53ac86f4eaf94849" providerId="LiveId" clId="{3D9F5479-30A8-475F-B946-65CCD955FA79}" dt="2022-02-25T13:48:49.732" v="0" actId="20577"/>
        <pc:sldMkLst>
          <pc:docMk/>
          <pc:sldMk cId="370109585" sldId="258"/>
        </pc:sldMkLst>
        <pc:spChg chg="mod">
          <ac:chgData name="ninad chaudhari" userId="53ac86f4eaf94849" providerId="LiveId" clId="{3D9F5479-30A8-475F-B946-65CCD955FA79}" dt="2022-02-25T13:48:49.732" v="0" actId="20577"/>
          <ac:spMkLst>
            <pc:docMk/>
            <pc:sldMk cId="370109585" sldId="258"/>
            <ac:spMk id="5" creationId="{31B886BB-3D8C-4926-A2B6-2E565467463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aws.amazon.com/elasticloadbalancing/pric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1EF1-B37C-4CD2-B4B3-E728FAAB1E8D}"/>
              </a:ext>
            </a:extLst>
          </p:cNvPr>
          <p:cNvSpPr>
            <a:spLocks noGrp="1"/>
          </p:cNvSpPr>
          <p:nvPr>
            <p:ph type="ctrTitle"/>
          </p:nvPr>
        </p:nvSpPr>
        <p:spPr/>
        <p:txBody>
          <a:bodyPr>
            <a:normAutofit/>
          </a:bodyPr>
          <a:lstStyle/>
          <a:p>
            <a:r>
              <a:rPr lang="en-US" sz="4400" dirty="0"/>
              <a:t>Elastic load balancer - </a:t>
            </a:r>
            <a:r>
              <a:rPr lang="en-US" sz="4400" dirty="0" err="1"/>
              <a:t>elb</a:t>
            </a:r>
            <a:endParaRPr lang="en-IN" sz="4400" dirty="0"/>
          </a:p>
        </p:txBody>
      </p:sp>
      <p:sp>
        <p:nvSpPr>
          <p:cNvPr id="3" name="Subtitle 2">
            <a:extLst>
              <a:ext uri="{FF2B5EF4-FFF2-40B4-BE49-F238E27FC236}">
                <a16:creationId xmlns:a16="http://schemas.microsoft.com/office/drawing/2014/main" id="{AEB18BD6-7404-4A7D-ACBE-851C972E6B01}"/>
              </a:ext>
            </a:extLst>
          </p:cNvPr>
          <p:cNvSpPr>
            <a:spLocks noGrp="1"/>
          </p:cNvSpPr>
          <p:nvPr>
            <p:ph type="subTitle" idx="1"/>
          </p:nvPr>
        </p:nvSpPr>
        <p:spPr/>
        <p:txBody>
          <a:bodyPr/>
          <a:lstStyle/>
          <a:p>
            <a:r>
              <a:rPr lang="en-US" dirty="0"/>
              <a:t>- Velocity training institute</a:t>
            </a:r>
          </a:p>
          <a:p>
            <a:r>
              <a:rPr lang="en-US" dirty="0"/>
              <a:t>- 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1863689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550B7A-C8DC-4761-B936-4493FC053152}"/>
              </a:ext>
            </a:extLst>
          </p:cNvPr>
          <p:cNvPicPr>
            <a:picLocks noChangeAspect="1"/>
          </p:cNvPicPr>
          <p:nvPr/>
        </p:nvPicPr>
        <p:blipFill>
          <a:blip r:embed="rId2"/>
          <a:stretch>
            <a:fillRect/>
          </a:stretch>
        </p:blipFill>
        <p:spPr>
          <a:xfrm>
            <a:off x="2909887" y="1364974"/>
            <a:ext cx="6372225" cy="3964263"/>
          </a:xfrm>
          <a:prstGeom prst="rect">
            <a:avLst/>
          </a:prstGeom>
        </p:spPr>
      </p:pic>
    </p:spTree>
    <p:extLst>
      <p:ext uri="{BB962C8B-B14F-4D97-AF65-F5344CB8AC3E}">
        <p14:creationId xmlns:p14="http://schemas.microsoft.com/office/powerpoint/2010/main" val="397702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E9FA0-1AD3-4743-AF75-302F7B467AB0}"/>
              </a:ext>
            </a:extLst>
          </p:cNvPr>
          <p:cNvSpPr>
            <a:spLocks noGrp="1"/>
          </p:cNvSpPr>
          <p:nvPr>
            <p:ph type="title"/>
          </p:nvPr>
        </p:nvSpPr>
        <p:spPr/>
        <p:txBody>
          <a:bodyPr>
            <a:normAutofit/>
          </a:bodyPr>
          <a:lstStyle/>
          <a:p>
            <a:r>
              <a:rPr lang="en-US" dirty="0"/>
              <a:t>Key difference</a:t>
            </a:r>
            <a:br>
              <a:rPr lang="en-US" dirty="0"/>
            </a:br>
            <a:endParaRPr lang="en-IN" dirty="0"/>
          </a:p>
        </p:txBody>
      </p:sp>
      <p:sp>
        <p:nvSpPr>
          <p:cNvPr id="3" name="Content Placeholder 2">
            <a:extLst>
              <a:ext uri="{FF2B5EF4-FFF2-40B4-BE49-F238E27FC236}">
                <a16:creationId xmlns:a16="http://schemas.microsoft.com/office/drawing/2014/main" id="{AC861E88-8680-4D65-B208-9B81E3BEA1CD}"/>
              </a:ext>
            </a:extLst>
          </p:cNvPr>
          <p:cNvSpPr>
            <a:spLocks noGrp="1"/>
          </p:cNvSpPr>
          <p:nvPr>
            <p:ph idx="1"/>
          </p:nvPr>
        </p:nvSpPr>
        <p:spPr/>
        <p:txBody>
          <a:bodyPr/>
          <a:lstStyle/>
          <a:p>
            <a:r>
              <a:rPr lang="en-US" dirty="0"/>
              <a:t>NLB just forward requests whereas ALB examines the contents of the HTTP request header to determine where to route the request.</a:t>
            </a:r>
          </a:p>
          <a:p>
            <a:r>
              <a:rPr lang="en-US" dirty="0"/>
              <a:t>When you need to seamlessly support spiky or high-volume inbound TCP requests we use the network load balancer.</a:t>
            </a:r>
          </a:p>
          <a:p>
            <a:r>
              <a:rPr lang="en-US" dirty="0"/>
              <a:t>ALBs are typically used for web applications. If you have a microservices architecture, </a:t>
            </a:r>
            <a:r>
              <a:rPr lang="en-US" dirty="0" err="1"/>
              <a:t>etc</a:t>
            </a:r>
            <a:endParaRPr lang="en-IN" dirty="0"/>
          </a:p>
        </p:txBody>
      </p:sp>
    </p:spTree>
    <p:extLst>
      <p:ext uri="{BB962C8B-B14F-4D97-AF65-F5344CB8AC3E}">
        <p14:creationId xmlns:p14="http://schemas.microsoft.com/office/powerpoint/2010/main" val="197843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9AAEC9-A623-425C-8D2B-7773B75D080D}"/>
              </a:ext>
            </a:extLst>
          </p:cNvPr>
          <p:cNvSpPr>
            <a:spLocks noGrp="1"/>
          </p:cNvSpPr>
          <p:nvPr>
            <p:ph type="title"/>
          </p:nvPr>
        </p:nvSpPr>
        <p:spPr/>
        <p:txBody>
          <a:bodyPr/>
          <a:lstStyle/>
          <a:p>
            <a:r>
              <a:rPr lang="en-US" dirty="0"/>
              <a:t>HTTP vs TCP</a:t>
            </a:r>
            <a:endParaRPr lang="en-IN" dirty="0"/>
          </a:p>
        </p:txBody>
      </p:sp>
      <p:sp>
        <p:nvSpPr>
          <p:cNvPr id="4" name="Content Placeholder 3">
            <a:extLst>
              <a:ext uri="{FF2B5EF4-FFF2-40B4-BE49-F238E27FC236}">
                <a16:creationId xmlns:a16="http://schemas.microsoft.com/office/drawing/2014/main" id="{54C7C736-75D8-4B14-8628-C645CF746E42}"/>
              </a:ext>
            </a:extLst>
          </p:cNvPr>
          <p:cNvSpPr>
            <a:spLocks noGrp="1"/>
          </p:cNvSpPr>
          <p:nvPr>
            <p:ph idx="1"/>
          </p:nvPr>
        </p:nvSpPr>
        <p:spPr/>
        <p:txBody>
          <a:bodyPr>
            <a:normAutofit lnSpcReduction="10000"/>
          </a:bodyPr>
          <a:lstStyle/>
          <a:p>
            <a:r>
              <a:rPr lang="en-US" dirty="0"/>
              <a:t>Hypertext Transfer Protocol (HTTP) and Transmission Control Protocol (TCP) are both computer protocols involved in the transfer of data, but while they individually serve their own purpose, they have a close relationship.</a:t>
            </a:r>
          </a:p>
          <a:p>
            <a:r>
              <a:rPr lang="en-US" dirty="0"/>
              <a:t>HTTP is a request-response protocol that allows users to communicate data on the World Wide Web (WWW) and transfer hypertext. The protocol remains one of the primary means of using the Internet and provides users a way to interact with web resources such as HTML files by transmitting hypertext messages between clients (such as a web browser like Chrome) and a server. Essentially, it’s used to load web pages using hypertext links.</a:t>
            </a:r>
            <a:endParaRPr lang="en-IN" dirty="0"/>
          </a:p>
        </p:txBody>
      </p:sp>
    </p:spTree>
    <p:extLst>
      <p:ext uri="{BB962C8B-B14F-4D97-AF65-F5344CB8AC3E}">
        <p14:creationId xmlns:p14="http://schemas.microsoft.com/office/powerpoint/2010/main" val="5284360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24EB4-3F05-4985-8D75-0413766539BE}"/>
              </a:ext>
            </a:extLst>
          </p:cNvPr>
          <p:cNvSpPr>
            <a:spLocks noGrp="1"/>
          </p:cNvSpPr>
          <p:nvPr>
            <p:ph type="title"/>
          </p:nvPr>
        </p:nvSpPr>
        <p:spPr/>
        <p:txBody>
          <a:bodyPr/>
          <a:lstStyle/>
          <a:p>
            <a:r>
              <a:rPr lang="en-US" dirty="0"/>
              <a:t>HTTP vs TCP</a:t>
            </a:r>
            <a:endParaRPr lang="en-IN" dirty="0"/>
          </a:p>
        </p:txBody>
      </p:sp>
      <p:sp>
        <p:nvSpPr>
          <p:cNvPr id="3" name="Content Placeholder 2">
            <a:extLst>
              <a:ext uri="{FF2B5EF4-FFF2-40B4-BE49-F238E27FC236}">
                <a16:creationId xmlns:a16="http://schemas.microsoft.com/office/drawing/2014/main" id="{0AD07FB3-BD35-4877-9135-1B1B980DD722}"/>
              </a:ext>
            </a:extLst>
          </p:cNvPr>
          <p:cNvSpPr>
            <a:spLocks noGrp="1"/>
          </p:cNvSpPr>
          <p:nvPr>
            <p:ph idx="1"/>
          </p:nvPr>
        </p:nvSpPr>
        <p:spPr/>
        <p:txBody>
          <a:bodyPr/>
          <a:lstStyle/>
          <a:p>
            <a:r>
              <a:rPr lang="en-US" dirty="0"/>
              <a:t>TCP, short for Transmission Control Protocol, is a communication standard that enables application programs and computing devices to exchange data and/or messages over networks. </a:t>
            </a:r>
            <a:endParaRPr lang="en-IN" dirty="0"/>
          </a:p>
        </p:txBody>
      </p:sp>
    </p:spTree>
    <p:extLst>
      <p:ext uri="{BB962C8B-B14F-4D97-AF65-F5344CB8AC3E}">
        <p14:creationId xmlns:p14="http://schemas.microsoft.com/office/powerpoint/2010/main" val="2584470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F8B6-F854-4CE8-AB30-064A842083C8}"/>
              </a:ext>
            </a:extLst>
          </p:cNvPr>
          <p:cNvSpPr>
            <a:spLocks noGrp="1"/>
          </p:cNvSpPr>
          <p:nvPr>
            <p:ph type="title"/>
          </p:nvPr>
        </p:nvSpPr>
        <p:spPr/>
        <p:txBody>
          <a:bodyPr/>
          <a:lstStyle/>
          <a:p>
            <a:r>
              <a:rPr lang="en-US" dirty="0"/>
              <a:t>The Main Differences Between HTTP and TCP</a:t>
            </a:r>
            <a:br>
              <a:rPr lang="en-US" dirty="0"/>
            </a:br>
            <a:endParaRPr lang="en-IN" dirty="0"/>
          </a:p>
        </p:txBody>
      </p:sp>
      <p:sp>
        <p:nvSpPr>
          <p:cNvPr id="3" name="Content Placeholder 2">
            <a:extLst>
              <a:ext uri="{FF2B5EF4-FFF2-40B4-BE49-F238E27FC236}">
                <a16:creationId xmlns:a16="http://schemas.microsoft.com/office/drawing/2014/main" id="{4A152317-DE65-4C55-8025-FBADC2B6EE57}"/>
              </a:ext>
            </a:extLst>
          </p:cNvPr>
          <p:cNvSpPr>
            <a:spLocks noGrp="1"/>
          </p:cNvSpPr>
          <p:nvPr>
            <p:ph idx="1"/>
          </p:nvPr>
        </p:nvSpPr>
        <p:spPr/>
        <p:txBody>
          <a:bodyPr>
            <a:normAutofit fontScale="85000" lnSpcReduction="20000"/>
          </a:bodyPr>
          <a:lstStyle/>
          <a:p>
            <a:r>
              <a:rPr lang="en-US" dirty="0"/>
              <a:t>HTTP typically uses port 80 – this is the port that the server “listens to” or expects to receive from a Web client. TCP doesn’t require a port to do its job.</a:t>
            </a:r>
          </a:p>
          <a:p>
            <a:r>
              <a:rPr lang="en-US" dirty="0"/>
              <a:t>HTTP is faster in comparison to TCP as it operates at a higher speed and performs the process immediately. TCP is relatively slower.</a:t>
            </a:r>
          </a:p>
          <a:p>
            <a:r>
              <a:rPr lang="en-US" dirty="0"/>
              <a:t>TCP tells the destination computer which application should receive data and ensures the proper delivery of said data, whereas HTTP is used to search and find the desired documents on the Internet.</a:t>
            </a:r>
          </a:p>
          <a:p>
            <a:r>
              <a:rPr lang="en-US" dirty="0"/>
              <a:t>TCP contains information about what data has or has not been received yet, while HTTP contains specific instructions on how to read and process the data once it’s received.</a:t>
            </a:r>
          </a:p>
          <a:p>
            <a:r>
              <a:rPr lang="en-US" dirty="0"/>
              <a:t>TCP manages the data stream, whereas HTTP describes what the data in the stream contains.</a:t>
            </a:r>
          </a:p>
          <a:p>
            <a:r>
              <a:rPr lang="en-US" dirty="0"/>
              <a:t>TCP operates as a three-way communication protocol, while HTTP is a single-way protocol.</a:t>
            </a:r>
            <a:endParaRPr lang="en-IN" dirty="0"/>
          </a:p>
        </p:txBody>
      </p:sp>
    </p:spTree>
    <p:extLst>
      <p:ext uri="{BB962C8B-B14F-4D97-AF65-F5344CB8AC3E}">
        <p14:creationId xmlns:p14="http://schemas.microsoft.com/office/powerpoint/2010/main" val="13017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92231-C9A7-4A0D-8B0B-B3F683021846}"/>
              </a:ext>
            </a:extLst>
          </p:cNvPr>
          <p:cNvSpPr>
            <a:spLocks noGrp="1"/>
          </p:cNvSpPr>
          <p:nvPr>
            <p:ph type="title"/>
          </p:nvPr>
        </p:nvSpPr>
        <p:spPr/>
        <p:txBody>
          <a:bodyPr/>
          <a:lstStyle/>
          <a:p>
            <a:r>
              <a:rPr lang="en-US" dirty="0"/>
              <a:t>Components of elastic load balancer</a:t>
            </a:r>
            <a:br>
              <a:rPr lang="en-US" dirty="0"/>
            </a:br>
            <a:endParaRPr lang="en-IN" dirty="0"/>
          </a:p>
        </p:txBody>
      </p:sp>
      <p:sp>
        <p:nvSpPr>
          <p:cNvPr id="3" name="Content Placeholder 2">
            <a:extLst>
              <a:ext uri="{FF2B5EF4-FFF2-40B4-BE49-F238E27FC236}">
                <a16:creationId xmlns:a16="http://schemas.microsoft.com/office/drawing/2014/main" id="{5C944360-F22B-480D-AA81-865B37F2C5EC}"/>
              </a:ext>
            </a:extLst>
          </p:cNvPr>
          <p:cNvSpPr>
            <a:spLocks noGrp="1"/>
          </p:cNvSpPr>
          <p:nvPr>
            <p:ph idx="1"/>
          </p:nvPr>
        </p:nvSpPr>
        <p:spPr/>
        <p:txBody>
          <a:bodyPr/>
          <a:lstStyle/>
          <a:p>
            <a:r>
              <a:rPr lang="en-US" dirty="0"/>
              <a:t>Listener:- </a:t>
            </a:r>
          </a:p>
          <a:p>
            <a:pPr marL="0" indent="0">
              <a:buNone/>
            </a:pPr>
            <a:r>
              <a:rPr lang="en-US" sz="1800" dirty="0"/>
              <a:t>A listener is a process that checks for connection requests. It is configured with a protocol and a port for front-end (client to load balancer) connections, and a protocol and a port for back-end (load balancer to back-end instance) connections.</a:t>
            </a:r>
          </a:p>
          <a:p>
            <a:pPr marL="0" indent="0">
              <a:buNone/>
            </a:pPr>
            <a:r>
              <a:rPr lang="en-US" sz="1800" dirty="0"/>
              <a:t>It listens to the incoming requests and </a:t>
            </a:r>
            <a:r>
              <a:rPr lang="en-US" sz="1800" dirty="0" err="1"/>
              <a:t>fwds</a:t>
            </a:r>
            <a:r>
              <a:rPr lang="en-US" sz="1800" dirty="0"/>
              <a:t> requests accordingly.</a:t>
            </a:r>
          </a:p>
          <a:p>
            <a:r>
              <a:rPr lang="en-US" sz="1800" dirty="0"/>
              <a:t>Target Group:-</a:t>
            </a:r>
          </a:p>
          <a:p>
            <a:pPr marL="0" indent="0">
              <a:buNone/>
            </a:pPr>
            <a:r>
              <a:rPr lang="en-US" sz="1800" dirty="0"/>
              <a:t>This is nothing but a cluster of EC2 instances. The ELB will only </a:t>
            </a:r>
            <a:r>
              <a:rPr lang="en-US" sz="1800" dirty="0" err="1"/>
              <a:t>fwd</a:t>
            </a:r>
            <a:r>
              <a:rPr lang="en-US" sz="1800" dirty="0"/>
              <a:t> the traffic to EC2 instances which are part of target group.</a:t>
            </a:r>
            <a:endParaRPr lang="en-IN" sz="1800" dirty="0"/>
          </a:p>
        </p:txBody>
      </p:sp>
    </p:spTree>
    <p:extLst>
      <p:ext uri="{BB962C8B-B14F-4D97-AF65-F5344CB8AC3E}">
        <p14:creationId xmlns:p14="http://schemas.microsoft.com/office/powerpoint/2010/main" val="1656430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CE829-1D30-495F-B8AC-7020DED156C6}"/>
              </a:ext>
            </a:extLst>
          </p:cNvPr>
          <p:cNvSpPr>
            <a:spLocks noGrp="1"/>
          </p:cNvSpPr>
          <p:nvPr>
            <p:ph type="title"/>
          </p:nvPr>
        </p:nvSpPr>
        <p:spPr/>
        <p:txBody>
          <a:bodyPr/>
          <a:lstStyle/>
          <a:p>
            <a:r>
              <a:rPr lang="en-US" dirty="0"/>
              <a:t>Components of elastic load balancer</a:t>
            </a:r>
            <a:br>
              <a:rPr lang="en-US" dirty="0"/>
            </a:br>
            <a:endParaRPr lang="en-IN" dirty="0"/>
          </a:p>
        </p:txBody>
      </p:sp>
      <p:sp>
        <p:nvSpPr>
          <p:cNvPr id="3" name="Content Placeholder 2">
            <a:extLst>
              <a:ext uri="{FF2B5EF4-FFF2-40B4-BE49-F238E27FC236}">
                <a16:creationId xmlns:a16="http://schemas.microsoft.com/office/drawing/2014/main" id="{F1157098-8840-49E4-A05C-EC1256556231}"/>
              </a:ext>
            </a:extLst>
          </p:cNvPr>
          <p:cNvSpPr>
            <a:spLocks noGrp="1"/>
          </p:cNvSpPr>
          <p:nvPr>
            <p:ph idx="1"/>
          </p:nvPr>
        </p:nvSpPr>
        <p:spPr/>
        <p:txBody>
          <a:bodyPr/>
          <a:lstStyle/>
          <a:p>
            <a:r>
              <a:rPr lang="en-US" dirty="0"/>
              <a:t>Target:-</a:t>
            </a:r>
          </a:p>
          <a:p>
            <a:pPr marL="0" indent="0">
              <a:buNone/>
            </a:pPr>
            <a:r>
              <a:rPr lang="en-US" dirty="0"/>
              <a:t>This is nothing but our individual EC2 instance, there is where we are going to target our traffic.</a:t>
            </a:r>
          </a:p>
          <a:p>
            <a:r>
              <a:rPr lang="en-US" dirty="0"/>
              <a:t>Health checks:-</a:t>
            </a:r>
          </a:p>
          <a:p>
            <a:pPr marL="0" indent="0">
              <a:buNone/>
            </a:pPr>
            <a:r>
              <a:rPr lang="en-US" dirty="0"/>
              <a:t>This is done to check whether instance is healthy or not. ELB does some prior health checks before registering targets and forwarding traffic to it.</a:t>
            </a:r>
            <a:endParaRPr lang="en-IN" dirty="0"/>
          </a:p>
        </p:txBody>
      </p:sp>
    </p:spTree>
    <p:extLst>
      <p:ext uri="{BB962C8B-B14F-4D97-AF65-F5344CB8AC3E}">
        <p14:creationId xmlns:p14="http://schemas.microsoft.com/office/powerpoint/2010/main" val="311098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9171-D30C-4A14-9DF8-73CA13368360}"/>
              </a:ext>
            </a:extLst>
          </p:cNvPr>
          <p:cNvSpPr>
            <a:spLocks noGrp="1"/>
          </p:cNvSpPr>
          <p:nvPr>
            <p:ph type="title"/>
          </p:nvPr>
        </p:nvSpPr>
        <p:spPr/>
        <p:txBody>
          <a:bodyPr/>
          <a:lstStyle/>
          <a:p>
            <a:r>
              <a:rPr lang="en-US" dirty="0"/>
              <a:t>Some important points</a:t>
            </a:r>
            <a:endParaRPr lang="en-IN" dirty="0"/>
          </a:p>
        </p:txBody>
      </p:sp>
      <p:sp>
        <p:nvSpPr>
          <p:cNvPr id="3" name="Content Placeholder 2">
            <a:extLst>
              <a:ext uri="{FF2B5EF4-FFF2-40B4-BE49-F238E27FC236}">
                <a16:creationId xmlns:a16="http://schemas.microsoft.com/office/drawing/2014/main" id="{0F4C9854-0D10-4D45-A2FB-72712C33561F}"/>
              </a:ext>
            </a:extLst>
          </p:cNvPr>
          <p:cNvSpPr>
            <a:spLocks noGrp="1"/>
          </p:cNvSpPr>
          <p:nvPr>
            <p:ph idx="1"/>
          </p:nvPr>
        </p:nvSpPr>
        <p:spPr/>
        <p:txBody>
          <a:bodyPr>
            <a:normAutofit fontScale="92500" lnSpcReduction="20000"/>
          </a:bodyPr>
          <a:lstStyle/>
          <a:p>
            <a:r>
              <a:rPr lang="en-US" dirty="0"/>
              <a:t>Load balancer is region specific</a:t>
            </a:r>
            <a:r>
              <a:rPr lang="en-IN" dirty="0"/>
              <a:t>.</a:t>
            </a:r>
          </a:p>
          <a:p>
            <a:r>
              <a:rPr lang="en-IN" dirty="0"/>
              <a:t>The load balancer will have a public IP, but the EC2 instances may or may not have public IP, they can communicate with each others based on private IP.</a:t>
            </a:r>
          </a:p>
          <a:p>
            <a:r>
              <a:rPr lang="en-IN" dirty="0"/>
              <a:t>A load balancer will only fwd. the request to the ec2 instance, it doesn’t mean that it will fwd. all the requests. In case of application load balancer it will only </a:t>
            </a:r>
            <a:r>
              <a:rPr lang="en-IN" dirty="0" err="1"/>
              <a:t>fwd</a:t>
            </a:r>
            <a:r>
              <a:rPr lang="en-IN" dirty="0"/>
              <a:t> http or https requests as it supports that protocol only.</a:t>
            </a:r>
          </a:p>
          <a:p>
            <a:r>
              <a:rPr lang="en-IN" dirty="0"/>
              <a:t>ELB has nothing to do with the other outbound traffic which is generated from EC2 instance to the internet or any other ec2 machine.</a:t>
            </a:r>
          </a:p>
          <a:p>
            <a:r>
              <a:rPr lang="en-IN" dirty="0"/>
              <a:t>If ELB is deleted then EC2 instances attached wont be deleted</a:t>
            </a:r>
          </a:p>
          <a:p>
            <a:endParaRPr lang="en-IN" dirty="0"/>
          </a:p>
        </p:txBody>
      </p:sp>
    </p:spTree>
    <p:extLst>
      <p:ext uri="{BB962C8B-B14F-4D97-AF65-F5344CB8AC3E}">
        <p14:creationId xmlns:p14="http://schemas.microsoft.com/office/powerpoint/2010/main" val="1864393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791E-AB49-4B44-9F63-E550D78CCD5E}"/>
              </a:ext>
            </a:extLst>
          </p:cNvPr>
          <p:cNvSpPr>
            <a:spLocks noGrp="1"/>
          </p:cNvSpPr>
          <p:nvPr>
            <p:ph type="title"/>
          </p:nvPr>
        </p:nvSpPr>
        <p:spPr/>
        <p:txBody>
          <a:bodyPr/>
          <a:lstStyle/>
          <a:p>
            <a:r>
              <a:rPr lang="en-US" dirty="0"/>
              <a:t>Some important points</a:t>
            </a:r>
            <a:endParaRPr lang="en-IN" dirty="0"/>
          </a:p>
        </p:txBody>
      </p:sp>
      <p:sp>
        <p:nvSpPr>
          <p:cNvPr id="3" name="Content Placeholder 2">
            <a:extLst>
              <a:ext uri="{FF2B5EF4-FFF2-40B4-BE49-F238E27FC236}">
                <a16:creationId xmlns:a16="http://schemas.microsoft.com/office/drawing/2014/main" id="{C34B786C-FA95-42BF-8277-97F587874B81}"/>
              </a:ext>
            </a:extLst>
          </p:cNvPr>
          <p:cNvSpPr>
            <a:spLocks noGrp="1"/>
          </p:cNvSpPr>
          <p:nvPr>
            <p:ph idx="1"/>
          </p:nvPr>
        </p:nvSpPr>
        <p:spPr/>
        <p:txBody>
          <a:bodyPr/>
          <a:lstStyle/>
          <a:p>
            <a:r>
              <a:rPr lang="en-IN" dirty="0">
                <a:hlinkClick r:id="rId2"/>
              </a:rPr>
              <a:t>https://aws.amazon.com/elasticloadbalancing/pricing/</a:t>
            </a:r>
            <a:endParaRPr lang="en-IN" dirty="0"/>
          </a:p>
          <a:p>
            <a:r>
              <a:rPr lang="en-IN" dirty="0"/>
              <a:t>Its always recommended to have equal number of ec2 instances in each zone. (cross zone load balancing)</a:t>
            </a:r>
          </a:p>
        </p:txBody>
      </p:sp>
    </p:spTree>
    <p:extLst>
      <p:ext uri="{BB962C8B-B14F-4D97-AF65-F5344CB8AC3E}">
        <p14:creationId xmlns:p14="http://schemas.microsoft.com/office/powerpoint/2010/main" val="9375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FBA16-CBAB-435A-95D2-7C353585D871}"/>
              </a:ext>
            </a:extLst>
          </p:cNvPr>
          <p:cNvSpPr>
            <a:spLocks noGrp="1"/>
          </p:cNvSpPr>
          <p:nvPr>
            <p:ph type="title"/>
          </p:nvPr>
        </p:nvSpPr>
        <p:spPr/>
        <p:txBody>
          <a:bodyPr/>
          <a:lstStyle/>
          <a:p>
            <a:r>
              <a:rPr lang="en-US" dirty="0"/>
              <a:t>Elastic load balancer</a:t>
            </a:r>
            <a:endParaRPr lang="en-IN" dirty="0"/>
          </a:p>
        </p:txBody>
      </p:sp>
      <p:sp>
        <p:nvSpPr>
          <p:cNvPr id="3" name="Content Placeholder 2">
            <a:extLst>
              <a:ext uri="{FF2B5EF4-FFF2-40B4-BE49-F238E27FC236}">
                <a16:creationId xmlns:a16="http://schemas.microsoft.com/office/drawing/2014/main" id="{7BA0FCE1-2B82-4A4B-841C-6D127CEE14B4}"/>
              </a:ext>
            </a:extLst>
          </p:cNvPr>
          <p:cNvSpPr>
            <a:spLocks noGrp="1"/>
          </p:cNvSpPr>
          <p:nvPr>
            <p:ph idx="1"/>
          </p:nvPr>
        </p:nvSpPr>
        <p:spPr/>
        <p:txBody>
          <a:bodyPr/>
          <a:lstStyle/>
          <a:p>
            <a:r>
              <a:rPr lang="en-US" dirty="0"/>
              <a:t>A load balancer is a device that distributes network or application traffic across a number of servers.</a:t>
            </a:r>
          </a:p>
          <a:p>
            <a:r>
              <a:rPr lang="en-IN" dirty="0"/>
              <a:t>ELB distributes incoming traffic amongst various EC2 instances or available servers.</a:t>
            </a:r>
          </a:p>
          <a:p>
            <a:r>
              <a:rPr lang="en-IN" dirty="0"/>
              <a:t>ELB can distribute the load in between single AZ or multiple AZ</a:t>
            </a:r>
          </a:p>
          <a:p>
            <a:r>
              <a:rPr lang="en-IN" dirty="0"/>
              <a:t>ELB helps increase fault tolerance and makes sure there is high availability of the application 24*7.</a:t>
            </a:r>
          </a:p>
        </p:txBody>
      </p:sp>
    </p:spTree>
    <p:extLst>
      <p:ext uri="{BB962C8B-B14F-4D97-AF65-F5344CB8AC3E}">
        <p14:creationId xmlns:p14="http://schemas.microsoft.com/office/powerpoint/2010/main" val="316749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28EF48-A6F1-4454-9437-FFB23FB8457B}"/>
              </a:ext>
            </a:extLst>
          </p:cNvPr>
          <p:cNvSpPr>
            <a:spLocks noGrp="1"/>
          </p:cNvSpPr>
          <p:nvPr>
            <p:ph type="title"/>
          </p:nvPr>
        </p:nvSpPr>
        <p:spPr/>
        <p:txBody>
          <a:bodyPr/>
          <a:lstStyle/>
          <a:p>
            <a:r>
              <a:rPr lang="en-US" dirty="0"/>
              <a:t>How does it work?</a:t>
            </a:r>
            <a:endParaRPr lang="en-IN" dirty="0"/>
          </a:p>
        </p:txBody>
      </p:sp>
      <p:sp>
        <p:nvSpPr>
          <p:cNvPr id="5" name="Content Placeholder 4">
            <a:extLst>
              <a:ext uri="{FF2B5EF4-FFF2-40B4-BE49-F238E27FC236}">
                <a16:creationId xmlns:a16="http://schemas.microsoft.com/office/drawing/2014/main" id="{31B886BB-3D8C-4926-A2B6-2E565467463A}"/>
              </a:ext>
            </a:extLst>
          </p:cNvPr>
          <p:cNvSpPr>
            <a:spLocks noGrp="1"/>
          </p:cNvSpPr>
          <p:nvPr>
            <p:ph idx="1"/>
          </p:nvPr>
        </p:nvSpPr>
        <p:spPr/>
        <p:txBody>
          <a:bodyPr/>
          <a:lstStyle/>
          <a:p>
            <a:r>
              <a:rPr lang="en-US" dirty="0"/>
              <a:t>Load balancer checks on which server the traffic is less and accordingly forwards the request to the corresponding server.</a:t>
            </a:r>
          </a:p>
          <a:p>
            <a:r>
              <a:rPr lang="en-US" dirty="0"/>
              <a:t>Incase any of the server is down it will move the request to any of </a:t>
            </a:r>
            <a:r>
              <a:rPr lang="en-US"/>
              <a:t>the healthy </a:t>
            </a:r>
            <a:r>
              <a:rPr lang="en-US" dirty="0"/>
              <a:t>server which is configured.</a:t>
            </a:r>
          </a:p>
          <a:p>
            <a:r>
              <a:rPr lang="en-US" dirty="0"/>
              <a:t>Here we have to note that the load balancer will also do health checks on a regular time intervals and forward requests only to the healthy server.</a:t>
            </a:r>
          </a:p>
          <a:p>
            <a:r>
              <a:rPr lang="en-US" dirty="0"/>
              <a:t>Usually load balancing is done together with auto-scaling, if any server is faulty then it gets replaced by a healthy server.</a:t>
            </a:r>
            <a:endParaRPr lang="en-IN" dirty="0"/>
          </a:p>
        </p:txBody>
      </p:sp>
    </p:spTree>
    <p:extLst>
      <p:ext uri="{BB962C8B-B14F-4D97-AF65-F5344CB8AC3E}">
        <p14:creationId xmlns:p14="http://schemas.microsoft.com/office/powerpoint/2010/main" val="370109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C6492-74FA-4630-9419-4592233E8BC4}"/>
              </a:ext>
            </a:extLst>
          </p:cNvPr>
          <p:cNvSpPr>
            <a:spLocks noGrp="1"/>
          </p:cNvSpPr>
          <p:nvPr>
            <p:ph type="title"/>
          </p:nvPr>
        </p:nvSpPr>
        <p:spPr/>
        <p:txBody>
          <a:bodyPr/>
          <a:lstStyle/>
          <a:p>
            <a:r>
              <a:rPr lang="en-US" dirty="0"/>
              <a:t>Types of load balancers</a:t>
            </a:r>
            <a:endParaRPr lang="en-IN" dirty="0"/>
          </a:p>
        </p:txBody>
      </p:sp>
      <p:sp>
        <p:nvSpPr>
          <p:cNvPr id="3" name="Content Placeholder 2">
            <a:extLst>
              <a:ext uri="{FF2B5EF4-FFF2-40B4-BE49-F238E27FC236}">
                <a16:creationId xmlns:a16="http://schemas.microsoft.com/office/drawing/2014/main" id="{8BE56BBB-921C-4DB6-BF56-A593196CA7ED}"/>
              </a:ext>
            </a:extLst>
          </p:cNvPr>
          <p:cNvSpPr>
            <a:spLocks noGrp="1"/>
          </p:cNvSpPr>
          <p:nvPr>
            <p:ph idx="1"/>
          </p:nvPr>
        </p:nvSpPr>
        <p:spPr/>
        <p:txBody>
          <a:bodyPr/>
          <a:lstStyle/>
          <a:p>
            <a:r>
              <a:rPr lang="en-US" dirty="0"/>
              <a:t>Application load balancer</a:t>
            </a:r>
          </a:p>
          <a:p>
            <a:r>
              <a:rPr lang="en-US" dirty="0"/>
              <a:t>Network load balancer</a:t>
            </a:r>
          </a:p>
          <a:p>
            <a:r>
              <a:rPr lang="en-US" dirty="0"/>
              <a:t>Classic load balancer – will be decommissioned soon by AWS</a:t>
            </a:r>
          </a:p>
          <a:p>
            <a:r>
              <a:rPr lang="en-US" dirty="0"/>
              <a:t>GATEWAY load balancer – new addition to AWS</a:t>
            </a:r>
            <a:endParaRPr lang="en-IN" dirty="0"/>
          </a:p>
        </p:txBody>
      </p:sp>
    </p:spTree>
    <p:extLst>
      <p:ext uri="{BB962C8B-B14F-4D97-AF65-F5344CB8AC3E}">
        <p14:creationId xmlns:p14="http://schemas.microsoft.com/office/powerpoint/2010/main" val="2335294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B7702-8B1C-4C57-AB93-426E39BE9FC2}"/>
              </a:ext>
            </a:extLst>
          </p:cNvPr>
          <p:cNvSpPr>
            <a:spLocks noGrp="1"/>
          </p:cNvSpPr>
          <p:nvPr>
            <p:ph type="title"/>
          </p:nvPr>
        </p:nvSpPr>
        <p:spPr/>
        <p:txBody>
          <a:bodyPr/>
          <a:lstStyle/>
          <a:p>
            <a:r>
              <a:rPr lang="en-US" dirty="0"/>
              <a:t>OSI (open system interconnection) model </a:t>
            </a:r>
            <a:endParaRPr lang="en-IN" dirty="0"/>
          </a:p>
        </p:txBody>
      </p:sp>
      <p:sp>
        <p:nvSpPr>
          <p:cNvPr id="3" name="Content Placeholder 2">
            <a:extLst>
              <a:ext uri="{FF2B5EF4-FFF2-40B4-BE49-F238E27FC236}">
                <a16:creationId xmlns:a16="http://schemas.microsoft.com/office/drawing/2014/main" id="{280F340A-2753-4944-BE53-22C938B3BFE9}"/>
              </a:ext>
            </a:extLst>
          </p:cNvPr>
          <p:cNvSpPr>
            <a:spLocks noGrp="1"/>
          </p:cNvSpPr>
          <p:nvPr>
            <p:ph idx="1"/>
          </p:nvPr>
        </p:nvSpPr>
        <p:spPr/>
        <p:txBody>
          <a:bodyPr/>
          <a:lstStyle/>
          <a:p>
            <a:r>
              <a:rPr lang="en-US" dirty="0"/>
              <a:t>The Open Systems Interconnection model is a conceptual model that characterizes and standardizes the communication functions of a telecommunication or computing system without regard to its underlying internal structure and technology</a:t>
            </a:r>
            <a:endParaRPr lang="en-IN" dirty="0"/>
          </a:p>
        </p:txBody>
      </p:sp>
    </p:spTree>
    <p:extLst>
      <p:ext uri="{BB962C8B-B14F-4D97-AF65-F5344CB8AC3E}">
        <p14:creationId xmlns:p14="http://schemas.microsoft.com/office/powerpoint/2010/main" val="1823571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945A9E-9A11-430C-AC89-33F38829D03E}"/>
              </a:ext>
            </a:extLst>
          </p:cNvPr>
          <p:cNvPicPr>
            <a:picLocks noChangeAspect="1"/>
          </p:cNvPicPr>
          <p:nvPr/>
        </p:nvPicPr>
        <p:blipFill>
          <a:blip r:embed="rId2"/>
          <a:stretch>
            <a:fillRect/>
          </a:stretch>
        </p:blipFill>
        <p:spPr>
          <a:xfrm>
            <a:off x="354495" y="225287"/>
            <a:ext cx="5667683" cy="5711687"/>
          </a:xfrm>
          <a:prstGeom prst="rect">
            <a:avLst/>
          </a:prstGeom>
        </p:spPr>
      </p:pic>
      <p:pic>
        <p:nvPicPr>
          <p:cNvPr id="5" name="Picture 4">
            <a:extLst>
              <a:ext uri="{FF2B5EF4-FFF2-40B4-BE49-F238E27FC236}">
                <a16:creationId xmlns:a16="http://schemas.microsoft.com/office/drawing/2014/main" id="{C3C37318-EBE0-4089-8540-521622B74517}"/>
              </a:ext>
            </a:extLst>
          </p:cNvPr>
          <p:cNvPicPr>
            <a:picLocks noChangeAspect="1"/>
          </p:cNvPicPr>
          <p:nvPr/>
        </p:nvPicPr>
        <p:blipFill>
          <a:blip r:embed="rId3"/>
          <a:stretch>
            <a:fillRect/>
          </a:stretch>
        </p:blipFill>
        <p:spPr>
          <a:xfrm>
            <a:off x="6169824" y="225287"/>
            <a:ext cx="5667681" cy="5882292"/>
          </a:xfrm>
          <a:prstGeom prst="rect">
            <a:avLst/>
          </a:prstGeom>
        </p:spPr>
      </p:pic>
    </p:spTree>
    <p:extLst>
      <p:ext uri="{BB962C8B-B14F-4D97-AF65-F5344CB8AC3E}">
        <p14:creationId xmlns:p14="http://schemas.microsoft.com/office/powerpoint/2010/main" val="303411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01E0-F12C-4DBA-BB62-37D6AE26D528}"/>
              </a:ext>
            </a:extLst>
          </p:cNvPr>
          <p:cNvSpPr>
            <a:spLocks noGrp="1"/>
          </p:cNvSpPr>
          <p:nvPr>
            <p:ph type="title"/>
          </p:nvPr>
        </p:nvSpPr>
        <p:spPr/>
        <p:txBody>
          <a:bodyPr/>
          <a:lstStyle/>
          <a:p>
            <a:r>
              <a:rPr lang="en-US" dirty="0"/>
              <a:t>Application load balancer</a:t>
            </a:r>
            <a:endParaRPr lang="en-IN" dirty="0"/>
          </a:p>
        </p:txBody>
      </p:sp>
      <p:sp>
        <p:nvSpPr>
          <p:cNvPr id="3" name="Content Placeholder 2">
            <a:extLst>
              <a:ext uri="{FF2B5EF4-FFF2-40B4-BE49-F238E27FC236}">
                <a16:creationId xmlns:a16="http://schemas.microsoft.com/office/drawing/2014/main" id="{3460A64D-5D44-47CD-BC98-F067B34E6F57}"/>
              </a:ext>
            </a:extLst>
          </p:cNvPr>
          <p:cNvSpPr>
            <a:spLocks noGrp="1"/>
          </p:cNvSpPr>
          <p:nvPr>
            <p:ph idx="1"/>
          </p:nvPr>
        </p:nvSpPr>
        <p:spPr/>
        <p:txBody>
          <a:bodyPr/>
          <a:lstStyle/>
          <a:p>
            <a:r>
              <a:rPr lang="en-US" dirty="0"/>
              <a:t>Application load balancer is used for mobile applications or web applications.</a:t>
            </a:r>
          </a:p>
          <a:p>
            <a:r>
              <a:rPr lang="en-US" dirty="0"/>
              <a:t>ALB operates at the application layer of the OSI model, i.e. layer 7</a:t>
            </a:r>
          </a:p>
          <a:p>
            <a:r>
              <a:rPr lang="en-US" dirty="0"/>
              <a:t>ALB is able to inspect application level content and route traffic based on HTTP and HTTPS protocol.</a:t>
            </a:r>
          </a:p>
          <a:p>
            <a:r>
              <a:rPr lang="en-US" dirty="0"/>
              <a:t>Also ALB can route based on HTTP headers. For </a:t>
            </a:r>
            <a:r>
              <a:rPr lang="en-US" dirty="0" err="1"/>
              <a:t>eg</a:t>
            </a:r>
            <a:r>
              <a:rPr lang="en-US" dirty="0"/>
              <a:t> we want to access application which has a header /footer /bar its possible</a:t>
            </a:r>
          </a:p>
        </p:txBody>
      </p:sp>
    </p:spTree>
    <p:extLst>
      <p:ext uri="{BB962C8B-B14F-4D97-AF65-F5344CB8AC3E}">
        <p14:creationId xmlns:p14="http://schemas.microsoft.com/office/powerpoint/2010/main" val="385175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151611-AF5E-4F63-A461-7555EB635FD3}"/>
              </a:ext>
            </a:extLst>
          </p:cNvPr>
          <p:cNvPicPr>
            <a:picLocks noChangeAspect="1"/>
          </p:cNvPicPr>
          <p:nvPr/>
        </p:nvPicPr>
        <p:blipFill>
          <a:blip r:embed="rId2"/>
          <a:stretch>
            <a:fillRect/>
          </a:stretch>
        </p:blipFill>
        <p:spPr>
          <a:xfrm>
            <a:off x="1709530" y="1046922"/>
            <a:ext cx="8367920" cy="4358515"/>
          </a:xfrm>
          <a:prstGeom prst="rect">
            <a:avLst/>
          </a:prstGeom>
        </p:spPr>
      </p:pic>
    </p:spTree>
    <p:extLst>
      <p:ext uri="{BB962C8B-B14F-4D97-AF65-F5344CB8AC3E}">
        <p14:creationId xmlns:p14="http://schemas.microsoft.com/office/powerpoint/2010/main" val="362678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73B24-A519-4066-845E-2CFA8CDF7A73}"/>
              </a:ext>
            </a:extLst>
          </p:cNvPr>
          <p:cNvSpPr>
            <a:spLocks noGrp="1"/>
          </p:cNvSpPr>
          <p:nvPr>
            <p:ph type="title"/>
          </p:nvPr>
        </p:nvSpPr>
        <p:spPr/>
        <p:txBody>
          <a:bodyPr/>
          <a:lstStyle/>
          <a:p>
            <a:r>
              <a:rPr lang="en-US" dirty="0"/>
              <a:t>Network load balancer</a:t>
            </a:r>
            <a:endParaRPr lang="en-IN" dirty="0"/>
          </a:p>
        </p:txBody>
      </p:sp>
      <p:sp>
        <p:nvSpPr>
          <p:cNvPr id="3" name="Content Placeholder 2">
            <a:extLst>
              <a:ext uri="{FF2B5EF4-FFF2-40B4-BE49-F238E27FC236}">
                <a16:creationId xmlns:a16="http://schemas.microsoft.com/office/drawing/2014/main" id="{FA42B0B8-A55F-4E86-A7BF-0CAD64C0A44F}"/>
              </a:ext>
            </a:extLst>
          </p:cNvPr>
          <p:cNvSpPr>
            <a:spLocks noGrp="1"/>
          </p:cNvSpPr>
          <p:nvPr>
            <p:ph idx="1"/>
          </p:nvPr>
        </p:nvSpPr>
        <p:spPr/>
        <p:txBody>
          <a:bodyPr/>
          <a:lstStyle/>
          <a:p>
            <a:r>
              <a:rPr lang="en-US" dirty="0"/>
              <a:t>Network load balancer works on Layer 4 </a:t>
            </a:r>
            <a:r>
              <a:rPr lang="en-US" dirty="0" err="1"/>
              <a:t>i.e</a:t>
            </a:r>
            <a:r>
              <a:rPr lang="en-US" dirty="0"/>
              <a:t> is transport layer of OSI model.</a:t>
            </a:r>
          </a:p>
          <a:p>
            <a:r>
              <a:rPr lang="en-US" dirty="0"/>
              <a:t>Basically network load balancer provides low latency (response time) and can manage heavy loads at a time.</a:t>
            </a:r>
          </a:p>
          <a:p>
            <a:r>
              <a:rPr lang="en-IN" dirty="0"/>
              <a:t>Network LB works on TCP/UDP/TLS protocols.</a:t>
            </a:r>
          </a:p>
          <a:p>
            <a:endParaRPr lang="en-IN" dirty="0"/>
          </a:p>
        </p:txBody>
      </p:sp>
    </p:spTree>
    <p:extLst>
      <p:ext uri="{BB962C8B-B14F-4D97-AF65-F5344CB8AC3E}">
        <p14:creationId xmlns:p14="http://schemas.microsoft.com/office/powerpoint/2010/main" val="321414282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492</TotalTime>
  <Words>1063</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Elastic load balancer - elb</vt:lpstr>
      <vt:lpstr>Elastic load balancer</vt:lpstr>
      <vt:lpstr>How does it work?</vt:lpstr>
      <vt:lpstr>Types of load balancers</vt:lpstr>
      <vt:lpstr>OSI (open system interconnection) model </vt:lpstr>
      <vt:lpstr>PowerPoint Presentation</vt:lpstr>
      <vt:lpstr>Application load balancer</vt:lpstr>
      <vt:lpstr>PowerPoint Presentation</vt:lpstr>
      <vt:lpstr>Network load balancer</vt:lpstr>
      <vt:lpstr>PowerPoint Presentation</vt:lpstr>
      <vt:lpstr>Key difference </vt:lpstr>
      <vt:lpstr>HTTP vs TCP</vt:lpstr>
      <vt:lpstr>HTTP vs TCP</vt:lpstr>
      <vt:lpstr>The Main Differences Between HTTP and TCP </vt:lpstr>
      <vt:lpstr>Components of elastic load balancer </vt:lpstr>
      <vt:lpstr>Components of elastic load balancer </vt:lpstr>
      <vt:lpstr>Some important points</vt:lpstr>
      <vt:lpstr>Some important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Elastic load balancer - elb</dc:title>
  <dc:creator>LENOVO</dc:creator>
  <cp:lastModifiedBy>ninad chaudhari</cp:lastModifiedBy>
  <cp:revision>20</cp:revision>
  <dcterms:created xsi:type="dcterms:W3CDTF">2021-11-11T12:37:54Z</dcterms:created>
  <dcterms:modified xsi:type="dcterms:W3CDTF">2025-03-03T05:18:22Z</dcterms:modified>
</cp:coreProperties>
</file>