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0" r:id="rId8"/>
    <p:sldId id="269" r:id="rId9"/>
    <p:sldId id="263" r:id="rId10"/>
    <p:sldId id="264" r:id="rId11"/>
    <p:sldId id="266" r:id="rId12"/>
    <p:sldId id="268" r:id="rId13"/>
    <p:sldId id="270" r:id="rId14"/>
    <p:sldId id="271" r:id="rId15"/>
    <p:sldId id="272" r:id="rId16"/>
    <p:sldId id="273" r:id="rId17"/>
    <p:sldId id="274"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8169" autoAdjust="0"/>
    <p:restoredTop sz="94660"/>
  </p:normalViewPr>
  <p:slideViewPr>
    <p:cSldViewPr>
      <p:cViewPr varScale="1">
        <p:scale>
          <a:sx n="73" d="100"/>
          <a:sy n="73" d="100"/>
        </p:scale>
        <p:origin x="-159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3/30/2015</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3/30/2015</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3/30/2015</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3/30/2015</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3/30/2015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3/30/2015</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3/30/2015</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3/30/2015</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3/30/2015</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3/30/2015</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2819400"/>
          </a:xfrm>
        </p:spPr>
        <p:txBody>
          <a:bodyPr>
            <a:normAutofit/>
          </a:bodyPr>
          <a:lstStyle/>
          <a:p>
            <a:r>
              <a:rPr lang="en-US" dirty="0" smtClean="0"/>
              <a:t>VECTOR CONTROL OF DFIG</a:t>
            </a:r>
            <a:br>
              <a:rPr lang="en-US" dirty="0" smtClean="0"/>
            </a:br>
            <a:r>
              <a:rPr lang="en-US" sz="2400" dirty="0" smtClean="0"/>
              <a:t>SEMINAR PRESENTATION</a:t>
            </a:r>
            <a:r>
              <a:rPr lang="en-US" dirty="0" smtClean="0"/>
              <a:t/>
            </a:r>
            <a:br>
              <a:rPr lang="en-US" dirty="0" smtClean="0"/>
            </a:br>
            <a:r>
              <a:rPr lang="en-US" sz="2000" dirty="0" smtClean="0"/>
              <a:t>SARDAR PATEL COLLEGE OF ENGINEERING</a:t>
            </a:r>
            <a:r>
              <a:rPr lang="en-US" sz="3600" dirty="0" smtClean="0"/>
              <a:t/>
            </a:r>
            <a:br>
              <a:rPr lang="en-US" sz="3600" dirty="0" smtClean="0"/>
            </a:br>
            <a:r>
              <a:rPr lang="en-US" sz="2400" dirty="0" smtClean="0"/>
              <a:t/>
            </a:r>
            <a:br>
              <a:rPr lang="en-US" sz="2400" dirty="0" smtClean="0"/>
            </a:br>
            <a:r>
              <a:rPr lang="en-US" sz="1800" dirty="0" smtClean="0"/>
              <a:t>u</a:t>
            </a:r>
            <a:endParaRPr lang="en-IN" dirty="0"/>
          </a:p>
        </p:txBody>
      </p:sp>
      <p:sp>
        <p:nvSpPr>
          <p:cNvPr id="3" name="Subtitle 2"/>
          <p:cNvSpPr>
            <a:spLocks noGrp="1"/>
          </p:cNvSpPr>
          <p:nvPr>
            <p:ph type="subTitle" idx="1"/>
          </p:nvPr>
        </p:nvSpPr>
        <p:spPr>
          <a:xfrm>
            <a:off x="1371600" y="2971800"/>
            <a:ext cx="6400800" cy="3048000"/>
          </a:xfrm>
        </p:spPr>
        <p:txBody>
          <a:bodyPr>
            <a:normAutofit/>
          </a:bodyPr>
          <a:lstStyle/>
          <a:p>
            <a:pPr algn="r"/>
            <a:r>
              <a:rPr lang="en-US" dirty="0" smtClean="0">
                <a:solidFill>
                  <a:schemeClr val="tx1"/>
                </a:solidFill>
              </a:rPr>
              <a:t>By</a:t>
            </a:r>
            <a:r>
              <a:rPr lang="en-US" dirty="0" smtClean="0"/>
              <a:t>,</a:t>
            </a:r>
          </a:p>
          <a:p>
            <a:pPr algn="r"/>
            <a:r>
              <a:rPr lang="en-US" dirty="0" err="1" smtClean="0">
                <a:solidFill>
                  <a:schemeClr val="tx1"/>
                </a:solidFill>
              </a:rPr>
              <a:t>Ninad</a:t>
            </a:r>
            <a:r>
              <a:rPr lang="en-US" dirty="0" smtClean="0">
                <a:solidFill>
                  <a:schemeClr val="tx1"/>
                </a:solidFill>
              </a:rPr>
              <a:t> </a:t>
            </a:r>
            <a:r>
              <a:rPr lang="en-US" dirty="0" err="1" smtClean="0">
                <a:solidFill>
                  <a:schemeClr val="tx1"/>
                </a:solidFill>
              </a:rPr>
              <a:t>Kiran</a:t>
            </a:r>
            <a:r>
              <a:rPr lang="en-US" dirty="0" smtClean="0">
                <a:solidFill>
                  <a:schemeClr val="tx1"/>
                </a:solidFill>
              </a:rPr>
              <a:t> </a:t>
            </a:r>
            <a:r>
              <a:rPr lang="en-US" dirty="0" err="1" smtClean="0">
                <a:solidFill>
                  <a:schemeClr val="tx1"/>
                </a:solidFill>
              </a:rPr>
              <a:t>Gaikwad</a:t>
            </a:r>
            <a:endParaRPr lang="en-US" dirty="0" smtClean="0">
              <a:solidFill>
                <a:schemeClr val="tx1"/>
              </a:solidFill>
            </a:endParaRPr>
          </a:p>
          <a:p>
            <a:pPr algn="r"/>
            <a:r>
              <a:rPr lang="en-US" dirty="0" smtClean="0">
                <a:solidFill>
                  <a:schemeClr val="tx1"/>
                </a:solidFill>
              </a:rPr>
              <a:t>ME-Electrical</a:t>
            </a:r>
          </a:p>
          <a:p>
            <a:pPr algn="r"/>
            <a:r>
              <a:rPr lang="en-US" dirty="0" smtClean="0">
                <a:solidFill>
                  <a:schemeClr val="tx1"/>
                </a:solidFill>
              </a:rPr>
              <a:t>Roll No. 06</a:t>
            </a:r>
          </a:p>
          <a:p>
            <a:pPr algn="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GSC Vector Control</a:t>
            </a:r>
            <a:endParaRPr lang="en-US" sz="3200" dirty="0"/>
          </a:p>
        </p:txBody>
      </p:sp>
      <p:sp>
        <p:nvSpPr>
          <p:cNvPr id="4" name="Text Placeholder 3"/>
          <p:cNvSpPr>
            <a:spLocks noGrp="1"/>
          </p:cNvSpPr>
          <p:nvPr>
            <p:ph type="body" idx="2"/>
          </p:nvPr>
        </p:nvSpPr>
        <p:spPr/>
        <p:txBody>
          <a:bodyPr>
            <a:normAutofit/>
          </a:bodyPr>
          <a:lstStyle/>
          <a:p>
            <a:r>
              <a:rPr lang="en-US" sz="1800" b="1" dirty="0" smtClean="0"/>
              <a:t>Functions of the GSC:</a:t>
            </a:r>
          </a:p>
          <a:p>
            <a:pPr>
              <a:buFont typeface="Arial" pitchFamily="34" charset="0"/>
              <a:buChar char="•"/>
            </a:pPr>
            <a:r>
              <a:rPr lang="en-US" sz="1800" b="1" dirty="0" smtClean="0"/>
              <a:t> To maintain the DC link voltage constant</a:t>
            </a:r>
          </a:p>
          <a:p>
            <a:pPr>
              <a:buFont typeface="Arial" pitchFamily="34" charset="0"/>
              <a:buChar char="•"/>
            </a:pPr>
            <a:r>
              <a:rPr lang="en-US" sz="1800" b="1" dirty="0" smtClean="0"/>
              <a:t>To  allow bi-directional power flow</a:t>
            </a:r>
          </a:p>
          <a:p>
            <a:pPr>
              <a:buFont typeface="Arial" pitchFamily="34" charset="0"/>
              <a:buChar char="•"/>
            </a:pPr>
            <a:r>
              <a:rPr lang="en-US" sz="1800" b="1" dirty="0" smtClean="0"/>
              <a:t>To maintain unity PF</a:t>
            </a:r>
          </a:p>
          <a:p>
            <a:r>
              <a:rPr lang="en-US" sz="1800" b="1" dirty="0" err="1" smtClean="0"/>
              <a:t>dq</a:t>
            </a:r>
            <a:r>
              <a:rPr lang="en-US" sz="1800" b="1" dirty="0" smtClean="0"/>
              <a:t>-Transformation:</a:t>
            </a:r>
          </a:p>
          <a:p>
            <a:pPr>
              <a:buFont typeface="Arial" pitchFamily="34" charset="0"/>
              <a:buChar char="•"/>
            </a:pPr>
            <a:r>
              <a:rPr lang="en-US" sz="1800" b="1" dirty="0" smtClean="0"/>
              <a:t>d-axis aligned with supply side voltage space vector</a:t>
            </a:r>
          </a:p>
          <a:p>
            <a:r>
              <a:rPr lang="en-US" sz="1800" b="1" dirty="0" smtClean="0"/>
              <a:t>Result of Transformation:</a:t>
            </a:r>
          </a:p>
          <a:p>
            <a:pPr>
              <a:buFont typeface="Arial" pitchFamily="34" charset="0"/>
              <a:buChar char="•"/>
            </a:pPr>
            <a:r>
              <a:rPr lang="en-US" sz="1800" b="1" dirty="0" smtClean="0"/>
              <a:t> d-axis I controls the dc-link voltage</a:t>
            </a:r>
          </a:p>
          <a:p>
            <a:pPr>
              <a:buFont typeface="Arial" pitchFamily="34" charset="0"/>
              <a:buChar char="•"/>
            </a:pPr>
            <a:r>
              <a:rPr lang="en-US" sz="1800" b="1" dirty="0" smtClean="0"/>
              <a:t>q-axis I controls the reactive power  from grid</a:t>
            </a:r>
          </a:p>
          <a:p>
            <a:endParaRPr lang="en-US" sz="1800" b="1" dirty="0"/>
          </a:p>
        </p:txBody>
      </p:sp>
      <p:pic>
        <p:nvPicPr>
          <p:cNvPr id="5" name="Content Placeholder 4"/>
          <p:cNvPicPr>
            <a:picLocks noGrp="1"/>
          </p:cNvPicPr>
          <p:nvPr>
            <p:ph sz="half" idx="1"/>
          </p:nvPr>
        </p:nvPicPr>
        <p:blipFill>
          <a:blip r:embed="rId2"/>
          <a:srcRect/>
          <a:stretch>
            <a:fillRect/>
          </a:stretch>
        </p:blipFill>
        <p:spPr bwMode="auto">
          <a:xfrm>
            <a:off x="4495800" y="228600"/>
            <a:ext cx="4055875" cy="3194971"/>
          </a:xfrm>
          <a:prstGeom prst="rect">
            <a:avLst/>
          </a:prstGeom>
          <a:noFill/>
          <a:ln w="9525">
            <a:noFill/>
            <a:miter lim="800000"/>
            <a:headEnd/>
            <a:tailEnd/>
          </a:ln>
        </p:spPr>
      </p:pic>
      <p:pic>
        <p:nvPicPr>
          <p:cNvPr id="1026" name="Picture 2"/>
          <p:cNvPicPr>
            <a:picLocks noChangeAspect="1" noChangeArrowheads="1"/>
          </p:cNvPicPr>
          <p:nvPr/>
        </p:nvPicPr>
        <p:blipFill>
          <a:blip r:embed="rId3"/>
          <a:srcRect/>
          <a:stretch>
            <a:fillRect/>
          </a:stretch>
        </p:blipFill>
        <p:spPr bwMode="auto">
          <a:xfrm>
            <a:off x="4495800" y="4038600"/>
            <a:ext cx="4272646" cy="105886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smtClean="0"/>
              <a:t>GSC Current Control Loop</a:t>
            </a:r>
            <a:endParaRPr lang="en-US" dirty="0"/>
          </a:p>
        </p:txBody>
      </p:sp>
      <p:sp>
        <p:nvSpPr>
          <p:cNvPr id="5" name="Text Placeholder 4"/>
          <p:cNvSpPr>
            <a:spLocks noGrp="1"/>
          </p:cNvSpPr>
          <p:nvPr>
            <p:ph type="body" sz="half" idx="3"/>
          </p:nvPr>
        </p:nvSpPr>
        <p:spPr/>
        <p:txBody>
          <a:bodyPr/>
          <a:lstStyle/>
          <a:p>
            <a:r>
              <a:rPr lang="en-US" dirty="0" smtClean="0"/>
              <a:t>GSC Voltage Control Loop</a:t>
            </a:r>
            <a:endParaRPr lang="en-US" dirty="0"/>
          </a:p>
        </p:txBody>
      </p:sp>
      <p:pic>
        <p:nvPicPr>
          <p:cNvPr id="7" name="Content Placeholder 6"/>
          <p:cNvPicPr>
            <a:picLocks noGrp="1"/>
          </p:cNvPicPr>
          <p:nvPr>
            <p:ph sz="quarter" idx="2"/>
          </p:nvPr>
        </p:nvPicPr>
        <p:blipFill>
          <a:blip r:embed="rId2"/>
          <a:srcRect/>
          <a:stretch>
            <a:fillRect/>
          </a:stretch>
        </p:blipFill>
        <p:spPr bwMode="auto">
          <a:xfrm>
            <a:off x="304800" y="3048000"/>
            <a:ext cx="3625259" cy="1478709"/>
          </a:xfrm>
          <a:prstGeom prst="rect">
            <a:avLst/>
          </a:prstGeom>
          <a:noFill/>
          <a:ln w="9525">
            <a:noFill/>
            <a:miter lim="800000"/>
            <a:headEnd/>
            <a:tailEnd/>
          </a:ln>
        </p:spPr>
      </p:pic>
      <p:pic>
        <p:nvPicPr>
          <p:cNvPr id="8" name="Content Placeholder 7"/>
          <p:cNvPicPr>
            <a:picLocks noGrp="1"/>
          </p:cNvPicPr>
          <p:nvPr>
            <p:ph sz="quarter" idx="4"/>
          </p:nvPr>
        </p:nvPicPr>
        <p:blipFill>
          <a:blip r:embed="rId3"/>
          <a:srcRect/>
          <a:stretch>
            <a:fillRect/>
          </a:stretch>
        </p:blipFill>
        <p:spPr bwMode="auto">
          <a:xfrm>
            <a:off x="4816651" y="3132047"/>
            <a:ext cx="3469423" cy="134686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800" dirty="0" smtClean="0"/>
              <a:t>Complete  Vector Control Scheme for GSC</a:t>
            </a:r>
            <a:endParaRPr lang="en-US" sz="2800"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rcRect/>
          <a:stretch>
            <a:fillRect/>
          </a:stretch>
        </p:blipFill>
        <p:spPr bwMode="auto">
          <a:xfrm>
            <a:off x="381000" y="1295400"/>
            <a:ext cx="8534400" cy="4953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dirty="0" smtClean="0"/>
              <a:t>Vector Control Scheme of GSC in </a:t>
            </a:r>
            <a:r>
              <a:rPr lang="en-US" sz="2800" dirty="0" err="1" smtClean="0"/>
              <a:t>Simulink</a:t>
            </a:r>
            <a:endParaRPr lang="en-US" sz="2800" dirty="0"/>
          </a:p>
        </p:txBody>
      </p:sp>
      <p:pic>
        <p:nvPicPr>
          <p:cNvPr id="3" name="Picture 2"/>
          <p:cNvPicPr/>
          <p:nvPr/>
        </p:nvPicPr>
        <p:blipFill>
          <a:blip r:embed="rId2"/>
          <a:srcRect/>
          <a:stretch>
            <a:fillRect/>
          </a:stretch>
        </p:blipFill>
        <p:spPr bwMode="auto">
          <a:xfrm>
            <a:off x="0" y="1066800"/>
            <a:ext cx="9144001" cy="57912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RSC Vector Control</a:t>
            </a:r>
            <a:endParaRPr lang="en-US" sz="3200" dirty="0"/>
          </a:p>
        </p:txBody>
      </p:sp>
      <p:sp>
        <p:nvSpPr>
          <p:cNvPr id="4" name="Text Placeholder 3"/>
          <p:cNvSpPr>
            <a:spLocks noGrp="1"/>
          </p:cNvSpPr>
          <p:nvPr>
            <p:ph type="body" idx="2"/>
          </p:nvPr>
        </p:nvSpPr>
        <p:spPr>
          <a:xfrm>
            <a:off x="685800" y="152400"/>
            <a:ext cx="3008314" cy="5744754"/>
          </a:xfrm>
        </p:spPr>
        <p:txBody>
          <a:bodyPr>
            <a:normAutofit/>
          </a:bodyPr>
          <a:lstStyle/>
          <a:p>
            <a:r>
              <a:rPr lang="en-US" sz="1800" b="1" dirty="0" smtClean="0"/>
              <a:t>Functions of the RSC:</a:t>
            </a:r>
          </a:p>
          <a:p>
            <a:pPr>
              <a:buFont typeface="Arial" pitchFamily="34" charset="0"/>
              <a:buChar char="•"/>
            </a:pPr>
            <a:r>
              <a:rPr lang="en-US" sz="1800" b="1" dirty="0" smtClean="0"/>
              <a:t> To control torque or speed</a:t>
            </a:r>
          </a:p>
          <a:p>
            <a:pPr>
              <a:buFont typeface="Arial" pitchFamily="34" charset="0"/>
              <a:buChar char="•"/>
            </a:pPr>
            <a:r>
              <a:rPr lang="en-US" sz="1800" b="1" dirty="0" smtClean="0"/>
              <a:t>To  allow bi-directional power flow</a:t>
            </a:r>
          </a:p>
          <a:p>
            <a:pPr>
              <a:buFont typeface="Arial" pitchFamily="34" charset="0"/>
              <a:buChar char="•"/>
            </a:pPr>
            <a:r>
              <a:rPr lang="en-US" sz="1800" b="1" dirty="0" smtClean="0"/>
              <a:t>To control rotor excitation current so as to give DFIG reactive power capability</a:t>
            </a:r>
          </a:p>
          <a:p>
            <a:r>
              <a:rPr lang="en-US" sz="1800" b="1" dirty="0" err="1" smtClean="0"/>
              <a:t>dq</a:t>
            </a:r>
            <a:r>
              <a:rPr lang="en-US" sz="1800" b="1" dirty="0" smtClean="0"/>
              <a:t>-Transformation:</a:t>
            </a:r>
          </a:p>
          <a:p>
            <a:pPr>
              <a:buFont typeface="Arial" pitchFamily="34" charset="0"/>
              <a:buChar char="•"/>
            </a:pPr>
            <a:r>
              <a:rPr lang="en-US" sz="1800" b="1" dirty="0" smtClean="0"/>
              <a:t>d-axis aligned with stator -flux space vector</a:t>
            </a:r>
          </a:p>
          <a:p>
            <a:r>
              <a:rPr lang="en-US" sz="1800" b="1" dirty="0" smtClean="0"/>
              <a:t>Result of Transformation:</a:t>
            </a:r>
          </a:p>
          <a:p>
            <a:pPr>
              <a:buFont typeface="Arial" pitchFamily="34" charset="0"/>
              <a:buChar char="•"/>
            </a:pPr>
            <a:r>
              <a:rPr lang="en-US" sz="1800" b="1" dirty="0" smtClean="0"/>
              <a:t> d-axis I controls the  rotor excitation hence the reactive power</a:t>
            </a:r>
          </a:p>
          <a:p>
            <a:pPr>
              <a:buFont typeface="Arial" pitchFamily="34" charset="0"/>
              <a:buChar char="•"/>
            </a:pPr>
            <a:r>
              <a:rPr lang="en-US" sz="1800" b="1" dirty="0" smtClean="0"/>
              <a:t>q-axis I controls the speed or torque, hence </a:t>
            </a:r>
            <a:r>
              <a:rPr lang="en-US" sz="1800" b="1" dirty="0" err="1" smtClean="0"/>
              <a:t>conrolling</a:t>
            </a:r>
            <a:r>
              <a:rPr lang="en-US" sz="1800" b="1" dirty="0" smtClean="0"/>
              <a:t> the </a:t>
            </a:r>
            <a:r>
              <a:rPr lang="en-US" sz="1800" b="1" dirty="0" err="1" smtClean="0"/>
              <a:t>real</a:t>
            </a:r>
            <a:r>
              <a:rPr lang="en-US" sz="1800" b="1" dirty="0" smtClean="0"/>
              <a:t> power</a:t>
            </a:r>
          </a:p>
          <a:p>
            <a:endParaRPr lang="en-US" sz="1800" dirty="0"/>
          </a:p>
        </p:txBody>
      </p:sp>
      <p:pic>
        <p:nvPicPr>
          <p:cNvPr id="2050" name="Picture 2"/>
          <p:cNvPicPr>
            <a:picLocks noGrp="1" noChangeAspect="1" noChangeArrowheads="1"/>
          </p:cNvPicPr>
          <p:nvPr>
            <p:ph sz="half" idx="1"/>
          </p:nvPr>
        </p:nvPicPr>
        <p:blipFill>
          <a:blip r:embed="rId2"/>
          <a:srcRect/>
          <a:stretch>
            <a:fillRect/>
          </a:stretch>
        </p:blipFill>
        <p:spPr bwMode="auto">
          <a:xfrm>
            <a:off x="4267200" y="457200"/>
            <a:ext cx="4143375" cy="9144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572000" y="2286000"/>
            <a:ext cx="1905000" cy="152599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4495800" y="4495800"/>
            <a:ext cx="3200400" cy="8286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smtClean="0"/>
              <a:t>RSC Current Control Loop</a:t>
            </a:r>
            <a:endParaRPr lang="en-US" dirty="0"/>
          </a:p>
        </p:txBody>
      </p:sp>
      <p:sp>
        <p:nvSpPr>
          <p:cNvPr id="5" name="Text Placeholder 4"/>
          <p:cNvSpPr>
            <a:spLocks noGrp="1"/>
          </p:cNvSpPr>
          <p:nvPr>
            <p:ph type="body" sz="half" idx="3"/>
          </p:nvPr>
        </p:nvSpPr>
        <p:spPr/>
        <p:txBody>
          <a:bodyPr/>
          <a:lstStyle/>
          <a:p>
            <a:r>
              <a:rPr lang="en-US" dirty="0" smtClean="0"/>
              <a:t>RSC Outer Speed Control Loop</a:t>
            </a:r>
            <a:endParaRPr lang="en-US" dirty="0"/>
          </a:p>
        </p:txBody>
      </p:sp>
      <p:pic>
        <p:nvPicPr>
          <p:cNvPr id="7" name="Content Placeholder 6"/>
          <p:cNvPicPr>
            <a:picLocks noGrp="1"/>
          </p:cNvPicPr>
          <p:nvPr>
            <p:ph sz="quarter" idx="2"/>
          </p:nvPr>
        </p:nvPicPr>
        <p:blipFill>
          <a:blip r:embed="rId2"/>
          <a:srcRect/>
          <a:stretch>
            <a:fillRect/>
          </a:stretch>
        </p:blipFill>
        <p:spPr bwMode="auto">
          <a:xfrm>
            <a:off x="228600" y="2819400"/>
            <a:ext cx="4268788" cy="1828800"/>
          </a:xfrm>
          <a:prstGeom prst="rect">
            <a:avLst/>
          </a:prstGeom>
          <a:noFill/>
          <a:ln w="9525">
            <a:noFill/>
            <a:miter lim="800000"/>
            <a:headEnd/>
            <a:tailEnd/>
          </a:ln>
        </p:spPr>
      </p:pic>
      <p:pic>
        <p:nvPicPr>
          <p:cNvPr id="8" name="Content Placeholder 7"/>
          <p:cNvPicPr>
            <a:picLocks noGrp="1"/>
          </p:cNvPicPr>
          <p:nvPr>
            <p:ph sz="quarter" idx="4"/>
          </p:nvPr>
        </p:nvPicPr>
        <p:blipFill>
          <a:blip r:embed="rId3"/>
          <a:srcRect/>
          <a:stretch>
            <a:fillRect/>
          </a:stretch>
        </p:blipFill>
        <p:spPr bwMode="auto">
          <a:xfrm>
            <a:off x="4645025" y="2819400"/>
            <a:ext cx="4117975" cy="18288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smtClean="0"/>
              <a:t>Complete Vector Control Scheme for RSC</a:t>
            </a:r>
            <a:endParaRPr lang="en-US" sz="2800" dirty="0"/>
          </a:p>
        </p:txBody>
      </p:sp>
      <p:pic>
        <p:nvPicPr>
          <p:cNvPr id="4" name="Content Placeholder 3"/>
          <p:cNvPicPr>
            <a:picLocks noGrp="1"/>
          </p:cNvPicPr>
          <p:nvPr>
            <p:ph idx="1"/>
          </p:nvPr>
        </p:nvPicPr>
        <p:blipFill>
          <a:blip r:embed="rId2"/>
          <a:srcRect/>
          <a:stretch>
            <a:fillRect/>
          </a:stretch>
        </p:blipFill>
        <p:spPr bwMode="auto">
          <a:xfrm>
            <a:off x="304800" y="1066800"/>
            <a:ext cx="8458200" cy="54864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2800" dirty="0" smtClean="0"/>
              <a:t>Complete Vector Control Scheme of RSC in </a:t>
            </a:r>
            <a:r>
              <a:rPr lang="en-US" sz="2800" dirty="0" err="1" smtClean="0"/>
              <a:t>Simulink</a:t>
            </a:r>
            <a:endParaRPr lang="en-US" sz="2800" dirty="0"/>
          </a:p>
        </p:txBody>
      </p:sp>
      <p:pic>
        <p:nvPicPr>
          <p:cNvPr id="4" name="Content Placeholder 3"/>
          <p:cNvPicPr>
            <a:picLocks noGrp="1"/>
          </p:cNvPicPr>
          <p:nvPr>
            <p:ph idx="1"/>
          </p:nvPr>
        </p:nvPicPr>
        <p:blipFill>
          <a:blip r:embed="rId2"/>
          <a:srcRect/>
          <a:stretch>
            <a:fillRect/>
          </a:stretch>
        </p:blipFill>
        <p:spPr bwMode="auto">
          <a:xfrm>
            <a:off x="381000" y="1033096"/>
            <a:ext cx="8458199" cy="5520104"/>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smtClean="0"/>
              <a:t>Advantages of DFIG</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sz="2400" dirty="0" smtClean="0"/>
              <a:t>Variable speed operation, approx  +/- 30%  about the synchronous speed, hence maximum power tracking from  the turbine system is possible.</a:t>
            </a:r>
          </a:p>
          <a:p>
            <a:r>
              <a:rPr lang="en-US" sz="2400" dirty="0" smtClean="0"/>
              <a:t>With combined control of the GSC and RSC the DFIG does not act as reactive power load, but can even supply reactive power to the grid in times of fault conditions.</a:t>
            </a:r>
          </a:p>
          <a:p>
            <a:r>
              <a:rPr lang="en-US" sz="2400" dirty="0" smtClean="0"/>
              <a:t>The RSC provides for a complete control over the real power output of the DFIG.</a:t>
            </a:r>
          </a:p>
          <a:p>
            <a:r>
              <a:rPr lang="en-US" sz="2400" dirty="0" smtClean="0"/>
              <a:t>Moreover, the converter being in the rotor circuit has to be designed to handle about one-third of the rated power </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1447800"/>
          </a:xfrm>
        </p:spPr>
        <p:txBody>
          <a:bodyPr>
            <a:noAutofit/>
          </a:bodyPr>
          <a:lstStyle/>
          <a:p>
            <a:pPr algn="l"/>
            <a:r>
              <a:rPr lang="en-US" sz="2800" dirty="0" smtClean="0"/>
              <a:t>QUICK  FACTS ABOUT WIND ENERGY GENERATION</a:t>
            </a:r>
            <a:br>
              <a:rPr lang="en-US" sz="2800" dirty="0" smtClean="0"/>
            </a:br>
            <a:r>
              <a:rPr lang="en-US" sz="3000" dirty="0" smtClean="0"/>
              <a:t/>
            </a:r>
            <a:br>
              <a:rPr lang="en-US" sz="3000" dirty="0" smtClean="0"/>
            </a:br>
            <a:endParaRPr lang="en-IN" sz="3000" dirty="0"/>
          </a:p>
        </p:txBody>
      </p:sp>
      <p:sp>
        <p:nvSpPr>
          <p:cNvPr id="3" name="Content Placeholder 2"/>
          <p:cNvSpPr>
            <a:spLocks noGrp="1"/>
          </p:cNvSpPr>
          <p:nvPr>
            <p:ph idx="1"/>
          </p:nvPr>
        </p:nvSpPr>
        <p:spPr>
          <a:xfrm>
            <a:off x="457200" y="914400"/>
            <a:ext cx="8229600" cy="5211763"/>
          </a:xfrm>
        </p:spPr>
        <p:txBody>
          <a:bodyPr/>
          <a:lstStyle/>
          <a:p>
            <a:pPr>
              <a:buNone/>
            </a:pPr>
            <a:endParaRPr lang="en-US" dirty="0" smtClean="0"/>
          </a:p>
          <a:p>
            <a:r>
              <a:rPr lang="en-US" dirty="0" smtClean="0"/>
              <a:t>Wind power capacity of the world 336 GW</a:t>
            </a:r>
          </a:p>
          <a:p>
            <a:pPr>
              <a:buNone/>
            </a:pPr>
            <a:endParaRPr lang="en-US" dirty="0" smtClean="0"/>
          </a:p>
          <a:p>
            <a:r>
              <a:rPr lang="en-US" dirty="0" smtClean="0"/>
              <a:t>Wind power capacity of India </a:t>
            </a:r>
            <a:r>
              <a:rPr lang="en-IN" smtClean="0"/>
              <a:t>21136.3 MW</a:t>
            </a:r>
            <a:endParaRPr lang="en-IN" dirty="0" smtClean="0"/>
          </a:p>
          <a:p>
            <a:pPr>
              <a:buNone/>
            </a:pPr>
            <a:r>
              <a:rPr lang="en-IN" dirty="0" smtClean="0"/>
              <a:t>   (1.6%)</a:t>
            </a:r>
          </a:p>
          <a:p>
            <a:pPr>
              <a:buNone/>
            </a:pPr>
            <a:endParaRPr lang="en-IN" dirty="0" smtClean="0"/>
          </a:p>
          <a:p>
            <a:r>
              <a:rPr lang="en-US" dirty="0" smtClean="0"/>
              <a:t>Wind power capacity of Maharashtra 4167.26 MW</a:t>
            </a:r>
          </a:p>
          <a:p>
            <a:endParaRPr lang="en-IN" dirty="0" smtClean="0"/>
          </a:p>
          <a:p>
            <a:pPr>
              <a:buNone/>
            </a:pPr>
            <a:endParaRPr lang="en-IN" dirty="0" smtClean="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Types Of Wind Generation Systems</a:t>
            </a:r>
            <a:endParaRPr lang="en-IN" dirty="0"/>
          </a:p>
        </p:txBody>
      </p:sp>
      <p:pic>
        <p:nvPicPr>
          <p:cNvPr id="1026" name="Picture 2"/>
          <p:cNvPicPr>
            <a:picLocks noGrp="1" noChangeAspect="1" noChangeArrowheads="1"/>
          </p:cNvPicPr>
          <p:nvPr>
            <p:ph sz="half" idx="1"/>
          </p:nvPr>
        </p:nvPicPr>
        <p:blipFill>
          <a:blip r:embed="rId2"/>
          <a:srcRect/>
          <a:stretch>
            <a:fillRect/>
          </a:stretch>
        </p:blipFill>
        <p:spPr bwMode="auto">
          <a:xfrm>
            <a:off x="304800" y="2743200"/>
            <a:ext cx="4038600" cy="3276600"/>
          </a:xfrm>
          <a:prstGeom prst="rect">
            <a:avLst/>
          </a:prstGeom>
          <a:noFill/>
          <a:ln w="9525">
            <a:noFill/>
            <a:miter lim="800000"/>
            <a:headEnd/>
            <a:tailEnd/>
          </a:ln>
          <a:effectLst/>
        </p:spPr>
      </p:pic>
      <p:pic>
        <p:nvPicPr>
          <p:cNvPr id="3" name="Content Placeholder 2"/>
          <p:cNvPicPr>
            <a:picLocks noGrp="1" noChangeAspect="1" noChangeArrowheads="1"/>
          </p:cNvPicPr>
          <p:nvPr>
            <p:ph sz="half" idx="2"/>
          </p:nvPr>
        </p:nvPicPr>
        <p:blipFill>
          <a:blip r:embed="rId3"/>
          <a:srcRect/>
          <a:stretch>
            <a:fillRect/>
          </a:stretch>
        </p:blipFill>
        <p:spPr bwMode="auto">
          <a:xfrm>
            <a:off x="4495800" y="3276600"/>
            <a:ext cx="4038600" cy="2667000"/>
          </a:xfrm>
          <a:prstGeom prst="rect">
            <a:avLst/>
          </a:prstGeom>
          <a:noFill/>
          <a:ln w="9525">
            <a:noFill/>
            <a:miter lim="800000"/>
            <a:headEnd/>
            <a:tailEnd/>
          </a:ln>
          <a:effectLst/>
        </p:spPr>
      </p:pic>
      <p:sp>
        <p:nvSpPr>
          <p:cNvPr id="6" name="TextBox 5"/>
          <p:cNvSpPr txBox="1"/>
          <p:nvPr/>
        </p:nvSpPr>
        <p:spPr>
          <a:xfrm>
            <a:off x="304800" y="2667000"/>
            <a:ext cx="4114800" cy="369332"/>
          </a:xfrm>
          <a:prstGeom prst="rect">
            <a:avLst/>
          </a:prstGeom>
          <a:noFill/>
        </p:spPr>
        <p:txBody>
          <a:bodyPr wrap="square" rtlCol="0">
            <a:spAutoFit/>
          </a:bodyPr>
          <a:lstStyle/>
          <a:p>
            <a:endParaRPr lang="en-IN" dirty="0"/>
          </a:p>
        </p:txBody>
      </p:sp>
      <p:sp>
        <p:nvSpPr>
          <p:cNvPr id="7" name="TextBox 6"/>
          <p:cNvSpPr txBox="1"/>
          <p:nvPr/>
        </p:nvSpPr>
        <p:spPr>
          <a:xfrm>
            <a:off x="533400" y="2286000"/>
            <a:ext cx="3810000" cy="646331"/>
          </a:xfrm>
          <a:prstGeom prst="rect">
            <a:avLst/>
          </a:prstGeom>
          <a:noFill/>
        </p:spPr>
        <p:txBody>
          <a:bodyPr wrap="square" rtlCol="0">
            <a:spAutoFit/>
          </a:bodyPr>
          <a:lstStyle/>
          <a:p>
            <a:r>
              <a:rPr lang="en-IN" dirty="0" smtClean="0"/>
              <a:t>Fixed Speed Wind Turbine (FSWT) with induction generator</a:t>
            </a:r>
            <a:endParaRPr lang="en-IN" dirty="0"/>
          </a:p>
        </p:txBody>
      </p:sp>
      <p:sp>
        <p:nvSpPr>
          <p:cNvPr id="9" name="TextBox 8"/>
          <p:cNvSpPr txBox="1"/>
          <p:nvPr/>
        </p:nvSpPr>
        <p:spPr>
          <a:xfrm>
            <a:off x="4953000" y="2286000"/>
            <a:ext cx="3733800" cy="646331"/>
          </a:xfrm>
          <a:prstGeom prst="rect">
            <a:avLst/>
          </a:prstGeom>
          <a:noFill/>
        </p:spPr>
        <p:txBody>
          <a:bodyPr wrap="square" rtlCol="0">
            <a:spAutoFit/>
          </a:bodyPr>
          <a:lstStyle/>
          <a:p>
            <a:r>
              <a:rPr lang="en-IN" dirty="0" smtClean="0"/>
              <a:t>Variable Speed Wind Turbine (VSWT) with variable rotor resistance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half" idx="1"/>
          </p:nvPr>
        </p:nvPicPr>
        <p:blipFill>
          <a:blip r:embed="rId2"/>
          <a:srcRect/>
          <a:stretch>
            <a:fillRect/>
          </a:stretch>
        </p:blipFill>
        <p:spPr bwMode="auto">
          <a:xfrm>
            <a:off x="228600" y="3048000"/>
            <a:ext cx="4191000" cy="2514600"/>
          </a:xfrm>
          <a:prstGeom prst="rect">
            <a:avLst/>
          </a:prstGeom>
          <a:noFill/>
          <a:ln w="9525">
            <a:noFill/>
            <a:miter lim="800000"/>
            <a:headEnd/>
            <a:tailEnd/>
          </a:ln>
          <a:effectLst/>
        </p:spPr>
      </p:pic>
      <p:pic>
        <p:nvPicPr>
          <p:cNvPr id="2051" name="Picture 3"/>
          <p:cNvPicPr>
            <a:picLocks noGrp="1" noChangeAspect="1" noChangeArrowheads="1"/>
          </p:cNvPicPr>
          <p:nvPr>
            <p:ph sz="half" idx="2"/>
          </p:nvPr>
        </p:nvPicPr>
        <p:blipFill>
          <a:blip r:embed="rId3"/>
          <a:srcRect/>
          <a:stretch>
            <a:fillRect/>
          </a:stretch>
        </p:blipFill>
        <p:spPr bwMode="auto">
          <a:xfrm>
            <a:off x="4648200" y="2362200"/>
            <a:ext cx="4191000" cy="2819400"/>
          </a:xfrm>
          <a:prstGeom prst="rect">
            <a:avLst/>
          </a:prstGeom>
          <a:noFill/>
          <a:ln w="9525">
            <a:noFill/>
            <a:miter lim="800000"/>
            <a:headEnd/>
            <a:tailEnd/>
          </a:ln>
          <a:effectLst/>
        </p:spPr>
      </p:pic>
      <p:sp>
        <p:nvSpPr>
          <p:cNvPr id="7" name="TextBox 6"/>
          <p:cNvSpPr txBox="1"/>
          <p:nvPr/>
        </p:nvSpPr>
        <p:spPr>
          <a:xfrm>
            <a:off x="228600" y="1600200"/>
            <a:ext cx="3962400" cy="707886"/>
          </a:xfrm>
          <a:prstGeom prst="rect">
            <a:avLst/>
          </a:prstGeom>
          <a:noFill/>
        </p:spPr>
        <p:txBody>
          <a:bodyPr wrap="square" rtlCol="0">
            <a:spAutoFit/>
          </a:bodyPr>
          <a:lstStyle/>
          <a:p>
            <a:r>
              <a:rPr lang="en-IN" sz="2000" dirty="0" smtClean="0"/>
              <a:t>VSWT with Doubly-Fed Induction Generator (DFIG)</a:t>
            </a:r>
            <a:endParaRPr lang="en-IN" sz="2000" dirty="0"/>
          </a:p>
        </p:txBody>
      </p:sp>
      <p:sp>
        <p:nvSpPr>
          <p:cNvPr id="8" name="TextBox 7"/>
          <p:cNvSpPr txBox="1"/>
          <p:nvPr/>
        </p:nvSpPr>
        <p:spPr>
          <a:xfrm>
            <a:off x="4648200" y="1676400"/>
            <a:ext cx="4191000" cy="400110"/>
          </a:xfrm>
          <a:prstGeom prst="rect">
            <a:avLst/>
          </a:prstGeom>
          <a:noFill/>
        </p:spPr>
        <p:txBody>
          <a:bodyPr wrap="square" rtlCol="0">
            <a:spAutoFit/>
          </a:bodyPr>
          <a:lstStyle/>
          <a:p>
            <a:r>
              <a:rPr lang="en-IN" sz="2000" dirty="0" smtClean="0"/>
              <a:t>VSWT with Full-Power Converter (FPC)</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Operation of DFIG </a:t>
            </a:r>
            <a:endParaRPr lang="en-IN" dirty="0"/>
          </a:p>
        </p:txBody>
      </p:sp>
      <p:pic>
        <p:nvPicPr>
          <p:cNvPr id="4099" name="Picture 3"/>
          <p:cNvPicPr>
            <a:picLocks noGrp="1" noChangeAspect="1" noChangeArrowheads="1"/>
          </p:cNvPicPr>
          <p:nvPr>
            <p:ph idx="1"/>
          </p:nvPr>
        </p:nvPicPr>
        <p:blipFill>
          <a:blip r:embed="rId2"/>
          <a:srcRect/>
          <a:stretch>
            <a:fillRect/>
          </a:stretch>
        </p:blipFill>
        <p:spPr bwMode="auto">
          <a:xfrm>
            <a:off x="1295400" y="1600200"/>
            <a:ext cx="2857500" cy="11430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5257800" y="1676400"/>
            <a:ext cx="3028950" cy="795482"/>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0" y="2667000"/>
            <a:ext cx="9144000" cy="424048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Flow in DFIG</a:t>
            </a:r>
            <a:endParaRPr lang="en-IN" dirty="0"/>
          </a:p>
        </p:txBody>
      </p:sp>
      <p:sp>
        <p:nvSpPr>
          <p:cNvPr id="3" name="Text Placeholder 2"/>
          <p:cNvSpPr>
            <a:spLocks noGrp="1"/>
          </p:cNvSpPr>
          <p:nvPr>
            <p:ph type="body" idx="1"/>
          </p:nvPr>
        </p:nvSpPr>
        <p:spPr/>
        <p:txBody>
          <a:bodyPr/>
          <a:lstStyle/>
          <a:p>
            <a:r>
              <a:rPr lang="en-US" dirty="0" smtClean="0"/>
              <a:t>Sub-Synchronous Operation</a:t>
            </a:r>
            <a:endParaRPr lang="en-IN" dirty="0"/>
          </a:p>
        </p:txBody>
      </p:sp>
      <p:sp>
        <p:nvSpPr>
          <p:cNvPr id="5" name="Text Placeholder 4"/>
          <p:cNvSpPr>
            <a:spLocks noGrp="1"/>
          </p:cNvSpPr>
          <p:nvPr>
            <p:ph type="body" sz="half" idx="3"/>
          </p:nvPr>
        </p:nvSpPr>
        <p:spPr/>
        <p:txBody>
          <a:bodyPr/>
          <a:lstStyle/>
          <a:p>
            <a:r>
              <a:rPr lang="en-US" dirty="0" smtClean="0"/>
              <a:t>Super-Synchronous Operation</a:t>
            </a:r>
            <a:endParaRPr lang="en-IN" dirty="0"/>
          </a:p>
        </p:txBody>
      </p:sp>
      <p:sp>
        <p:nvSpPr>
          <p:cNvPr id="4" name="Content Placeholder 3"/>
          <p:cNvSpPr>
            <a:spLocks noGrp="1"/>
          </p:cNvSpPr>
          <p:nvPr>
            <p:ph sz="quarter" idx="2"/>
          </p:nvPr>
        </p:nvSpPr>
        <p:spPr/>
        <p:txBody>
          <a:bodyPr/>
          <a:lstStyle/>
          <a:p>
            <a:endParaRPr lang="en-IN"/>
          </a:p>
        </p:txBody>
      </p:sp>
      <p:sp>
        <p:nvSpPr>
          <p:cNvPr id="6" name="Content Placeholder 5"/>
          <p:cNvSpPr>
            <a:spLocks noGrp="1"/>
          </p:cNvSpPr>
          <p:nvPr>
            <p:ph sz="quarter" idx="4"/>
          </p:nvPr>
        </p:nvSpPr>
        <p:spPr/>
        <p:txBody>
          <a:bodyPr/>
          <a:lstStyle/>
          <a:p>
            <a:endParaRPr lang="en-IN"/>
          </a:p>
        </p:txBody>
      </p:sp>
      <p:pic>
        <p:nvPicPr>
          <p:cNvPr id="5122" name="Picture 2"/>
          <p:cNvPicPr>
            <a:picLocks noChangeAspect="1" noChangeArrowheads="1"/>
          </p:cNvPicPr>
          <p:nvPr/>
        </p:nvPicPr>
        <p:blipFill>
          <a:blip r:embed="rId2"/>
          <a:srcRect/>
          <a:stretch>
            <a:fillRect/>
          </a:stretch>
        </p:blipFill>
        <p:spPr bwMode="auto">
          <a:xfrm>
            <a:off x="609600" y="2286000"/>
            <a:ext cx="3888537" cy="38100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598377" y="2209800"/>
            <a:ext cx="4164623" cy="38862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DFIG Electrical and Mechanical Structure</a:t>
            </a:r>
            <a:endParaRPr lang="en-IN" dirty="0"/>
          </a:p>
        </p:txBody>
      </p:sp>
      <p:pic>
        <p:nvPicPr>
          <p:cNvPr id="3074" name="Picture 2"/>
          <p:cNvPicPr>
            <a:picLocks noGrp="1" noChangeAspect="1" noChangeArrowheads="1"/>
          </p:cNvPicPr>
          <p:nvPr>
            <p:ph idx="1"/>
          </p:nvPr>
        </p:nvPicPr>
        <p:blipFill>
          <a:blip r:embed="rId2"/>
          <a:stretch>
            <a:fillRect/>
          </a:stretch>
        </p:blipFill>
        <p:spPr bwMode="auto">
          <a:xfrm>
            <a:off x="1147751" y="1554163"/>
            <a:ext cx="7000897" cy="452596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DFIG System in </a:t>
            </a:r>
            <a:r>
              <a:rPr lang="en-US" dirty="0" err="1" smtClean="0"/>
              <a:t>Simulink</a:t>
            </a:r>
            <a:endParaRPr lang="en-US" dirty="0"/>
          </a:p>
        </p:txBody>
      </p:sp>
      <p:pic>
        <p:nvPicPr>
          <p:cNvPr id="4" name="Content Placeholder 3"/>
          <p:cNvPicPr>
            <a:picLocks noGrp="1"/>
          </p:cNvPicPr>
          <p:nvPr>
            <p:ph idx="1"/>
          </p:nvPr>
        </p:nvPicPr>
        <p:blipFill>
          <a:blip r:embed="rId2"/>
          <a:srcRect/>
          <a:stretch>
            <a:fillRect/>
          </a:stretch>
        </p:blipFill>
        <p:spPr bwMode="auto">
          <a:xfrm>
            <a:off x="0" y="1143000"/>
            <a:ext cx="9144000" cy="4876799"/>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Vector Control</a:t>
            </a:r>
            <a:endParaRPr lang="en-IN" dirty="0"/>
          </a:p>
        </p:txBody>
      </p:sp>
      <p:pic>
        <p:nvPicPr>
          <p:cNvPr id="6146" name="Picture 2" descr="C:\Users\Intel\Desktop\DQ.jpg"/>
          <p:cNvPicPr>
            <a:picLocks noGrp="1" noChangeAspect="1" noChangeArrowheads="1"/>
          </p:cNvPicPr>
          <p:nvPr>
            <p:ph idx="1"/>
          </p:nvPr>
        </p:nvPicPr>
        <p:blipFill>
          <a:blip r:embed="rId2"/>
          <a:stretch>
            <a:fillRect/>
          </a:stretch>
        </p:blipFill>
        <p:spPr bwMode="auto">
          <a:xfrm>
            <a:off x="2595562" y="1678781"/>
            <a:ext cx="4105275" cy="4276725"/>
          </a:xfrm>
          <a:prstGeom prst="rect">
            <a:avLst/>
          </a:prstGeom>
          <a:noFill/>
        </p:spPr>
      </p:pic>
      <p:sp>
        <p:nvSpPr>
          <p:cNvPr id="5" name="TextBox 4"/>
          <p:cNvSpPr txBox="1"/>
          <p:nvPr/>
        </p:nvSpPr>
        <p:spPr>
          <a:xfrm>
            <a:off x="838201" y="2438400"/>
            <a:ext cx="3200399" cy="1938992"/>
          </a:xfrm>
          <a:prstGeom prst="rect">
            <a:avLst/>
          </a:prstGeom>
          <a:noFill/>
        </p:spPr>
        <p:txBody>
          <a:bodyPr wrap="square" rtlCol="0">
            <a:spAutoFit/>
          </a:bodyPr>
          <a:lstStyle/>
          <a:p>
            <a:pPr>
              <a:buFont typeface="Arial" pitchFamily="34" charset="0"/>
              <a:buChar char="•"/>
            </a:pPr>
            <a:r>
              <a:rPr lang="en-US" sz="2000" dirty="0" smtClean="0"/>
              <a:t> The main objective is to emulate the drive system of a separately excited DC Machine, which has a natural decoupled control for field and torque currents</a:t>
            </a:r>
            <a:endParaRPr lang="en-IN" sz="20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2111</TotalTime>
  <Words>409</Words>
  <Application>Microsoft Office PowerPoint</Application>
  <PresentationFormat>On-screen Show (4:3)</PresentationFormat>
  <Paragraphs>61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Trek</vt:lpstr>
      <vt:lpstr>VECTOR CONTROL OF DFIG SEMINAR PRESENTATION SARDAR PATEL COLLEGE OF ENGINEERING  u</vt:lpstr>
      <vt:lpstr>QUICK  FACTS ABOUT WIND ENERGY GENERATION  </vt:lpstr>
      <vt:lpstr>Different Types Of Wind Generation Systems</vt:lpstr>
      <vt:lpstr>Slide 4</vt:lpstr>
      <vt:lpstr>Principle of Operation of DFIG </vt:lpstr>
      <vt:lpstr>Power Flow in DFIG</vt:lpstr>
      <vt:lpstr>DFIG Electrical and Mechanical Structure</vt:lpstr>
      <vt:lpstr>DFIG System in Simulink</vt:lpstr>
      <vt:lpstr>Concept of Vector Control</vt:lpstr>
      <vt:lpstr>GSC Vector Control</vt:lpstr>
      <vt:lpstr>Slide 11</vt:lpstr>
      <vt:lpstr>Complete  Vector Control Scheme for GSC</vt:lpstr>
      <vt:lpstr>Vector Control Scheme of GSC in Simulink</vt:lpstr>
      <vt:lpstr>RSC Vector Control</vt:lpstr>
      <vt:lpstr>Slide 15</vt:lpstr>
      <vt:lpstr>Complete Vector Control Scheme for RSC</vt:lpstr>
      <vt:lpstr>Complete Vector Control Scheme of RSC in Simulink</vt:lpstr>
      <vt:lpstr>Advantages of DFIG</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 CONTROL OF DFIG SEMINAR PRESENTATION SARDAR PATEL COLLEGE OF ENGINEERING </dc:title>
  <dc:creator>Intel</dc:creator>
  <cp:lastModifiedBy>ninad gaikawad</cp:lastModifiedBy>
  <cp:revision>48</cp:revision>
  <dcterms:created xsi:type="dcterms:W3CDTF">2006-08-16T00:00:00Z</dcterms:created>
  <dcterms:modified xsi:type="dcterms:W3CDTF">2015-03-31T09:16:36Z</dcterms:modified>
</cp:coreProperties>
</file>