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300" r:id="rId2"/>
    <p:sldId id="354" r:id="rId3"/>
    <p:sldId id="823" r:id="rId4"/>
    <p:sldId id="824" r:id="rId5"/>
    <p:sldId id="825" r:id="rId6"/>
    <p:sldId id="826" r:id="rId7"/>
    <p:sldId id="82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056A2BE-6FA7-8097-6F5A-A30BBF855C77}" name="James McNeill" initials="JM" userId="S::JamesMcN@mckinstry.com::5d3c87a5-5383-4116-92f9-e2d07bfcf49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d Gaikwad" initials="NG" lastIdx="1" clrIdx="0">
    <p:extLst>
      <p:ext uri="{19B8F6BF-5375-455C-9EA6-DF929625EA0E}">
        <p15:presenceInfo xmlns:p15="http://schemas.microsoft.com/office/powerpoint/2012/main" userId="0bcf4ef7720025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8" autoAdjust="0"/>
    <p:restoredTop sz="93362" autoAdjust="0"/>
  </p:normalViewPr>
  <p:slideViewPr>
    <p:cSldViewPr snapToGrid="0">
      <p:cViewPr varScale="1">
        <p:scale>
          <a:sx n="111" d="100"/>
          <a:sy n="111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B1B2-338D-4519-AE47-05D743294B2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6F225-8923-418C-AB31-726501CE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FB6B-F2D0-4392-8D0A-68C18CF2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47415-5D01-4DA5-9357-D8076FD48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C5E57-5B49-455B-A8D8-176C85AB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8B9-89BB-4AEE-91EB-EE01B5663C5B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5ACB-6CE3-440A-BB5C-CC53BEE3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EA65D-1A2F-4733-8D3F-8696773B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7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34F-680D-4111-8F54-4AC9E8C2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7F136-E39C-442C-B021-7228F6AC7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4BBA-36EE-45EC-B90A-7AC390AC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B170-B2CD-4267-93DB-9E7A7D686686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91D0A-3539-4364-A72F-5E394D2B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0B01-164C-44D9-9DB1-59A72B79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6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E0E18-2194-40E6-BDFF-471EA372E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59155-2373-4A79-94C2-54E6821C9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90470-B3D0-464D-B1F9-2075BD04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DCEC-1B40-4998-A2D1-90F4D2686771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567F-B5F0-4005-AA41-B7F0D1DF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BC68-4CDC-42E7-A85E-8FA7AA47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1CB-EA38-434C-913B-843FCA97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F9CF-14AE-4786-9AFC-D8DFA2159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63895-8370-4FD8-A2A9-5B5740F1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6699-5BEF-4896-85EE-74677173AE61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51EB-BC07-4FC8-9959-9C60D357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5C9C-08E7-448E-8DBC-24744218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9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DA49-40BB-4D98-8FAC-B2D878D7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88C3A-92DB-4303-9D54-2DD4B8E2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1405-CEB2-4F28-8D57-396CEA54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27B6-7156-404E-BABF-895127D4C1A9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3F5F-FCB1-4BAA-A0AF-B052AE4F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D291-02AA-4333-8048-24131251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E014-DB72-4C62-AD44-40055E0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FB4A-FE36-4B02-BE6F-4B32B5521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549B6-C828-4E29-ADE6-05BBBA0D8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774BD-07A5-4C8A-A439-36779E42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98F5-3272-4981-828B-395EB19D2F90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5D191-116F-4A68-84A4-A22B44C5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7F399-8156-4030-8099-733D872E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987B-E726-4EA0-8EFB-705BAD3F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1D740-F26E-4675-941F-7D644FCDB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00B9-27D0-4955-9745-3E4F6FA21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A4B4A-BC47-4EE0-97A4-BEEE78FDA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6271D-6BF5-48F8-B503-4E2C10611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777B1-BA66-4273-88BD-C034502A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A9A8-B9A8-4082-9127-4E93AD3DFAF2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FC0E4-1B83-4C37-9FFA-06EB061A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6CCEB-036B-4696-A90C-4127A06F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A5B4-B66F-4575-ABE2-996E43F2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7D457-9010-4467-8D43-C4E6B4CB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B886-0F08-4895-9EF2-614F4DD14610}" type="datetime1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B4D7C-AA40-4A29-9046-410A5723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14C20-FB97-405D-AED4-4A0E5609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4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4C249-0549-4BDE-A70B-9F4EE562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6715-4EE5-432E-965D-07F0D9749ED8}" type="datetime1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8DBE2-54F3-482A-B8C8-B2ECDDD0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83EFE-EF5C-4269-9685-7B848D8A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5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EC22-D9C3-44D3-85B2-027D0010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2627-1EDB-409A-89EC-C1758144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C3C3F-FF1C-493E-B486-BB8C17489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E651F-D668-4836-A389-24EB336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CC62-F7E9-462B-97BB-B83B1328C7D8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2A39-420B-466E-ACD3-EBBDF1F9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2AA62-7DE9-4D4A-B093-D7E0948F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8EB8-9838-4B46-A991-00E0D6BB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E0906-AF92-4687-952B-4ABC609A1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1E22E-A4BA-4C5D-97AC-7F25461CB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7A9F2-3E0B-4BC2-B76A-96ED4591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C7DD-2A07-4C95-8867-C4D1C70FE372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BA50C-0A99-4210-990C-898DA69D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EBA3B-0E06-44BC-BE1A-88F69767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4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6DFA6-6B10-45E1-8709-230A06B6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19144-FEEC-48C7-8C61-EBD26B6D1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72B8-F8B1-4B99-AD06-399E9ED70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978A4-5ACE-4B30-BABB-95072D253F46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F230E-9ECF-4F6E-B064-D73701D3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002F8-371F-4285-9F22-584E01114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nadkgaikwad/NSF_CPS_BuildingsControl/tree/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16E1F-E57C-4245-88C6-E8D840F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110" y="1091890"/>
            <a:ext cx="1044169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b="1" dirty="0"/>
              <a:t>WSU/UF Collaboration for NSF CPS Buildings Control for Grid Support</a:t>
            </a:r>
            <a:endParaRPr lang="en-US" sz="5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F68420D-3F97-4251-82A2-A43324A9A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111" y="3246746"/>
            <a:ext cx="4738192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Ninad Gaikwad, </a:t>
            </a:r>
            <a:r>
              <a:rPr lang="en-US" dirty="0" err="1"/>
              <a:t>Athul</a:t>
            </a:r>
            <a:r>
              <a:rPr lang="en-US" dirty="0"/>
              <a:t> Jose, Kelsi </a:t>
            </a:r>
            <a:r>
              <a:rPr lang="en-US" dirty="0" err="1"/>
              <a:t>Detlaff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Dr. Anamika Dubey and Dr. Anjan Bose</a:t>
            </a:r>
          </a:p>
          <a:p>
            <a:pPr algn="l"/>
            <a:r>
              <a:rPr lang="en-US" dirty="0"/>
              <a:t>Energy Systems Innovation Center, </a:t>
            </a:r>
          </a:p>
          <a:p>
            <a:pPr algn="l"/>
            <a:r>
              <a:rPr lang="en-US" dirty="0"/>
              <a:t>Electrical Engineering and Computer Science, </a:t>
            </a:r>
          </a:p>
          <a:p>
            <a:pPr algn="l"/>
            <a:r>
              <a:rPr lang="en-US" dirty="0"/>
              <a:t>Washington State University</a:t>
            </a:r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4F27-93C8-40E5-B531-5799137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1</a:t>
            </a:fld>
            <a:endParaRPr lang="en-US"/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6A998975-05BD-4213-AEEF-180A1753A1FE}"/>
              </a:ext>
            </a:extLst>
          </p:cNvPr>
          <p:cNvSpPr txBox="1">
            <a:spLocks/>
          </p:cNvSpPr>
          <p:nvPr/>
        </p:nvSpPr>
        <p:spPr>
          <a:xfrm>
            <a:off x="1524000" y="5311822"/>
            <a:ext cx="9144000" cy="11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Group Meeting Slide-Deck</a:t>
            </a:r>
          </a:p>
          <a:p>
            <a:pPr algn="l"/>
            <a:endParaRPr lang="en-US" b="1" dirty="0"/>
          </a:p>
          <a:p>
            <a:endParaRPr lang="en-US" b="1" dirty="0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629C5E98-FEA4-4983-B5F1-44AFA803B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110"/>
            <a:ext cx="1092200" cy="108984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C8835DE-0EE2-49CF-B9C4-7FCBB0E81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25490" cy="1089848"/>
          </a:xfrm>
          <a:prstGeom prst="rect">
            <a:avLst/>
          </a:prstGeom>
        </p:spPr>
      </p:pic>
      <p:pic>
        <p:nvPicPr>
          <p:cNvPr id="1026" name="Picture 2" descr="ECE Florida | Gainesville FL">
            <a:extLst>
              <a:ext uri="{FF2B5EF4-FFF2-40B4-BE49-F238E27FC236}">
                <a16:creationId xmlns:a16="http://schemas.microsoft.com/office/drawing/2014/main" id="{6309E2FC-255E-0B9A-FBA2-E218F2B63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581" y="1"/>
            <a:ext cx="1029418" cy="102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5">
            <a:extLst>
              <a:ext uri="{FF2B5EF4-FFF2-40B4-BE49-F238E27FC236}">
                <a16:creationId xmlns:a16="http://schemas.microsoft.com/office/drawing/2014/main" id="{3BE8AAEE-23AF-89EF-46C2-3A93FB92305E}"/>
              </a:ext>
            </a:extLst>
          </p:cNvPr>
          <p:cNvSpPr txBox="1">
            <a:spLocks/>
          </p:cNvSpPr>
          <p:nvPr/>
        </p:nvSpPr>
        <p:spPr>
          <a:xfrm>
            <a:off x="7624898" y="3165151"/>
            <a:ext cx="372890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Tanuj </a:t>
            </a:r>
            <a:r>
              <a:rPr lang="en-US" sz="1800" dirty="0" err="1"/>
              <a:t>Karuturi</a:t>
            </a:r>
            <a:r>
              <a:rPr lang="en-US" sz="1800" dirty="0"/>
              <a:t>, Dr. Jie Fu</a:t>
            </a:r>
          </a:p>
          <a:p>
            <a:pPr algn="l"/>
            <a:r>
              <a:rPr lang="en-US" sz="1800" dirty="0"/>
              <a:t>Department of Electrical &amp; Computer Engineering, </a:t>
            </a:r>
          </a:p>
          <a:p>
            <a:pPr algn="l"/>
            <a:r>
              <a:rPr lang="en-US" sz="1800" dirty="0"/>
              <a:t>University of Florida</a:t>
            </a:r>
          </a:p>
          <a:p>
            <a:pPr algn="l"/>
            <a:endParaRPr lang="en-US" sz="1800" dirty="0"/>
          </a:p>
          <a:p>
            <a:endParaRPr lang="en-US" sz="1800" dirty="0"/>
          </a:p>
        </p:txBody>
      </p:sp>
      <p:pic>
        <p:nvPicPr>
          <p:cNvPr id="1028" name="Picture 4" descr="Florida Gators - Wikipedia">
            <a:extLst>
              <a:ext uri="{FF2B5EF4-FFF2-40B4-BE49-F238E27FC236}">
                <a16:creationId xmlns:a16="http://schemas.microsoft.com/office/drawing/2014/main" id="{B09320F6-61E5-24AE-47C4-1CDE2C31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81" y="5823276"/>
            <a:ext cx="1666216" cy="10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41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16E1F-E57C-4245-88C6-E8D840F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155" y="2601119"/>
            <a:ext cx="1044169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b="1" dirty="0"/>
              <a:t>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4F27-93C8-40E5-B531-5799137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Broad Segregation of Tasks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DD1C48-BF9A-C7BD-47A3-F61AFFE69ABF}"/>
              </a:ext>
            </a:extLst>
          </p:cNvPr>
          <p:cNvSpPr>
            <a:spLocks noGrp="1"/>
          </p:cNvSpPr>
          <p:nvPr/>
        </p:nvSpPr>
        <p:spPr>
          <a:xfrm>
            <a:off x="409178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WSU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69CDD8-0AB7-58B2-F81D-105AC408B522}"/>
              </a:ext>
            </a:extLst>
          </p:cNvPr>
          <p:cNvSpPr>
            <a:spLocks noGrp="1"/>
          </p:cNvSpPr>
          <p:nvPr/>
        </p:nvSpPr>
        <p:spPr>
          <a:xfrm>
            <a:off x="6306106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UF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F92B7-D8FF-6849-5A7A-844A81038CD0}"/>
              </a:ext>
            </a:extLst>
          </p:cNvPr>
          <p:cNvSpPr txBox="1"/>
          <p:nvPr/>
        </p:nvSpPr>
        <p:spPr>
          <a:xfrm>
            <a:off x="486817" y="1699403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1CCEA-A2E2-1384-AF40-7E0F85E99EBA}"/>
              </a:ext>
            </a:extLst>
          </p:cNvPr>
          <p:cNvSpPr txBox="1"/>
          <p:nvPr/>
        </p:nvSpPr>
        <p:spPr>
          <a:xfrm>
            <a:off x="409179" y="1639019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4863B-4F5C-2D06-BDCF-ADAF10405047}"/>
              </a:ext>
            </a:extLst>
          </p:cNvPr>
          <p:cNvSpPr txBox="1"/>
          <p:nvPr/>
        </p:nvSpPr>
        <p:spPr>
          <a:xfrm>
            <a:off x="409178" y="1556265"/>
            <a:ext cx="5476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Building Modelling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Development of a Co-Simulation Platform for buildings and </a:t>
            </a:r>
            <a:r>
              <a:rPr lang="en-US" dirty="0" err="1"/>
              <a:t>OpenDSS</a:t>
            </a:r>
            <a:r>
              <a:rPr lang="en-US" dirty="0"/>
              <a:t> using HELICS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Buildings Aggregate Flexibility Characterization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Development of Aggregator level controller for control of networked buildings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92D78-B2DB-B076-E75F-24A1ADED78EC}"/>
              </a:ext>
            </a:extLst>
          </p:cNvPr>
          <p:cNvSpPr txBox="1"/>
          <p:nvPr/>
        </p:nvSpPr>
        <p:spPr>
          <a:xfrm>
            <a:off x="6306106" y="1556265"/>
            <a:ext cx="5476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Development of buildings internal load forecast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Development of Intelligent (RL) controllers for single building control</a:t>
            </a:r>
          </a:p>
        </p:txBody>
      </p:sp>
    </p:spTree>
    <p:extLst>
      <p:ext uri="{BB962C8B-B14F-4D97-AF65-F5344CB8AC3E}">
        <p14:creationId xmlns:p14="http://schemas.microsoft.com/office/powerpoint/2010/main" val="226431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16E1F-E57C-4245-88C6-E8D840F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155" y="2601119"/>
            <a:ext cx="1044169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b="1" dirty="0"/>
              <a:t>Progress on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4F27-93C8-40E5-B531-5799137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6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Progress on Tasks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DD1C48-BF9A-C7BD-47A3-F61AFFE69ABF}"/>
              </a:ext>
            </a:extLst>
          </p:cNvPr>
          <p:cNvSpPr>
            <a:spLocks noGrp="1"/>
          </p:cNvSpPr>
          <p:nvPr/>
        </p:nvSpPr>
        <p:spPr>
          <a:xfrm>
            <a:off x="409178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WSU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69CDD8-0AB7-58B2-F81D-105AC408B522}"/>
              </a:ext>
            </a:extLst>
          </p:cNvPr>
          <p:cNvSpPr>
            <a:spLocks noGrp="1"/>
          </p:cNvSpPr>
          <p:nvPr/>
        </p:nvSpPr>
        <p:spPr>
          <a:xfrm>
            <a:off x="6306106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UF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F92B7-D8FF-6849-5A7A-844A81038CD0}"/>
              </a:ext>
            </a:extLst>
          </p:cNvPr>
          <p:cNvSpPr txBox="1"/>
          <p:nvPr/>
        </p:nvSpPr>
        <p:spPr>
          <a:xfrm>
            <a:off x="486817" y="1699403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1CCEA-A2E2-1384-AF40-7E0F85E99EBA}"/>
              </a:ext>
            </a:extLst>
          </p:cNvPr>
          <p:cNvSpPr txBox="1"/>
          <p:nvPr/>
        </p:nvSpPr>
        <p:spPr>
          <a:xfrm>
            <a:off x="409179" y="1639019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4863B-4F5C-2D06-BDCF-ADAF10405047}"/>
              </a:ext>
            </a:extLst>
          </p:cNvPr>
          <p:cNvSpPr txBox="1"/>
          <p:nvPr/>
        </p:nvSpPr>
        <p:spPr>
          <a:xfrm>
            <a:off x="409178" y="1556265"/>
            <a:ext cx="54767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Building Modelling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Black-Box modeling with MLP has been completed – RNN, LSTM, GRU and </a:t>
            </a:r>
            <a:r>
              <a:rPr lang="en-US" sz="1600" dirty="0" err="1"/>
              <a:t>NeuralODE</a:t>
            </a:r>
            <a:r>
              <a:rPr lang="en-US" sz="1600" dirty="0"/>
              <a:t> are being looked into.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Grey-Box Modeling with Optimization based MAP/MLE, Energy Function based methods and EM are being looked into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Development of a Co-Simulation Platform for buildings and </a:t>
            </a:r>
            <a:r>
              <a:rPr lang="en-US" sz="1600" dirty="0" err="1"/>
              <a:t>OpenDSS</a:t>
            </a:r>
            <a:r>
              <a:rPr lang="en-US" sz="1600" dirty="0"/>
              <a:t> using HELICS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Basic Design of the architecture has been developed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Some preliminary co-simulation experiments have been performed to understand the interactions between simulators and the co-simulation enabler.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Buildings Aggregate Flexibility Characterization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Yet to 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Development of Aggregator level controller for control of networked buildings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Yet to start</a:t>
            </a:r>
          </a:p>
          <a:p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92D78-B2DB-B076-E75F-24A1ADED78EC}"/>
              </a:ext>
            </a:extLst>
          </p:cNvPr>
          <p:cNvSpPr txBox="1"/>
          <p:nvPr/>
        </p:nvSpPr>
        <p:spPr>
          <a:xfrm>
            <a:off x="6306106" y="1556265"/>
            <a:ext cx="5476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Development of buildings internal load forecast models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Work is in progress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Development of Intelligent (RL) controllers for single building control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Work is in progress</a:t>
            </a:r>
          </a:p>
        </p:txBody>
      </p:sp>
    </p:spTree>
    <p:extLst>
      <p:ext uri="{BB962C8B-B14F-4D97-AF65-F5344CB8AC3E}">
        <p14:creationId xmlns:p14="http://schemas.microsoft.com/office/powerpoint/2010/main" val="390077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16E1F-E57C-4245-88C6-E8D840F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155" y="2601119"/>
            <a:ext cx="1044169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b="1" dirty="0"/>
              <a:t>Collaborations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4F27-93C8-40E5-B531-5799137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Collaboration Progress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DD1C48-BF9A-C7BD-47A3-F61AFFE69ABF}"/>
              </a:ext>
            </a:extLst>
          </p:cNvPr>
          <p:cNvSpPr>
            <a:spLocks noGrp="1"/>
          </p:cNvSpPr>
          <p:nvPr/>
        </p:nvSpPr>
        <p:spPr>
          <a:xfrm>
            <a:off x="409178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WSU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69CDD8-0AB7-58B2-F81D-105AC408B522}"/>
              </a:ext>
            </a:extLst>
          </p:cNvPr>
          <p:cNvSpPr>
            <a:spLocks noGrp="1"/>
          </p:cNvSpPr>
          <p:nvPr/>
        </p:nvSpPr>
        <p:spPr>
          <a:xfrm>
            <a:off x="6306106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UF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F92B7-D8FF-6849-5A7A-844A81038CD0}"/>
              </a:ext>
            </a:extLst>
          </p:cNvPr>
          <p:cNvSpPr txBox="1"/>
          <p:nvPr/>
        </p:nvSpPr>
        <p:spPr>
          <a:xfrm>
            <a:off x="486817" y="1699403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1CCEA-A2E2-1384-AF40-7E0F85E99EBA}"/>
              </a:ext>
            </a:extLst>
          </p:cNvPr>
          <p:cNvSpPr txBox="1"/>
          <p:nvPr/>
        </p:nvSpPr>
        <p:spPr>
          <a:xfrm>
            <a:off x="409179" y="1639019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4863B-4F5C-2D06-BDCF-ADAF10405047}"/>
              </a:ext>
            </a:extLst>
          </p:cNvPr>
          <p:cNvSpPr txBox="1"/>
          <p:nvPr/>
        </p:nvSpPr>
        <p:spPr>
          <a:xfrm>
            <a:off x="409178" y="1556265"/>
            <a:ext cx="5476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GitHub repository has been created for collaboration : </a:t>
            </a:r>
            <a:r>
              <a:rPr lang="en-US" sz="1600" dirty="0">
                <a:hlinkClick r:id="rId2"/>
              </a:rPr>
              <a:t>https://github.com/ninadkgaikwad/NSF_CPS_BuildingsControl/tree/main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Formatted Pecan Street Data has been provided at 10min resolution (Houses)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Formatted </a:t>
            </a:r>
            <a:r>
              <a:rPr lang="en-US" sz="1600" dirty="0" err="1"/>
              <a:t>EnergyPlus</a:t>
            </a:r>
            <a:r>
              <a:rPr lang="en-US" sz="1600" dirty="0"/>
              <a:t> Small Office dataset has been provided at 5min resolution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NSRDB weather files have been provided for the locations of the Pecan Street houses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Data access codes have been provided for the Pecan Street and </a:t>
            </a:r>
            <a:r>
              <a:rPr lang="en-US" sz="1600" dirty="0" err="1"/>
              <a:t>EnergyPlus</a:t>
            </a:r>
            <a:r>
              <a:rPr lang="en-US" sz="1600" dirty="0"/>
              <a:t> datasets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 plant has been designed for multi-house simulation with heterogenous houses (PV, Bat) for testing intelligent controllers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The current physics is designed for off-grid operations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Discussion needed for developing the plant for on-grid simulation and addition of other dispatchable resources like EV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92D78-B2DB-B076-E75F-24A1ADED78EC}"/>
              </a:ext>
            </a:extLst>
          </p:cNvPr>
          <p:cNvSpPr txBox="1"/>
          <p:nvPr/>
        </p:nvSpPr>
        <p:spPr>
          <a:xfrm>
            <a:off x="6306106" y="1556265"/>
            <a:ext cx="547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Have been utilizing Pecan Street dataset for developing load forecasting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80992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44385</TotalTime>
  <Words>392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WSU/UF Collaboration for NSF CPS Buildings Control for Grid Support</vt:lpstr>
      <vt:lpstr>Tasks</vt:lpstr>
      <vt:lpstr>PowerPoint Presentation</vt:lpstr>
      <vt:lpstr>Progress on Tasks</vt:lpstr>
      <vt:lpstr>PowerPoint Presentation</vt:lpstr>
      <vt:lpstr>Collaborations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Energy Management System for Power System Resiliency</dc:title>
  <dc:creator>Ninad Gaikwad</dc:creator>
  <cp:lastModifiedBy>Gaikwad, Ninad Kiran</cp:lastModifiedBy>
  <cp:revision>76</cp:revision>
  <dcterms:created xsi:type="dcterms:W3CDTF">2020-08-02T08:42:54Z</dcterms:created>
  <dcterms:modified xsi:type="dcterms:W3CDTF">2023-09-14T17:28:12Z</dcterms:modified>
</cp:coreProperties>
</file>