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latin typeface="Times New Roman" panose="02020603050405020304" pitchFamily="18" charset="0"/>
                <a:cs typeface="Times New Roman" panose="02020603050405020304" pitchFamily="18" charset="0"/>
              </a:rPr>
              <a:t>The Battle of Neighbourhoods</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latin typeface="Times New Roman" panose="02020603050405020304" pitchFamily="18" charset="0"/>
                <a:cs typeface="Times New Roman" panose="02020603050405020304" pitchFamily="18" charset="0"/>
              </a:rPr>
              <a:t>By,</a:t>
            </a:r>
          </a:p>
          <a:p>
            <a:r>
              <a:rPr lang="en-US" dirty="0" err="1">
                <a:latin typeface="Times New Roman" panose="02020603050405020304" pitchFamily="18" charset="0"/>
                <a:cs typeface="Times New Roman" panose="02020603050405020304" pitchFamily="18" charset="0"/>
              </a:rPr>
              <a:t>Ninad</a:t>
            </a:r>
            <a:r>
              <a:rPr lang="en-US" dirty="0">
                <a:latin typeface="Times New Roman" panose="02020603050405020304" pitchFamily="18" charset="0"/>
                <a:cs typeface="Times New Roman" panose="02020603050405020304" pitchFamily="18" charset="0"/>
              </a:rPr>
              <a:t> Patkar.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25138"/>
            <a:ext cx="11593288" cy="432048"/>
          </a:xfrm>
        </p:spPr>
        <p:txBody>
          <a:bodyPr>
            <a:norm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41784" y="1196752"/>
            <a:ext cx="11305256" cy="4853136"/>
          </a:xfrm>
        </p:spPr>
        <p:txBody>
          <a:bodyPr>
            <a:normAutofit/>
          </a:bodyPr>
          <a:lstStyle/>
          <a:p>
            <a:r>
              <a:rPr lang="en-US" sz="2000" dirty="0">
                <a:latin typeface="Times New Roman" panose="02020603050405020304" pitchFamily="18" charset="0"/>
                <a:cs typeface="Times New Roman" panose="02020603050405020304" pitchFamily="18" charset="0"/>
              </a:rPr>
              <a:t>In this project we will try to find an optimal location for a restaurant. Specifically, this report will be targeted to stakeholders interested in opening an </a:t>
            </a:r>
            <a:r>
              <a:rPr lang="en-US" sz="2000" b="1" dirty="0">
                <a:latin typeface="Times New Roman" panose="02020603050405020304" pitchFamily="18" charset="0"/>
                <a:cs typeface="Times New Roman" panose="02020603050405020304" pitchFamily="18" charset="0"/>
              </a:rPr>
              <a:t>restaurant</a:t>
            </a:r>
            <a:r>
              <a:rPr lang="en-US" sz="2000" dirty="0">
                <a:latin typeface="Times New Roman" panose="02020603050405020304" pitchFamily="18" charset="0"/>
                <a:cs typeface="Times New Roman" panose="02020603050405020304" pitchFamily="18" charset="0"/>
              </a:rPr>
              <a:t> in </a:t>
            </a:r>
            <a:r>
              <a:rPr lang="en-US" sz="2000" b="1" dirty="0">
                <a:latin typeface="Times New Roman" panose="02020603050405020304" pitchFamily="18" charset="0"/>
                <a:cs typeface="Times New Roman" panose="02020603050405020304" pitchFamily="18" charset="0"/>
              </a:rPr>
              <a:t>Toronto</a:t>
            </a:r>
            <a:r>
              <a:rPr lang="en-US" sz="2000" dirty="0">
                <a:latin typeface="Times New Roman" panose="02020603050405020304" pitchFamily="18" charset="0"/>
                <a:cs typeface="Times New Roman" panose="02020603050405020304" pitchFamily="18" charset="0"/>
              </a:rPr>
              <a:t>, Canada.</a:t>
            </a:r>
          </a:p>
          <a:p>
            <a:r>
              <a:rPr lang="en-US" sz="2000" dirty="0">
                <a:latin typeface="Times New Roman" panose="02020603050405020304" pitchFamily="18" charset="0"/>
                <a:cs typeface="Times New Roman" panose="02020603050405020304" pitchFamily="18" charset="0"/>
              </a:rPr>
              <a:t>Here we will try finding if someone wants to open a new restaurant in the city which location is best suited for it keeping in mind the competitors and which income group of people will be attracted most to it based on the </a:t>
            </a:r>
            <a:r>
              <a:rPr lang="en-US" sz="2000" b="1" dirty="0">
                <a:latin typeface="Times New Roman" panose="02020603050405020304" pitchFamily="18" charset="0"/>
                <a:cs typeface="Times New Roman" panose="02020603050405020304" pitchFamily="18" charset="0"/>
              </a:rPr>
              <a:t>population of the neighborhood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Since there are lots of restaurants in Toronto, we will try to detect </a:t>
            </a:r>
            <a:r>
              <a:rPr lang="en-US" sz="2000" b="1" dirty="0">
                <a:latin typeface="Times New Roman" panose="02020603050405020304" pitchFamily="18" charset="0"/>
                <a:cs typeface="Times New Roman" panose="02020603050405020304" pitchFamily="18" charset="0"/>
              </a:rPr>
              <a:t>locations that are not already crowded with restaurants</a:t>
            </a:r>
            <a:r>
              <a:rPr lang="en-US" sz="2000" dirty="0">
                <a:latin typeface="Times New Roman" panose="02020603050405020304" pitchFamily="18" charset="0"/>
                <a:cs typeface="Times New Roman" panose="02020603050405020304" pitchFamily="18" charset="0"/>
              </a:rPr>
              <a:t>. We would also prefer locations </a:t>
            </a:r>
            <a:r>
              <a:rPr lang="en-US" sz="2000" b="1" dirty="0">
                <a:latin typeface="Times New Roman" panose="02020603050405020304" pitchFamily="18" charset="0"/>
                <a:cs typeface="Times New Roman" panose="02020603050405020304" pitchFamily="18" charset="0"/>
              </a:rPr>
              <a:t>as close to city center as possible</a:t>
            </a:r>
            <a:r>
              <a:rPr lang="en-US" sz="2000" dirty="0">
                <a:latin typeface="Times New Roman" panose="02020603050405020304" pitchFamily="18" charset="0"/>
                <a:cs typeface="Times New Roman" panose="02020603050405020304" pitchFamily="18" charset="0"/>
              </a:rPr>
              <a:t>, assuming that first two conditions are met.</a:t>
            </a:r>
          </a:p>
          <a:p>
            <a:r>
              <a:rPr lang="en-US" sz="2000" dirty="0">
                <a:latin typeface="Times New Roman" panose="02020603050405020304" pitchFamily="18" charset="0"/>
                <a:cs typeface="Times New Roman" panose="02020603050405020304" pitchFamily="18" charset="0"/>
              </a:rPr>
              <a:t>We will use our data science powers to generate a few most promising neighborhoods based on this criteria. Advantages of each area will then be clearly expressed so that best possible final location can be chosen by stakeholders.</a:t>
            </a:r>
          </a:p>
          <a:p>
            <a:pPr algn="just">
              <a:lnSpc>
                <a:spcPct val="12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5760" y="620688"/>
            <a:ext cx="11737304" cy="449803"/>
          </a:xfrm>
        </p:spPr>
        <p:txBody>
          <a:bodyPr>
            <a:normAutofit/>
          </a:bodyPr>
          <a:lstStyle/>
          <a:p>
            <a:pPr algn="ctr"/>
            <a:r>
              <a:rPr lang="en-IN" sz="2000" dirty="0">
                <a:latin typeface="Times New Roman" panose="02020603050405020304" pitchFamily="18" charset="0"/>
                <a:cs typeface="Times New Roman" panose="02020603050405020304" pitchFamily="18" charset="0"/>
              </a:rPr>
              <a:t>Data Section</a:t>
            </a:r>
          </a:p>
        </p:txBody>
      </p:sp>
      <p:sp>
        <p:nvSpPr>
          <p:cNvPr id="2" name="Content Placeholder 1"/>
          <p:cNvSpPr>
            <a:spLocks noGrp="1"/>
          </p:cNvSpPr>
          <p:nvPr>
            <p:ph sz="half" idx="1"/>
          </p:nvPr>
        </p:nvSpPr>
        <p:spPr>
          <a:xfrm>
            <a:off x="621804" y="1628800"/>
            <a:ext cx="10729192" cy="43434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Based on definition of our problem, factors that will influence our </a:t>
            </a:r>
            <a:r>
              <a:rPr lang="en-US" dirty="0" err="1">
                <a:latin typeface="Times New Roman" panose="02020603050405020304" pitchFamily="18" charset="0"/>
                <a:cs typeface="Times New Roman" panose="02020603050405020304" pitchFamily="18" charset="0"/>
              </a:rPr>
              <a:t>decission</a:t>
            </a:r>
            <a:r>
              <a:rPr lang="en-US" dirty="0">
                <a:latin typeface="Times New Roman" panose="02020603050405020304" pitchFamily="18" charset="0"/>
                <a:cs typeface="Times New Roman" panose="02020603050405020304" pitchFamily="18" charset="0"/>
              </a:rPr>
              <a:t> are:</a:t>
            </a:r>
          </a:p>
          <a:p>
            <a:r>
              <a:rPr lang="en-US" dirty="0">
                <a:latin typeface="Times New Roman" panose="02020603050405020304" pitchFamily="18" charset="0"/>
                <a:cs typeface="Times New Roman" panose="02020603050405020304" pitchFamily="18" charset="0"/>
              </a:rPr>
              <a:t>All existing restaurants in the neighborhood (any type of restaurant)</a:t>
            </a:r>
          </a:p>
          <a:p>
            <a:r>
              <a:rPr lang="en-US" dirty="0">
                <a:latin typeface="Times New Roman" panose="02020603050405020304" pitchFamily="18" charset="0"/>
                <a:cs typeface="Times New Roman" panose="02020603050405020304" pitchFamily="18" charset="0"/>
              </a:rPr>
              <a:t>Age group of people with their income</a:t>
            </a:r>
          </a:p>
          <a:p>
            <a:r>
              <a:rPr lang="en-US" dirty="0">
                <a:latin typeface="Times New Roman" panose="02020603050405020304" pitchFamily="18" charset="0"/>
                <a:cs typeface="Times New Roman" panose="02020603050405020304" pitchFamily="18" charset="0"/>
              </a:rPr>
              <a:t>Distance of neighborhood from city center</a:t>
            </a:r>
          </a:p>
          <a:p>
            <a:r>
              <a:rPr lang="en-US" dirty="0">
                <a:latin typeface="Times New Roman" panose="02020603050405020304" pitchFamily="18" charset="0"/>
                <a:cs typeface="Times New Roman" panose="02020603050405020304" pitchFamily="18" charset="0"/>
              </a:rPr>
              <a:t>We decided to use regularly spaced grid of locations, centered around city center, to define our neighborhoods.</a:t>
            </a:r>
          </a:p>
          <a:p>
            <a:r>
              <a:rPr lang="en-US" dirty="0">
                <a:latin typeface="Times New Roman" panose="02020603050405020304" pitchFamily="18" charset="0"/>
                <a:cs typeface="Times New Roman" panose="02020603050405020304" pitchFamily="18" charset="0"/>
              </a:rPr>
              <a:t>Following data sources will be needed to extract/generate the required information:</a:t>
            </a:r>
          </a:p>
          <a:p>
            <a:r>
              <a:rPr lang="en-US" dirty="0">
                <a:latin typeface="Times New Roman" panose="02020603050405020304" pitchFamily="18" charset="0"/>
                <a:cs typeface="Times New Roman" panose="02020603050405020304" pitchFamily="18" charset="0"/>
              </a:rPr>
              <a:t>centers of candidate areas will be generated algorithmically and approximate addresses of centers of those areas will be obtained using </a:t>
            </a:r>
            <a:r>
              <a:rPr lang="en-US" b="1" dirty="0">
                <a:latin typeface="Times New Roman" panose="02020603050405020304" pitchFamily="18" charset="0"/>
                <a:cs typeface="Times New Roman" panose="02020603050405020304" pitchFamily="18" charset="0"/>
                <a:hlinkClick r:id="rId3"/>
              </a:rPr>
              <a:t>https://en.wikipedia.org/wiki/List_of_postal_codes_of_Canada:_M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restaurants and their type and location in every neighborhood will be obtained using </a:t>
            </a:r>
            <a:r>
              <a:rPr lang="en-US" b="1" dirty="0">
                <a:latin typeface="Times New Roman" panose="02020603050405020304" pitchFamily="18" charset="0"/>
                <a:cs typeface="Times New Roman" panose="02020603050405020304" pitchFamily="18" charset="0"/>
              </a:rPr>
              <a:t>Foursquare API</a:t>
            </a:r>
            <a:endParaRPr lang="en-US"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332656"/>
            <a:ext cx="11809312" cy="475456"/>
          </a:xfrm>
        </p:spPr>
        <p:txBody>
          <a:bodyPr>
            <a:normAutofit/>
          </a:bodyPr>
          <a:lstStyle/>
          <a:p>
            <a:pPr algn="ctr"/>
            <a:r>
              <a:rPr lang="en-IN" sz="2000" dirty="0">
                <a:latin typeface="Times New Roman" panose="02020603050405020304" pitchFamily="18" charset="0"/>
                <a:cs typeface="Times New Roman" panose="02020603050405020304" pitchFamily="18" charset="0"/>
              </a:rPr>
              <a:t>Methodology</a:t>
            </a:r>
          </a:p>
        </p:txBody>
      </p:sp>
      <p:sp>
        <p:nvSpPr>
          <p:cNvPr id="3" name="Text Placeholder 2"/>
          <p:cNvSpPr>
            <a:spLocks noGrp="1"/>
          </p:cNvSpPr>
          <p:nvPr>
            <p:ph sz="half" idx="1"/>
          </p:nvPr>
        </p:nvSpPr>
        <p:spPr>
          <a:xfrm>
            <a:off x="172688" y="908720"/>
            <a:ext cx="11809312" cy="561662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 main moto of this project is to find best location to open a new restaurant in Toronto, Canada based on competition in different locality and their population.</a:t>
            </a:r>
          </a:p>
          <a:p>
            <a:r>
              <a:rPr lang="en-US" dirty="0">
                <a:latin typeface="Times New Roman" panose="02020603050405020304" pitchFamily="18" charset="0"/>
                <a:cs typeface="Times New Roman" panose="02020603050405020304" pitchFamily="18" charset="0"/>
              </a:rPr>
              <a:t>So, to do this I have used 2 different data sets available as mentioned above. Those 2 data set contains Locality information of Toronto, different age group of people in the people, population.</a:t>
            </a:r>
          </a:p>
          <a:p>
            <a:r>
              <a:rPr lang="en-US" dirty="0">
                <a:latin typeface="Times New Roman" panose="02020603050405020304" pitchFamily="18" charset="0"/>
                <a:cs typeface="Times New Roman" panose="02020603050405020304" pitchFamily="18" charset="0"/>
              </a:rPr>
              <a:t>To solve the problem I am going to use “K-Means Clustering Algorithm ". K-means clustering is a type of unsupervised learning, which is used when you have unlabeled data (i.e., data without defined categories or groups).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 The results of the K-means clustering algorithm are:</a:t>
            </a:r>
          </a:p>
          <a:p>
            <a:r>
              <a:rPr lang="en-US" dirty="0">
                <a:latin typeface="Times New Roman" panose="02020603050405020304" pitchFamily="18" charset="0"/>
                <a:cs typeface="Times New Roman" panose="02020603050405020304" pitchFamily="18" charset="0"/>
              </a:rPr>
              <a:t>The centroids of the K clusters, which can be used to label new data Labels for the training data (each data point is assigned to a single cluster)</a:t>
            </a:r>
          </a:p>
          <a:p>
            <a:r>
              <a:rPr lang="en-US" dirty="0">
                <a:latin typeface="Times New Roman" panose="02020603050405020304" pitchFamily="18" charset="0"/>
                <a:cs typeface="Times New Roman" panose="02020603050405020304" pitchFamily="18" charset="0"/>
              </a:rPr>
              <a:t>Also, I will be utilizing different maps in-order to give a clear vision to the target audience.</a:t>
            </a:r>
          </a:p>
          <a:p>
            <a:r>
              <a:rPr lang="en-US" dirty="0">
                <a:latin typeface="Times New Roman" panose="02020603050405020304" pitchFamily="18" charset="0"/>
                <a:cs typeface="Times New Roman" panose="02020603050405020304" pitchFamily="18" charset="0"/>
              </a:rPr>
              <a:t>Steps we took for the analysis:</a:t>
            </a:r>
          </a:p>
          <a:p>
            <a:r>
              <a:rPr lang="en-US" dirty="0">
                <a:latin typeface="Times New Roman" panose="02020603050405020304" pitchFamily="18" charset="0"/>
                <a:cs typeface="Times New Roman" panose="02020603050405020304" pitchFamily="18" charset="0"/>
              </a:rPr>
              <a:t>Collected required data: location and type (category) of every restaurant within our </a:t>
            </a:r>
            <a:r>
              <a:rPr lang="en-US" dirty="0" err="1">
                <a:latin typeface="Times New Roman" panose="02020603050405020304" pitchFamily="18" charset="0"/>
                <a:cs typeface="Times New Roman" panose="02020603050405020304" pitchFamily="18" charset="0"/>
              </a:rPr>
              <a:t>lat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lng</a:t>
            </a:r>
            <a:r>
              <a:rPr lang="en-US" dirty="0">
                <a:latin typeface="Times New Roman" panose="02020603050405020304" pitchFamily="18" charset="0"/>
                <a:cs typeface="Times New Roman" panose="02020603050405020304" pitchFamily="18" charset="0"/>
              </a:rPr>
              <a:t>. We have also the type of </a:t>
            </a:r>
            <a:r>
              <a:rPr lang="en-US" dirty="0" err="1">
                <a:latin typeface="Times New Roman" panose="02020603050405020304" pitchFamily="18" charset="0"/>
                <a:cs typeface="Times New Roman" panose="02020603050405020304" pitchFamily="18" charset="0"/>
              </a:rPr>
              <a:t>resutaurants</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particu;ar</a:t>
            </a:r>
            <a:r>
              <a:rPr lang="en-US" dirty="0">
                <a:latin typeface="Times New Roman" panose="02020603050405020304" pitchFamily="18" charset="0"/>
                <a:cs typeface="Times New Roman" panose="02020603050405020304" pitchFamily="18" charset="0"/>
              </a:rPr>
              <a:t> locality.</a:t>
            </a:r>
          </a:p>
          <a:p>
            <a:r>
              <a:rPr lang="en-US" dirty="0" err="1">
                <a:latin typeface="Times New Roman" panose="02020603050405020304" pitchFamily="18" charset="0"/>
                <a:cs typeface="Times New Roman" panose="02020603050405020304" pitchFamily="18" charset="0"/>
              </a:rPr>
              <a:t>Explrored</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restaurant density</a:t>
            </a:r>
            <a:r>
              <a:rPr lang="en-US" dirty="0">
                <a:latin typeface="Times New Roman" panose="02020603050405020304" pitchFamily="18" charset="0"/>
                <a:cs typeface="Times New Roman" panose="02020603050405020304" pitchFamily="18" charset="0"/>
              </a:rPr>
              <a:t>' across different areas of Toronto - we will use </a:t>
            </a:r>
            <a:r>
              <a:rPr lang="en-US" b="1" dirty="0">
                <a:latin typeface="Times New Roman" panose="02020603050405020304" pitchFamily="18" charset="0"/>
                <a:cs typeface="Times New Roman" panose="02020603050405020304" pitchFamily="18" charset="0"/>
              </a:rPr>
              <a:t>K- mean</a:t>
            </a:r>
            <a:r>
              <a:rPr lang="en-US" dirty="0">
                <a:latin typeface="Times New Roman" panose="02020603050405020304" pitchFamily="18" charset="0"/>
                <a:cs typeface="Times New Roman" panose="02020603050405020304" pitchFamily="18" charset="0"/>
              </a:rPr>
              <a:t> to identify a few promising areas close to center with low number of restaurants and their type.</a:t>
            </a:r>
          </a:p>
          <a:p>
            <a:r>
              <a:rPr lang="en-US" dirty="0">
                <a:latin typeface="Times New Roman" panose="02020603050405020304" pitchFamily="18" charset="0"/>
                <a:cs typeface="Times New Roman" panose="02020603050405020304" pitchFamily="18" charset="0"/>
              </a:rPr>
              <a:t>Explored the most promising areas and within those create </a:t>
            </a:r>
            <a:r>
              <a:rPr lang="en-US" b="1" dirty="0">
                <a:latin typeface="Times New Roman" panose="02020603050405020304" pitchFamily="18" charset="0"/>
                <a:cs typeface="Times New Roman" panose="02020603050405020304" pitchFamily="18" charset="0"/>
              </a:rPr>
              <a:t>clusters of locations that meet some basic requirements</a:t>
            </a:r>
            <a:r>
              <a:rPr lang="en-US" dirty="0">
                <a:latin typeface="Times New Roman" panose="02020603050405020304" pitchFamily="18" charset="0"/>
                <a:cs typeface="Times New Roman" panose="02020603050405020304" pitchFamily="18" charset="0"/>
              </a:rPr>
              <a:t> established in discussion with stakeholders: we will take into consideration locations with </a:t>
            </a:r>
            <a:r>
              <a:rPr lang="en-US" b="1" dirty="0">
                <a:latin typeface="Times New Roman" panose="02020603050405020304" pitchFamily="18" charset="0"/>
                <a:cs typeface="Times New Roman" panose="02020603050405020304" pitchFamily="18" charset="0"/>
              </a:rPr>
              <a:t>less restaurants in radius of 500 meters</a:t>
            </a:r>
            <a:r>
              <a:rPr lang="en-US" dirty="0">
                <a:latin typeface="Times New Roman" panose="02020603050405020304" pitchFamily="18" charset="0"/>
                <a:cs typeface="Times New Roman" panose="02020603050405020304" pitchFamily="18" charset="0"/>
              </a:rPr>
              <a:t>, We will present map of all such locations but also create clusters (using </a:t>
            </a:r>
            <a:r>
              <a:rPr lang="en-US" b="1" dirty="0">
                <a:latin typeface="Times New Roman" panose="02020603050405020304" pitchFamily="18" charset="0"/>
                <a:cs typeface="Times New Roman" panose="02020603050405020304" pitchFamily="18" charset="0"/>
              </a:rPr>
              <a:t>k-means clustering</a:t>
            </a:r>
            <a:r>
              <a:rPr lang="en-US" dirty="0">
                <a:latin typeface="Times New Roman" panose="02020603050405020304" pitchFamily="18" charset="0"/>
                <a:cs typeface="Times New Roman" panose="02020603050405020304" pitchFamily="18" charset="0"/>
              </a:rPr>
              <a:t>) of those locations to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neighborhood.</a:t>
            </a:r>
          </a:p>
          <a:p>
            <a:pPr marL="4572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404664"/>
            <a:ext cx="11809312" cy="403448"/>
          </a:xfrm>
        </p:spPr>
        <p:txBody>
          <a:bodyPr>
            <a:normAutofit/>
          </a:bodyPr>
          <a:lstStyle/>
          <a:p>
            <a:pPr algn="ctr"/>
            <a:r>
              <a:rPr lang="en-IN" sz="2000" dirty="0">
                <a:latin typeface="Times New Roman" panose="02020603050405020304" pitchFamily="18" charset="0"/>
                <a:cs typeface="Times New Roman" panose="02020603050405020304" pitchFamily="18" charset="0"/>
              </a:rPr>
              <a:t>Analysis</a:t>
            </a:r>
          </a:p>
        </p:txBody>
      </p:sp>
      <p:sp>
        <p:nvSpPr>
          <p:cNvPr id="6" name="Content Placeholder 5"/>
          <p:cNvSpPr>
            <a:spLocks noGrp="1"/>
          </p:cNvSpPr>
          <p:nvPr>
            <p:ph sz="half" idx="1"/>
          </p:nvPr>
        </p:nvSpPr>
        <p:spPr>
          <a:xfrm>
            <a:off x="189756" y="1268760"/>
            <a:ext cx="11809312" cy="5400600"/>
          </a:xfrm>
        </p:spPr>
        <p:txBody>
          <a:bodyPr>
            <a:normAutofit/>
          </a:bodyPr>
          <a:lstStyle/>
          <a:p>
            <a:r>
              <a:rPr lang="en-US" sz="1900" dirty="0">
                <a:latin typeface="Times New Roman" panose="02020603050405020304" pitchFamily="18" charset="0"/>
                <a:cs typeface="Times New Roman" panose="02020603050405020304" pitchFamily="18" charset="0"/>
              </a:rPr>
              <a:t>Data identification, capturing and cleaning-	Search &amp; Identify the relevant data source and capture it, here we are using Wikipedia to get data about Toronto, Canada. Then we remove all the redundant value(data cleaning). Then we combine neighborhood similar Bronx. Now the data is clean and ready to use.</a:t>
            </a:r>
          </a:p>
          <a:p>
            <a:r>
              <a:rPr lang="en-US" sz="1900" dirty="0">
                <a:latin typeface="Times New Roman" panose="02020603050405020304" pitchFamily="18" charset="0"/>
                <a:cs typeface="Times New Roman" panose="02020603050405020304" pitchFamily="18" charset="0"/>
              </a:rPr>
              <a:t>Combining different data source and sorting neighborhood based on Longitude and latitude-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Now, we will combine neighborhood dataset with postal address and dataset with Latitude &amp; Longitude  and save them it separate data </a:t>
            </a:r>
            <a:r>
              <a:rPr lang="en-US" sz="1900" dirty="0" err="1">
                <a:latin typeface="Times New Roman" panose="02020603050405020304" pitchFamily="18" charset="0"/>
                <a:cs typeface="Times New Roman" panose="02020603050405020304" pitchFamily="18" charset="0"/>
              </a:rPr>
              <a:t>frame,the</a:t>
            </a:r>
            <a:r>
              <a:rPr lang="en-US" sz="1900" dirty="0">
                <a:latin typeface="Times New Roman" panose="02020603050405020304" pitchFamily="18" charset="0"/>
                <a:cs typeface="Times New Roman" panose="02020603050405020304" pitchFamily="18" charset="0"/>
              </a:rPr>
              <a:t> resultant data frame with contain details about Postal code, Brough, Neighborhood, Latitude &amp; Longitude. then visualize it using folium map.</a:t>
            </a:r>
          </a:p>
          <a:p>
            <a:r>
              <a:rPr lang="en-US" sz="1900" dirty="0">
                <a:latin typeface="Times New Roman" panose="02020603050405020304" pitchFamily="18" charset="0"/>
                <a:cs typeface="Times New Roman" panose="02020603050405020304" pitchFamily="18" charset="0"/>
              </a:rPr>
              <a:t>Explore the Toronto's neighborhoods-	Firstly, we explored all the neighborhoods in the city of Toronto, using the Latitude &amp; Longitude data, using Foursquare API to get the Restaurant venues available in Toronto. Explore the unique categories in the </a:t>
            </a:r>
            <a:r>
              <a:rPr lang="en-US" sz="1900" dirty="0" err="1">
                <a:latin typeface="Times New Roman" panose="02020603050405020304" pitchFamily="18" charset="0"/>
                <a:cs typeface="Times New Roman" panose="02020603050405020304" pitchFamily="18" charset="0"/>
              </a:rPr>
              <a:t>neighborhood.Filter</a:t>
            </a:r>
            <a:r>
              <a:rPr lang="en-US" sz="1900" dirty="0">
                <a:latin typeface="Times New Roman" panose="02020603050405020304" pitchFamily="18" charset="0"/>
                <a:cs typeface="Times New Roman" panose="02020603050405020304" pitchFamily="18" charset="0"/>
              </a:rPr>
              <a:t> the Venues details for all possible ‘Restaurants’. Find each neighborhood along with the top most common venues. Identify the top 10 venues for each neighborhood.</a:t>
            </a:r>
          </a:p>
          <a:p>
            <a:r>
              <a:rPr lang="en-IN" sz="1900" dirty="0">
                <a:latin typeface="Times New Roman" panose="02020603050405020304" pitchFamily="18" charset="0"/>
                <a:cs typeface="Times New Roman" panose="02020603050405020304" pitchFamily="18" charset="0"/>
              </a:rPr>
              <a:t>Clustering- 	</a:t>
            </a:r>
            <a:r>
              <a:rPr lang="en-US" sz="1900" dirty="0">
                <a:latin typeface="Times New Roman" panose="02020603050405020304" pitchFamily="18" charset="0"/>
                <a:cs typeface="Times New Roman" panose="02020603050405020304" pitchFamily="18" charset="0"/>
              </a:rPr>
              <a:t>With an assumption of 5 </a:t>
            </a:r>
            <a:r>
              <a:rPr lang="en-US" sz="1900" dirty="0" err="1">
                <a:latin typeface="Times New Roman" panose="02020603050405020304" pitchFamily="18" charset="0"/>
                <a:cs typeface="Times New Roman" panose="02020603050405020304" pitchFamily="18" charset="0"/>
              </a:rPr>
              <a:t>clusters,use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Kcluster</a:t>
            </a:r>
            <a:r>
              <a:rPr lang="en-US" sz="1900" dirty="0">
                <a:latin typeface="Times New Roman" panose="02020603050405020304" pitchFamily="18" charset="0"/>
                <a:cs typeface="Times New Roman" panose="02020603050405020304" pitchFamily="18" charset="0"/>
              </a:rPr>
              <a:t> algorithm to come up with 5 different clusters in Toronto with similar set of </a:t>
            </a:r>
            <a:r>
              <a:rPr lang="en-US" sz="1900" dirty="0" err="1">
                <a:latin typeface="Times New Roman" panose="02020603050405020304" pitchFamily="18" charset="0"/>
                <a:cs typeface="Times New Roman" panose="02020603050405020304" pitchFamily="18" charset="0"/>
              </a:rPr>
              <a:t>Venues.Explore</a:t>
            </a:r>
            <a:r>
              <a:rPr lang="en-US" sz="1900" dirty="0">
                <a:latin typeface="Times New Roman" panose="02020603050405020304" pitchFamily="18" charset="0"/>
                <a:cs typeface="Times New Roman" panose="02020603050405020304" pitchFamily="18" charset="0"/>
              </a:rPr>
              <a:t> each cluster and determine the discriminating venue categories that distinguish each cluster. Identify the clusters &amp; Boroughs/Neighborhoods with Maximum number restaurants and their types</a:t>
            </a:r>
            <a:r>
              <a:rPr lang="en-US" sz="1900" dirty="0"/>
              <a:t>.</a:t>
            </a:r>
          </a:p>
          <a:p>
            <a:endParaRPr lang="en-IN"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502920" lvl="0" indent="-457200" algn="just">
              <a:buFont typeface="+mj-lt"/>
              <a:buAutoNum type="arabicPeriod"/>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360040"/>
          </a:xfrm>
        </p:spPr>
        <p:txBody>
          <a:bodyPr>
            <a:normAutofit fontScale="90000"/>
          </a:bodyPr>
          <a:lstStyle/>
          <a:p>
            <a:pPr algn="ctr"/>
            <a:r>
              <a:rPr lang="en-US" sz="2000" dirty="0">
                <a:latin typeface="Times New Roman" panose="02020603050405020304" pitchFamily="18" charset="0"/>
                <a:cs typeface="Times New Roman" panose="02020603050405020304" pitchFamily="18" charset="0"/>
              </a:rPr>
              <a:t>Conclusion</a:t>
            </a:r>
          </a:p>
        </p:txBody>
      </p:sp>
      <p:sp>
        <p:nvSpPr>
          <p:cNvPr id="9" name="Content Placeholder 8"/>
          <p:cNvSpPr>
            <a:spLocks noGrp="1"/>
          </p:cNvSpPr>
          <p:nvPr>
            <p:ph idx="1"/>
          </p:nvPr>
        </p:nvSpPr>
        <p:spPr>
          <a:xfrm>
            <a:off x="261764" y="836712"/>
            <a:ext cx="11737304" cy="5688632"/>
          </a:xfrm>
        </p:spPr>
        <p:txBody>
          <a:bodyPr>
            <a:normAutofit/>
          </a:bodyPr>
          <a:lstStyle/>
          <a:p>
            <a:r>
              <a:rPr lang="en-US" sz="2000" dirty="0">
                <a:latin typeface="Times New Roman" panose="02020603050405020304" pitchFamily="18" charset="0"/>
                <a:cs typeface="Times New Roman" panose="02020603050405020304" pitchFamily="18" charset="0"/>
              </a:rPr>
              <a:t>Purpose of this project was to identify areas n Toronto with low number of restaurants in order to aid stakeholders in narrowing down the search for optimal location for a new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sz="2000" dirty="0">
                <a:latin typeface="Times New Roman" panose="02020603050405020304" pitchFamily="18" charset="0"/>
                <a:cs typeface="Times New Roman" panose="02020603050405020304" pitchFamily="18" charset="0"/>
              </a:rPr>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pPr marL="4572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89</TotalTime>
  <Words>1168</Words>
  <Application>Microsoft Office PowerPoint</Application>
  <PresentationFormat>Custom</PresentationFormat>
  <Paragraphs>48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World country report presentation</vt:lpstr>
      <vt:lpstr>The Battle of Neighbourhoods</vt:lpstr>
      <vt:lpstr>Introduction</vt:lpstr>
      <vt:lpstr>Data Section</vt:lpstr>
      <vt:lpstr>Methodology</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NinAd S Patkar</cp:lastModifiedBy>
  <cp:revision>19</cp:revision>
  <dcterms:created xsi:type="dcterms:W3CDTF">2020-01-05T08:05:09Z</dcterms:created>
  <dcterms:modified xsi:type="dcterms:W3CDTF">2020-04-27T15:44:39Z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