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53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9" r:id="rId28"/>
    <p:sldId id="510" r:id="rId29"/>
    <p:sldId id="512" r:id="rId30"/>
    <p:sldId id="511" r:id="rId31"/>
    <p:sldId id="507" r:id="rId32"/>
    <p:sldId id="508" r:id="rId33"/>
    <p:sldId id="478" r:id="rId34"/>
    <p:sldId id="479" r:id="rId35"/>
    <p:sldId id="480" r:id="rId36"/>
    <p:sldId id="4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7" autoAdjust="0"/>
    <p:restoredTop sz="95028" autoAdjust="0"/>
  </p:normalViewPr>
  <p:slideViewPr>
    <p:cSldViewPr snapToGrid="0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43858-75C7-4B37-8A44-517E009AD5F1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Suppose the solution is at depth 4 at the right.  Then we must explore almost all paths of length 5 before we find it.</a:t>
            </a:r>
          </a:p>
          <a:p>
            <a:endParaRPr lang="en-US"/>
          </a:p>
          <a:p>
            <a:r>
              <a:rPr lang="en-US"/>
              <a:t>Suppose all paths of length 10 are solutions?</a:t>
            </a:r>
          </a:p>
          <a:p>
            <a:endParaRPr lang="en-US"/>
          </a:p>
          <a:p>
            <a:r>
              <a:rPr lang="en-US"/>
              <a:t>Note how much memory this approach takes.</a:t>
            </a:r>
          </a:p>
        </p:txBody>
      </p:sp>
    </p:spTree>
    <p:extLst>
      <p:ext uri="{BB962C8B-B14F-4D97-AF65-F5344CB8AC3E}">
        <p14:creationId xmlns:p14="http://schemas.microsoft.com/office/powerpoint/2010/main" val="221650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4598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662EF-208B-4EB1-89AF-F0DD378455A9}" type="slidenum">
              <a:rPr lang="en-US"/>
              <a:pPr/>
              <a:t>5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Notice how much less memory this takes.</a:t>
            </a:r>
          </a:p>
          <a:p>
            <a:r>
              <a:rPr lang="en-US"/>
              <a:t>Note that we could have generated the answer but not noticed it.</a:t>
            </a:r>
          </a:p>
          <a:p>
            <a:r>
              <a:rPr lang="en-US"/>
              <a:t>Is depth-first search optimal?  (I.e., if it finds the solution, it’s the best one)  no.  Can miss a better one somewhere else in the tree.</a:t>
            </a:r>
          </a:p>
          <a:p>
            <a:r>
              <a:rPr lang="en-US"/>
              <a:t>What’s the worst problem?  Can go on forever.  Can implement a cut off.</a:t>
            </a:r>
          </a:p>
        </p:txBody>
      </p:sp>
    </p:spTree>
    <p:extLst>
      <p:ext uri="{BB962C8B-B14F-4D97-AF65-F5344CB8AC3E}">
        <p14:creationId xmlns:p14="http://schemas.microsoft.com/office/powerpoint/2010/main" val="391613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7BF91-68AD-4759-A1F3-5982A8AED934}" type="slidenum">
              <a:rPr lang="en-US"/>
              <a:pPr/>
              <a:t>16</a:t>
            </a:fld>
            <a:endParaRPr lang="en-US"/>
          </a:p>
        </p:txBody>
      </p:sp>
      <p:sp>
        <p:nvSpPr>
          <p:cNvPr id="220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9DED4-E89B-458F-9E1B-6EEBCE7AEEEF}" type="slidenum">
              <a:rPr lang="en-US"/>
              <a:pPr/>
              <a:t>17</a:t>
            </a:fld>
            <a:endParaRPr lang="en-US"/>
          </a:p>
        </p:txBody>
      </p:sp>
      <p:sp>
        <p:nvSpPr>
          <p:cNvPr id="221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78A34-C228-4424-9C7A-0A0937EEEC39}" type="slidenum">
              <a:rPr lang="en-US"/>
              <a:pPr/>
              <a:t>18</a:t>
            </a:fld>
            <a:endParaRPr lang="en-US"/>
          </a:p>
        </p:txBody>
      </p:sp>
      <p:sp>
        <p:nvSpPr>
          <p:cNvPr id="221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kbearbrow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51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CSYE </a:t>
            </a:r>
            <a:r>
              <a:rPr lang="en-US" dirty="0" smtClean="0"/>
              <a:t>7245</a:t>
            </a:r>
            <a:br>
              <a:rPr lang="en-US" dirty="0" smtClean="0"/>
            </a:br>
            <a:r>
              <a:rPr lang="en-US" dirty="0" smtClean="0"/>
              <a:t>Big-Data </a:t>
            </a:r>
            <a:r>
              <a:rPr lang="en-US" dirty="0"/>
              <a:t>Systems and Intelligence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40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4000" dirty="0">
                <a:hlinkClick r:id="rId2"/>
              </a:rPr>
              <a:t>nikbearbrown@gmail.com</a:t>
            </a:r>
            <a:endParaRPr lang="en-US" sz="4000" dirty="0"/>
          </a:p>
          <a:p>
            <a:r>
              <a:rPr lang="en-US" sz="4000" dirty="0" smtClean="0">
                <a:ea typeface="ＭＳ Ｐゴシック" panose="020B0600070205080204" pitchFamily="34" charset="-128"/>
              </a:rPr>
              <a:t>Graph </a:t>
            </a:r>
            <a:r>
              <a:rPr lang="en-US" sz="4000" dirty="0" smtClean="0">
                <a:ea typeface="ＭＳ Ｐゴシック" panose="020B0600070205080204" pitchFamily="34" charset="-128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Depth-Limited Search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This is Depth-first Search with a cutoff on the maximum depth of any path</a:t>
            </a:r>
          </a:p>
          <a:p>
            <a:pPr lvl="1"/>
            <a:r>
              <a:rPr lang="en-US" dirty="0">
                <a:latin typeface="+mj-lt"/>
              </a:rPr>
              <a:t>i.e., implement the usual DFS algorithm</a:t>
            </a:r>
          </a:p>
          <a:p>
            <a:pPr lvl="1"/>
            <a:r>
              <a:rPr lang="en-US" dirty="0">
                <a:latin typeface="+mj-lt"/>
              </a:rPr>
              <a:t>when any path gets to be of length m, then do not expand this path any further and backup</a:t>
            </a:r>
          </a:p>
          <a:p>
            <a:pPr lvl="1"/>
            <a:r>
              <a:rPr lang="en-US" dirty="0">
                <a:latin typeface="+mj-lt"/>
              </a:rPr>
              <a:t>this will systematically explore a search tree of depth m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Properties of DLS</a:t>
            </a:r>
          </a:p>
          <a:p>
            <a:pPr lvl="1"/>
            <a:r>
              <a:rPr lang="en-US" dirty="0">
                <a:latin typeface="+mj-lt"/>
              </a:rPr>
              <a:t>Time complexity = O(</a:t>
            </a:r>
            <a:r>
              <a:rPr lang="en-US" dirty="0" err="1">
                <a:latin typeface="+mj-lt"/>
              </a:rPr>
              <a:t>b^m</a:t>
            </a:r>
            <a:r>
              <a:rPr lang="en-US" dirty="0">
                <a:latin typeface="+mj-lt"/>
              </a:rPr>
              <a:t>),  Space complexity = O(</a:t>
            </a:r>
            <a:r>
              <a:rPr lang="en-US" dirty="0" err="1">
                <a:latin typeface="+mj-lt"/>
              </a:rPr>
              <a:t>bm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If goal state is within m steps from S:</a:t>
            </a:r>
          </a:p>
          <a:p>
            <a:pPr lvl="2"/>
            <a:r>
              <a:rPr lang="en-US" dirty="0">
                <a:latin typeface="+mj-lt"/>
              </a:rPr>
              <a:t>DLS is complete</a:t>
            </a:r>
          </a:p>
          <a:p>
            <a:pPr lvl="2"/>
            <a:r>
              <a:rPr lang="en-US" dirty="0">
                <a:latin typeface="+mj-lt"/>
              </a:rPr>
              <a:t>e.g., with N cities, we know that if there is a path to goal state G it can be of length N-1 at most</a:t>
            </a:r>
          </a:p>
          <a:p>
            <a:pPr lvl="1"/>
            <a:r>
              <a:rPr lang="en-US" dirty="0">
                <a:latin typeface="+mj-lt"/>
              </a:rPr>
              <a:t>But usually we don’t know where the goal is!</a:t>
            </a:r>
          </a:p>
          <a:p>
            <a:pPr lvl="2"/>
            <a:r>
              <a:rPr lang="en-US" dirty="0">
                <a:latin typeface="+mj-lt"/>
              </a:rPr>
              <a:t>if goal state is more than m steps from S, DLS is incomplete!</a:t>
            </a:r>
          </a:p>
          <a:p>
            <a:pPr lvl="2"/>
            <a:r>
              <a:rPr lang="en-US" dirty="0">
                <a:latin typeface="+mj-lt"/>
              </a:rPr>
              <a:t>=&gt; the big problem is how to choose the value of m</a:t>
            </a:r>
          </a:p>
        </p:txBody>
      </p:sp>
    </p:spTree>
    <p:extLst>
      <p:ext uri="{BB962C8B-B14F-4D97-AF65-F5344CB8AC3E}">
        <p14:creationId xmlns:p14="http://schemas.microsoft.com/office/powerpoint/2010/main" val="41261721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Iterative Deepening Search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3416" y="1349375"/>
            <a:ext cx="7848600" cy="2438400"/>
          </a:xfrm>
          <a:noFill/>
          <a:ln/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Basic Idea:</a:t>
            </a:r>
          </a:p>
          <a:p>
            <a:pPr lvl="1"/>
            <a:r>
              <a:rPr lang="en-US" dirty="0">
                <a:latin typeface="+mj-lt"/>
              </a:rPr>
              <a:t>we can run DFS with a maximum depth constraint, m</a:t>
            </a:r>
          </a:p>
          <a:p>
            <a:pPr lvl="2"/>
            <a:r>
              <a:rPr lang="en-US" sz="2400" dirty="0">
                <a:latin typeface="+mj-lt"/>
              </a:rPr>
              <a:t>i.e., DFS algorithm but it </a:t>
            </a:r>
            <a:r>
              <a:rPr lang="en-US" sz="2400" b="1" dirty="0">
                <a:latin typeface="+mj-lt"/>
              </a:rPr>
              <a:t>backs-up at depth m</a:t>
            </a:r>
            <a:endParaRPr lang="en-US" sz="2400" dirty="0">
              <a:latin typeface="+mj-lt"/>
            </a:endParaRPr>
          </a:p>
          <a:p>
            <a:pPr lvl="2"/>
            <a:r>
              <a:rPr lang="en-US" sz="2400" dirty="0">
                <a:latin typeface="+mj-lt"/>
              </a:rPr>
              <a:t>this avoids the problem of infinite paths</a:t>
            </a:r>
          </a:p>
          <a:p>
            <a:pPr lvl="1"/>
            <a:r>
              <a:rPr lang="en-US" dirty="0">
                <a:latin typeface="+mj-lt"/>
              </a:rPr>
              <a:t>But how do we choose m in practice? say m &lt; d    (!!)</a:t>
            </a:r>
          </a:p>
          <a:p>
            <a:pPr lvl="1"/>
            <a:r>
              <a:rPr lang="en-US" dirty="0">
                <a:latin typeface="+mj-lt"/>
              </a:rPr>
              <a:t>We can run DFS multiple times, gradually increasing m</a:t>
            </a:r>
          </a:p>
          <a:p>
            <a:pPr lvl="2"/>
            <a:r>
              <a:rPr lang="en-US" sz="2400" dirty="0">
                <a:latin typeface="+mj-lt"/>
              </a:rPr>
              <a:t>this is known as Iterative Deepening Search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48373" y="4330466"/>
            <a:ext cx="6570005" cy="258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Procedure</a:t>
            </a:r>
          </a:p>
          <a:p>
            <a:endParaRPr lang="en-US" dirty="0"/>
          </a:p>
          <a:p>
            <a:r>
              <a:rPr lang="en-US" dirty="0"/>
              <a:t>for m = 1 to infinity</a:t>
            </a:r>
          </a:p>
          <a:p>
            <a:r>
              <a:rPr lang="en-US" dirty="0"/>
              <a:t>	if (depth-first search with max-depth = m ) returns success</a:t>
            </a:r>
          </a:p>
          <a:p>
            <a:r>
              <a:rPr lang="en-US" dirty="0"/>
              <a:t>		then report (success) and quit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continue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6309982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Iterative </a:t>
            </a:r>
            <a:r>
              <a:rPr lang="en-US" sz="4000" dirty="0">
                <a:solidFill>
                  <a:srgbClr val="CD0000"/>
                </a:solidFill>
              </a:rPr>
              <a:t>Deepening Search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Complexity</a:t>
            </a:r>
          </a:p>
          <a:p>
            <a:pPr lvl="1"/>
            <a:r>
              <a:rPr lang="en-US" dirty="0">
                <a:latin typeface="+mj-lt"/>
              </a:rPr>
              <a:t>Space complexity = O(</a:t>
            </a:r>
            <a:r>
              <a:rPr lang="en-US" dirty="0" err="1">
                <a:latin typeface="+mj-lt"/>
              </a:rPr>
              <a:t>bd</a:t>
            </a:r>
            <a:r>
              <a:rPr lang="en-US" dirty="0">
                <a:latin typeface="+mj-lt"/>
              </a:rPr>
              <a:t>)</a:t>
            </a:r>
          </a:p>
          <a:p>
            <a:pPr lvl="2"/>
            <a:r>
              <a:rPr lang="en-US" dirty="0">
                <a:latin typeface="+mj-lt"/>
              </a:rPr>
              <a:t>(since its like depth first search run different times)</a:t>
            </a:r>
          </a:p>
          <a:p>
            <a:pPr lvl="1"/>
            <a:r>
              <a:rPr lang="en-US" dirty="0">
                <a:latin typeface="+mj-lt"/>
              </a:rPr>
              <a:t>Time Complexity</a:t>
            </a:r>
          </a:p>
          <a:p>
            <a:pPr lvl="2"/>
            <a:r>
              <a:rPr lang="en-US" dirty="0">
                <a:latin typeface="+mj-lt"/>
              </a:rPr>
              <a:t>1 + (1+b) + (1 +b+b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) + .......(1 +b+....</a:t>
            </a:r>
            <a:r>
              <a:rPr lang="en-US" dirty="0" err="1">
                <a:latin typeface="+mj-lt"/>
              </a:rPr>
              <a:t>b</a:t>
            </a:r>
            <a:r>
              <a:rPr lang="en-US" baseline="30000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= O(</a:t>
            </a:r>
            <a:r>
              <a:rPr lang="en-US" dirty="0" err="1">
                <a:latin typeface="+mj-lt"/>
              </a:rPr>
              <a:t>b</a:t>
            </a:r>
            <a:r>
              <a:rPr lang="en-US" baseline="30000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(i.e., the same as BFS or DFS in the </a:t>
            </a:r>
            <a:r>
              <a:rPr lang="en-US" dirty="0" err="1">
                <a:latin typeface="+mj-lt"/>
              </a:rPr>
              <a:t>the</a:t>
            </a:r>
            <a:r>
              <a:rPr lang="en-US" dirty="0">
                <a:latin typeface="+mj-lt"/>
              </a:rPr>
              <a:t> worst case)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The overhead in repeated searching of the same </a:t>
            </a:r>
            <a:r>
              <a:rPr lang="en-US" dirty="0" err="1">
                <a:latin typeface="+mj-lt"/>
              </a:rPr>
              <a:t>subtrees</a:t>
            </a:r>
            <a:r>
              <a:rPr lang="en-US" dirty="0">
                <a:latin typeface="+mj-lt"/>
              </a:rPr>
              <a:t> is small relative to the overall time</a:t>
            </a:r>
          </a:p>
          <a:p>
            <a:pPr lvl="3"/>
            <a:r>
              <a:rPr lang="en-US" dirty="0">
                <a:latin typeface="+mj-lt"/>
              </a:rPr>
              <a:t>e.g., for b=10, only takes about 11% more time than DFS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useful practical method</a:t>
            </a:r>
          </a:p>
          <a:p>
            <a:pPr lvl="1"/>
            <a:r>
              <a:rPr lang="en-US" dirty="0">
                <a:latin typeface="+mj-lt"/>
              </a:rPr>
              <a:t>combines</a:t>
            </a:r>
          </a:p>
          <a:p>
            <a:pPr lvl="2"/>
            <a:r>
              <a:rPr lang="en-US" dirty="0">
                <a:latin typeface="+mj-lt"/>
              </a:rPr>
              <a:t>guarantee of finding a solution if one exists (as in BFS)</a:t>
            </a:r>
          </a:p>
          <a:p>
            <a:pPr lvl="2"/>
            <a:r>
              <a:rPr lang="en-US" dirty="0">
                <a:latin typeface="+mj-lt"/>
              </a:rPr>
              <a:t>space efficiency, O(</a:t>
            </a:r>
            <a:r>
              <a:rPr lang="en-US" dirty="0" err="1">
                <a:latin typeface="+mj-lt"/>
              </a:rPr>
              <a:t>bd</a:t>
            </a:r>
            <a:r>
              <a:rPr lang="en-US" dirty="0">
                <a:latin typeface="+mj-lt"/>
              </a:rPr>
              <a:t>) of DFS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863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Bidirectional </a:t>
            </a:r>
            <a:r>
              <a:rPr lang="en-US" sz="4000" dirty="0">
                <a:solidFill>
                  <a:srgbClr val="CD0000"/>
                </a:solidFill>
              </a:rPr>
              <a:t>Search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Idea</a:t>
            </a:r>
          </a:p>
          <a:p>
            <a:pPr lvl="1"/>
            <a:r>
              <a:rPr lang="en-US" dirty="0">
                <a:latin typeface="+mj-lt"/>
              </a:rPr>
              <a:t>simultaneously search forward from S and backwards from G</a:t>
            </a:r>
          </a:p>
          <a:p>
            <a:pPr lvl="1"/>
            <a:r>
              <a:rPr lang="en-US" dirty="0">
                <a:latin typeface="+mj-lt"/>
              </a:rPr>
              <a:t>stop when both “meet in the middle”</a:t>
            </a:r>
          </a:p>
          <a:p>
            <a:pPr lvl="1"/>
            <a:r>
              <a:rPr lang="en-US" dirty="0">
                <a:latin typeface="+mj-lt"/>
              </a:rPr>
              <a:t>need to keep track of the intersection of 2 open sets of nodes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What does searching backwards from G mean</a:t>
            </a:r>
          </a:p>
          <a:p>
            <a:pPr lvl="1"/>
            <a:r>
              <a:rPr lang="en-US" dirty="0">
                <a:latin typeface="+mj-lt"/>
              </a:rPr>
              <a:t>need a way to specify the predecessors of G</a:t>
            </a:r>
          </a:p>
          <a:p>
            <a:pPr lvl="2"/>
            <a:r>
              <a:rPr lang="en-US" dirty="0">
                <a:latin typeface="+mj-lt"/>
              </a:rPr>
              <a:t>this can be difficult, </a:t>
            </a:r>
          </a:p>
          <a:p>
            <a:pPr lvl="2"/>
            <a:r>
              <a:rPr lang="en-US" dirty="0">
                <a:latin typeface="+mj-lt"/>
              </a:rPr>
              <a:t>e.g., predecessors of checkmate in chess?</a:t>
            </a:r>
          </a:p>
          <a:p>
            <a:pPr lvl="1"/>
            <a:r>
              <a:rPr lang="en-US" dirty="0">
                <a:latin typeface="+mj-lt"/>
              </a:rPr>
              <a:t>what if there are multiple goal states?</a:t>
            </a:r>
          </a:p>
          <a:p>
            <a:pPr lvl="1"/>
            <a:r>
              <a:rPr lang="en-US" dirty="0">
                <a:latin typeface="+mj-lt"/>
              </a:rPr>
              <a:t>what if there is only a goal test, no explicit list?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Complexity</a:t>
            </a:r>
          </a:p>
          <a:p>
            <a:pPr lvl="1"/>
            <a:r>
              <a:rPr lang="en-US" dirty="0">
                <a:latin typeface="+mj-lt"/>
              </a:rPr>
              <a:t>time complexity is O(2 b</a:t>
            </a:r>
            <a:r>
              <a:rPr lang="en-US" baseline="30000" dirty="0">
                <a:latin typeface="+mj-lt"/>
              </a:rPr>
              <a:t>(d/2)</a:t>
            </a:r>
            <a:r>
              <a:rPr lang="en-US" dirty="0">
                <a:latin typeface="+mj-lt"/>
              </a:rPr>
              <a:t>) = O(b </a:t>
            </a:r>
            <a:r>
              <a:rPr lang="en-US" baseline="30000" dirty="0">
                <a:latin typeface="+mj-lt"/>
              </a:rPr>
              <a:t>(d/2)</a:t>
            </a:r>
            <a:r>
              <a:rPr lang="en-US" dirty="0">
                <a:latin typeface="+mj-lt"/>
              </a:rPr>
              <a:t>) steps</a:t>
            </a:r>
          </a:p>
          <a:p>
            <a:pPr lvl="1"/>
            <a:r>
              <a:rPr lang="en-US" dirty="0">
                <a:latin typeface="+mj-lt"/>
              </a:rPr>
              <a:t>memory complexity is the same</a:t>
            </a:r>
          </a:p>
        </p:txBody>
      </p:sp>
    </p:spTree>
    <p:extLst>
      <p:ext uri="{BB962C8B-B14F-4D97-AF65-F5344CB8AC3E}">
        <p14:creationId xmlns:p14="http://schemas.microsoft.com/office/powerpoint/2010/main" val="22258703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0974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Repeated States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962400"/>
            <a:ext cx="7848600" cy="1524000"/>
          </a:xfrm>
          <a:noFill/>
          <a:ln/>
        </p:spPr>
        <p:txBody>
          <a:bodyPr>
            <a:normAutofit fontScale="55000" lnSpcReduction="20000"/>
          </a:bodyPr>
          <a:lstStyle/>
          <a:p>
            <a:r>
              <a:rPr lang="en-US" dirty="0"/>
              <a:t>For many problems we can have repeated states in the search tree</a:t>
            </a:r>
          </a:p>
          <a:p>
            <a:pPr lvl="1"/>
            <a:r>
              <a:rPr lang="en-US" dirty="0"/>
              <a:t>i.e., the same state can be gotten to by different paths</a:t>
            </a:r>
          </a:p>
          <a:p>
            <a:pPr lvl="1"/>
            <a:r>
              <a:rPr lang="en-US" dirty="0"/>
              <a:t>=&gt; same state appears in multiple places in the tree</a:t>
            </a:r>
          </a:p>
          <a:p>
            <a:pPr lvl="2"/>
            <a:r>
              <a:rPr lang="en-US" dirty="0"/>
              <a:t>this is inefficient, we want to avoid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inefficient can this be?</a:t>
            </a:r>
          </a:p>
          <a:p>
            <a:pPr lvl="1"/>
            <a:r>
              <a:rPr lang="en-US" dirty="0"/>
              <a:t>a problem with a finite number of states can have an infinite search tree!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25750" y="1987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435350" y="2673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3968750" y="1530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V="1">
            <a:off x="3054350" y="1670050"/>
            <a:ext cx="901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3575050" y="1758950"/>
            <a:ext cx="4699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3054350" y="2216150"/>
            <a:ext cx="3683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576513" y="15779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024313" y="11969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719514" y="27209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7473950" y="1225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64833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5797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6940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8083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9226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>
            <a:off x="85407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7758113" y="10445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310313" y="18827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8672514" y="18827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7072313" y="27209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6623050" y="1377950"/>
            <a:ext cx="8509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H="1">
            <a:off x="5937250" y="2368550"/>
            <a:ext cx="6223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6635750" y="2368550"/>
            <a:ext cx="3683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8693150" y="2368550"/>
            <a:ext cx="5969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>
            <a:off x="8223250" y="2368550"/>
            <a:ext cx="3937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7702550" y="1377950"/>
            <a:ext cx="825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5548314" y="27209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7834313" y="27209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9282113" y="27209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2805114" y="3101976"/>
            <a:ext cx="126534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State Space</a:t>
            </a:r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386514" y="3330575"/>
            <a:ext cx="2555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Example of a Search Tree</a:t>
            </a:r>
          </a:p>
        </p:txBody>
      </p:sp>
    </p:spTree>
    <p:extLst>
      <p:ext uri="{BB962C8B-B14F-4D97-AF65-F5344CB8AC3E}">
        <p14:creationId xmlns:p14="http://schemas.microsoft.com/office/powerpoint/2010/main" val="34426343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Techniques for Avoiding Repeated States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Method 1</a:t>
            </a:r>
          </a:p>
          <a:p>
            <a:pPr lvl="1"/>
            <a:r>
              <a:rPr lang="en-US" dirty="0">
                <a:latin typeface="+mj-lt"/>
              </a:rPr>
              <a:t>when expanding, do not allow return to parent state</a:t>
            </a:r>
          </a:p>
          <a:p>
            <a:pPr lvl="1"/>
            <a:r>
              <a:rPr lang="en-US" dirty="0">
                <a:latin typeface="+mj-lt"/>
              </a:rPr>
              <a:t>(but this will not avoid “triangle loops” for example)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Method 2</a:t>
            </a:r>
          </a:p>
          <a:p>
            <a:pPr lvl="1"/>
            <a:r>
              <a:rPr lang="en-US" dirty="0">
                <a:latin typeface="+mj-lt"/>
              </a:rPr>
              <a:t>do not create paths containing cycles (loops)</a:t>
            </a:r>
          </a:p>
          <a:p>
            <a:pPr lvl="1"/>
            <a:r>
              <a:rPr lang="en-US" dirty="0">
                <a:latin typeface="+mj-lt"/>
              </a:rPr>
              <a:t>i.e., do not keep any child-node which is also an ancestor in the tree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Method 3</a:t>
            </a:r>
          </a:p>
          <a:p>
            <a:pPr lvl="1"/>
            <a:r>
              <a:rPr lang="en-US" dirty="0">
                <a:latin typeface="+mj-lt"/>
              </a:rPr>
              <a:t>never generate a state generated before</a:t>
            </a:r>
          </a:p>
          <a:p>
            <a:pPr lvl="2"/>
            <a:r>
              <a:rPr lang="en-US" dirty="0">
                <a:latin typeface="+mj-lt"/>
              </a:rPr>
              <a:t>only method which is guaranteed to always avoid repeated states</a:t>
            </a:r>
          </a:p>
          <a:p>
            <a:pPr lvl="2"/>
            <a:r>
              <a:rPr lang="en-US" dirty="0">
                <a:latin typeface="+mj-lt"/>
              </a:rPr>
              <a:t>must keep track of all possible states (uses a lot of memory)</a:t>
            </a:r>
          </a:p>
          <a:p>
            <a:pPr lvl="2"/>
            <a:r>
              <a:rPr lang="en-US" dirty="0">
                <a:latin typeface="+mj-lt"/>
              </a:rPr>
              <a:t>e.g., 8-puzzle problem, we have 9! = 362,880 states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Methods 1 and 2 are most practical, work well on most problems</a:t>
            </a:r>
          </a:p>
        </p:txBody>
      </p:sp>
    </p:spTree>
    <p:extLst>
      <p:ext uri="{BB962C8B-B14F-4D97-AF65-F5344CB8AC3E}">
        <p14:creationId xmlns:p14="http://schemas.microsoft.com/office/powerpoint/2010/main" val="8969189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724" name="Rectangle 4"/>
          <p:cNvSpPr>
            <a:spLocks noChangeArrowheads="1"/>
          </p:cNvSpPr>
          <p:nvPr/>
        </p:nvSpPr>
        <p:spPr bwMode="auto">
          <a:xfrm>
            <a:off x="1524000" y="1069976"/>
            <a:ext cx="89154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Using heuristic search, we assign a quantitative value called a heuristic value (h value) to each node. This quantitative value shows the relative closeness of the node to the goal state. For example, consider solving the </a:t>
            </a:r>
            <a:r>
              <a:rPr lang="en-US" sz="2800" dirty="0" smtClean="0">
                <a:latin typeface="+mj-lt"/>
              </a:rPr>
              <a:t>8-puzzle.</a:t>
            </a:r>
            <a:endParaRPr lang="en-US" sz="2800" dirty="0">
              <a:latin typeface="+mj-lt"/>
            </a:endParaRPr>
          </a:p>
        </p:txBody>
      </p:sp>
      <p:sp>
        <p:nvSpPr>
          <p:cNvPr id="2206725" name="Text Box 5"/>
          <p:cNvSpPr txBox="1">
            <a:spLocks noChangeArrowheads="1"/>
          </p:cNvSpPr>
          <p:nvPr/>
        </p:nvSpPr>
        <p:spPr bwMode="auto">
          <a:xfrm>
            <a:off x="1524000" y="166688"/>
            <a:ext cx="510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CD0000"/>
                </a:solidFill>
                <a:latin typeface="+mj-lt"/>
              </a:rPr>
              <a:t>Heuristic search</a:t>
            </a:r>
          </a:p>
        </p:txBody>
      </p:sp>
      <p:pic>
        <p:nvPicPr>
          <p:cNvPr id="2206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4" y="3460751"/>
            <a:ext cx="4608513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0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6" y="1214439"/>
            <a:ext cx="6087824" cy="41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3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2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9" y="256882"/>
            <a:ext cx="4792661" cy="64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3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Uniform Cost Search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924175" y="2752726"/>
            <a:ext cx="6870700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Initialize: Let Q = {S}</a:t>
            </a:r>
          </a:p>
          <a:p>
            <a:r>
              <a:rPr lang="en-US" dirty="0">
                <a:latin typeface="Times New Roman" panose="02020603050405020304" pitchFamily="18" charset="0"/>
              </a:rPr>
              <a:t>While Q is not empty</a:t>
            </a:r>
          </a:p>
          <a:p>
            <a:r>
              <a:rPr lang="en-US" dirty="0">
                <a:latin typeface="Times New Roman" panose="02020603050405020304" pitchFamily="18" charset="0"/>
              </a:rPr>
              <a:t>	pull Q1, the first element in Q</a:t>
            </a:r>
          </a:p>
          <a:p>
            <a:r>
              <a:rPr lang="en-US" dirty="0">
                <a:latin typeface="Times New Roman" panose="02020603050405020304" pitchFamily="18" charset="0"/>
              </a:rPr>
              <a:t>	if Q1 is a goal report(success) and quit</a:t>
            </a:r>
          </a:p>
          <a:p>
            <a:r>
              <a:rPr lang="en-US" dirty="0">
                <a:latin typeface="Times New Roman" panose="02020603050405020304" pitchFamily="18" charset="0"/>
              </a:rPr>
              <a:t>	else</a:t>
            </a:r>
          </a:p>
          <a:p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</a:rPr>
              <a:t>child_nodes</a:t>
            </a:r>
            <a:r>
              <a:rPr lang="en-US" dirty="0">
                <a:latin typeface="Times New Roman" panose="02020603050405020304" pitchFamily="18" charset="0"/>
              </a:rPr>
              <a:t> = expand(Q1)</a:t>
            </a:r>
          </a:p>
          <a:p>
            <a:r>
              <a:rPr lang="en-US" dirty="0">
                <a:latin typeface="Times New Roman" panose="02020603050405020304" pitchFamily="18" charset="0"/>
              </a:rPr>
              <a:t>		&lt;eliminate </a:t>
            </a:r>
            <a:r>
              <a:rPr lang="en-US" dirty="0" err="1">
                <a:latin typeface="Times New Roman" panose="02020603050405020304" pitchFamily="18" charset="0"/>
              </a:rPr>
              <a:t>child_nodes</a:t>
            </a:r>
            <a:r>
              <a:rPr lang="en-US" dirty="0">
                <a:latin typeface="Times New Roman" panose="02020603050405020304" pitchFamily="18" charset="0"/>
              </a:rPr>
              <a:t> which represent loops&gt;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	put remaining </a:t>
            </a:r>
            <a:r>
              <a:rPr lang="en-US" dirty="0" err="1">
                <a:latin typeface="Times New Roman" panose="02020603050405020304" pitchFamily="18" charset="0"/>
              </a:rPr>
              <a:t>child_nodes</a:t>
            </a:r>
            <a:r>
              <a:rPr lang="en-US" dirty="0">
                <a:latin typeface="Times New Roman" panose="02020603050405020304" pitchFamily="18" charset="0"/>
              </a:rPr>
              <a:t> in Q</a:t>
            </a:r>
          </a:p>
          <a:p>
            <a:r>
              <a:rPr lang="en-US" dirty="0">
                <a:latin typeface="Times New Roman" panose="02020603050405020304" pitchFamily="18" charset="0"/>
              </a:rPr>
              <a:t>		sort Q according to path-cost to each node</a:t>
            </a:r>
          </a:p>
          <a:p>
            <a:r>
              <a:rPr lang="en-US" dirty="0">
                <a:latin typeface="Times New Roman" panose="02020603050405020304" pitchFamily="18" charset="0"/>
              </a:rPr>
              <a:t>	end </a:t>
            </a:r>
          </a:p>
          <a:p>
            <a:r>
              <a:rPr lang="en-US" dirty="0">
                <a:latin typeface="Times New Roman" panose="02020603050405020304" pitchFamily="18" charset="0"/>
              </a:rPr>
              <a:t>Continue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020889" y="1489075"/>
            <a:ext cx="6121549" cy="103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dirty="0"/>
              <a:t>Uniform Cost Search</a:t>
            </a:r>
            <a:endParaRPr lang="en-US" dirty="0"/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dirty="0"/>
              <a:t>orders the nodes on the Q according to path cost from S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dirty="0"/>
              <a:t>always expands the node with minimum path cost from S</a:t>
            </a:r>
          </a:p>
        </p:txBody>
      </p:sp>
    </p:spTree>
    <p:extLst>
      <p:ext uri="{BB962C8B-B14F-4D97-AF65-F5344CB8AC3E}">
        <p14:creationId xmlns:p14="http://schemas.microsoft.com/office/powerpoint/2010/main" val="9866708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18" y="1208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Topics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23064" y="1376606"/>
            <a:ext cx="9182395" cy="548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+mj-lt"/>
              </a:rPr>
              <a:t> Uninformed Search</a:t>
            </a:r>
          </a:p>
          <a:p>
            <a:r>
              <a:rPr lang="en-US" smtClean="0">
                <a:latin typeface="+mj-lt"/>
              </a:rPr>
              <a:t> Breadth-First Search     </a:t>
            </a:r>
          </a:p>
          <a:p>
            <a:r>
              <a:rPr lang="en-US" smtClean="0">
                <a:latin typeface="+mj-lt"/>
              </a:rPr>
              <a:t> Depth-First Search  </a:t>
            </a:r>
          </a:p>
          <a:p>
            <a:r>
              <a:rPr lang="en-US" smtClean="0">
                <a:latin typeface="+mj-lt"/>
              </a:rPr>
              <a:t> Iterative Deepening                                              </a:t>
            </a:r>
          </a:p>
          <a:p>
            <a:r>
              <a:rPr lang="en-US" smtClean="0">
                <a:latin typeface="+mj-lt"/>
              </a:rPr>
              <a:t> Heuristic Search                                                 </a:t>
            </a:r>
          </a:p>
          <a:p>
            <a:r>
              <a:rPr lang="en-US" smtClean="0">
                <a:latin typeface="+mj-lt"/>
              </a:rPr>
              <a:t>- Greedy Search </a:t>
            </a:r>
          </a:p>
          <a:p>
            <a:r>
              <a:rPr lang="en-US" smtClean="0">
                <a:latin typeface="+mj-lt"/>
              </a:rPr>
              <a:t> -  A*-Search </a:t>
            </a:r>
          </a:p>
          <a:p>
            <a:r>
              <a:rPr lang="en-US" smtClean="0">
                <a:latin typeface="+mj-lt"/>
              </a:rPr>
              <a:t> -  IDA*-Search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7" y="185737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Heuristics and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1300"/>
            <a:ext cx="10515600" cy="4351338"/>
          </a:xfrm>
          <a:noFill/>
          <a:ln/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in general </a:t>
            </a:r>
          </a:p>
          <a:p>
            <a:pPr lvl="1"/>
            <a:r>
              <a:rPr lang="en-US" sz="2800" dirty="0">
                <a:latin typeface="+mj-lt"/>
              </a:rPr>
              <a:t>a heuristic is a “rule-of-thumb” based on domain-dependent knowledge to help you solve a problem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in search</a:t>
            </a:r>
          </a:p>
          <a:p>
            <a:pPr lvl="1"/>
            <a:r>
              <a:rPr lang="en-US" sz="2800" dirty="0">
                <a:latin typeface="+mj-lt"/>
              </a:rPr>
              <a:t>one uses a heuristic function of a state where  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            </a:t>
            </a:r>
            <a:r>
              <a:rPr lang="en-US" sz="2800" b="1" dirty="0">
                <a:latin typeface="+mj-lt"/>
              </a:rPr>
              <a:t>h(node) = estimated cost of cheapest path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+mj-lt"/>
              </a:rPr>
              <a:t>  			 from the state for that node to a goal state G</a:t>
            </a:r>
          </a:p>
          <a:p>
            <a:pPr lvl="2"/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h(G) = 0</a:t>
            </a:r>
          </a:p>
          <a:p>
            <a:pPr lvl="2"/>
            <a:r>
              <a:rPr lang="en-US" sz="2800" dirty="0">
                <a:latin typeface="+mj-lt"/>
              </a:rPr>
              <a:t> h(other nodes) </a:t>
            </a:r>
            <a:r>
              <a:rPr lang="en-US" sz="2800" dirty="0">
                <a:latin typeface="+mj-lt"/>
                <a:sym typeface="Symbol" panose="05050102010706020507" pitchFamily="18" charset="2"/>
              </a:rPr>
              <a:t></a:t>
            </a:r>
            <a:r>
              <a:rPr lang="en-US" sz="2800" dirty="0">
                <a:latin typeface="+mj-lt"/>
              </a:rPr>
              <a:t> 0</a:t>
            </a:r>
          </a:p>
          <a:p>
            <a:pPr lvl="2"/>
            <a:r>
              <a:rPr lang="en-US" sz="2800" dirty="0">
                <a:latin typeface="+mj-lt"/>
              </a:rPr>
              <a:t>(note: we will assume all individual node-to-node costs are &gt; 0)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2209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7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A(*) Algorithm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Goal: Find shortest path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Prerequisites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j-lt"/>
              </a:rPr>
              <a:t>Graph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j-lt"/>
              </a:rPr>
              <a:t>Method to estimate distance between points (heuristic)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Basic Method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j-lt"/>
              </a:rPr>
              <a:t>Try all paths?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j-lt"/>
              </a:rPr>
              <a:t>Takes time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j-lt"/>
              </a:rPr>
              <a:t>Orient search towards target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j-lt"/>
              </a:rPr>
              <a:t>Minimizes areas of the map to be examined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j-lt"/>
              </a:rPr>
              <a:t>Uses heuristics that indicate the estimated cost of getting to the destination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j-lt"/>
              </a:rPr>
              <a:t>Main advantage</a:t>
            </a:r>
          </a:p>
        </p:txBody>
      </p:sp>
    </p:spTree>
    <p:extLst>
      <p:ext uri="{BB962C8B-B14F-4D97-AF65-F5344CB8AC3E}">
        <p14:creationId xmlns:p14="http://schemas.microsoft.com/office/powerpoint/2010/main" val="30284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A(*) Algorithm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Algorithm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</a:rPr>
              <a:t>Open list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Nodes that need to be considered as possible starts for further extensions of the path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</a:rPr>
              <a:t>Closed list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Nodes that have had all their neighbors added to the open list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</a:rPr>
              <a:t>G score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Contains the length or weight of the path from the current node to the start node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Low lengths are better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Every node has a G score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</a:rPr>
              <a:t>H score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Heuristic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Resembles G score except it represents an estimate of the distance from the current node to the endpoint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+mj-lt"/>
              </a:rPr>
              <a:t>To find shortest path, this score must underestimate the distance</a:t>
            </a:r>
          </a:p>
        </p:txBody>
      </p:sp>
    </p:spTree>
    <p:extLst>
      <p:ext uri="{BB962C8B-B14F-4D97-AF65-F5344CB8AC3E}">
        <p14:creationId xmlns:p14="http://schemas.microsoft.com/office/powerpoint/2010/main" val="36006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379412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The A*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A heuristic h is admissible if </a:t>
            </a:r>
          </a:p>
          <a:p>
            <a:pPr lvl="1"/>
            <a:r>
              <a:rPr lang="en-US" dirty="0">
                <a:latin typeface="+mj-lt"/>
              </a:rPr>
              <a:t>it for any node n it does NOT overestimate the true path cost from n to the nearest goal.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A* search is a search algorithm orders the nodes on the Q according to f(n)=g(n)+h(n), where h(n) is an admissible heuristic</a:t>
            </a:r>
          </a:p>
          <a:p>
            <a:pPr lvl="1"/>
            <a:r>
              <a:rPr lang="en-US" dirty="0">
                <a:latin typeface="+mj-lt"/>
              </a:rPr>
              <a:t>i.e., it sorts nodes on Q according to an admissible heuristic h*</a:t>
            </a:r>
          </a:p>
          <a:p>
            <a:pPr lvl="1"/>
            <a:r>
              <a:rPr lang="en-US" dirty="0">
                <a:latin typeface="+mj-lt"/>
              </a:rPr>
              <a:t>It is like uniform-cost, </a:t>
            </a:r>
          </a:p>
          <a:p>
            <a:pPr lvl="2"/>
            <a:r>
              <a:rPr lang="en-US" dirty="0">
                <a:latin typeface="+mj-lt"/>
              </a:rPr>
              <a:t>but uses </a:t>
            </a:r>
            <a:r>
              <a:rPr lang="en-US" dirty="0" err="1">
                <a:latin typeface="+mj-lt"/>
              </a:rPr>
              <a:t>fcost</a:t>
            </a:r>
            <a:r>
              <a:rPr lang="en-US" dirty="0">
                <a:latin typeface="+mj-lt"/>
              </a:rPr>
              <a:t>(node) = path-cost(S to node) + h(node)</a:t>
            </a:r>
          </a:p>
          <a:p>
            <a:pPr lvl="2"/>
            <a:r>
              <a:rPr lang="en-US" dirty="0">
                <a:latin typeface="+mj-lt"/>
              </a:rPr>
              <a:t>rather than just path cost(S to node)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note that uniform cost search can be viewed as A* search where h(n) equals 0 for all n (the latter heuristic equal to 0 for every node is clearly admissible! Why?)</a:t>
            </a:r>
            <a:br>
              <a:rPr lang="en-US" dirty="0">
                <a:latin typeface="+mj-lt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98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Pseudo-code for the A* Search Algorithm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806700" y="18161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/>
              <a:t>Initialize: Let Q = {S}</a:t>
            </a:r>
          </a:p>
          <a:p>
            <a:r>
              <a:rPr lang="en-US" sz="1800" dirty="0"/>
              <a:t>While Q is not empty</a:t>
            </a:r>
          </a:p>
          <a:p>
            <a:r>
              <a:rPr lang="en-US" sz="1800" dirty="0"/>
              <a:t>	pull Q1, the first element in Q</a:t>
            </a:r>
          </a:p>
          <a:p>
            <a:r>
              <a:rPr lang="en-US" sz="1800" dirty="0"/>
              <a:t>	if Q1 is a goal report(success) and quit</a:t>
            </a:r>
          </a:p>
          <a:p>
            <a:r>
              <a:rPr lang="en-US" sz="1800" dirty="0"/>
              <a:t>	else</a:t>
            </a:r>
          </a:p>
          <a:p>
            <a:r>
              <a:rPr lang="en-US" sz="1800" dirty="0"/>
              <a:t>		</a:t>
            </a:r>
            <a:r>
              <a:rPr lang="en-US" sz="1800" dirty="0" err="1"/>
              <a:t>child_nodes</a:t>
            </a:r>
            <a:r>
              <a:rPr lang="en-US" sz="1800" dirty="0"/>
              <a:t> = expand(Q1)</a:t>
            </a:r>
          </a:p>
          <a:p>
            <a:r>
              <a:rPr lang="en-US" sz="1800" dirty="0"/>
              <a:t>		&lt;eliminate </a:t>
            </a:r>
            <a:r>
              <a:rPr lang="en-US" sz="1800" dirty="0" err="1"/>
              <a:t>child_nodes</a:t>
            </a:r>
            <a:r>
              <a:rPr lang="en-US" sz="1800" dirty="0"/>
              <a:t> which represent loops&gt;</a:t>
            </a:r>
          </a:p>
          <a:p>
            <a:r>
              <a:rPr lang="en-US" sz="1800" dirty="0"/>
              <a:t>		put remaining </a:t>
            </a:r>
            <a:r>
              <a:rPr lang="en-US" sz="1800" dirty="0" err="1"/>
              <a:t>child_nodes</a:t>
            </a:r>
            <a:r>
              <a:rPr lang="en-US" sz="1800" dirty="0"/>
              <a:t> in Q</a:t>
            </a:r>
          </a:p>
          <a:p>
            <a:r>
              <a:rPr lang="en-US" sz="1800" dirty="0"/>
              <a:t>		sort Q according to </a:t>
            </a:r>
            <a:r>
              <a:rPr lang="en-US" sz="1800" dirty="0" err="1"/>
              <a:t>ucost</a:t>
            </a:r>
            <a:r>
              <a:rPr lang="en-US" sz="1800" dirty="0"/>
              <a:t> = </a:t>
            </a:r>
            <a:r>
              <a:rPr lang="en-US" sz="1800" dirty="0" err="1"/>
              <a:t>pathcost</a:t>
            </a:r>
            <a:r>
              <a:rPr lang="en-US" sz="1800" dirty="0"/>
              <a:t>(S to node) + h*(node)</a:t>
            </a:r>
          </a:p>
          <a:p>
            <a:r>
              <a:rPr lang="en-US" sz="1800" dirty="0"/>
              <a:t>	end </a:t>
            </a:r>
          </a:p>
          <a:p>
            <a:r>
              <a:rPr lang="en-US" sz="1800" dirty="0"/>
              <a:t>Continue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370139" y="5527675"/>
            <a:ext cx="244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8311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Example of A* Algorithm in action</a:t>
            </a:r>
          </a:p>
        </p:txBody>
      </p:sp>
      <p:sp>
        <p:nvSpPr>
          <p:cNvPr id="33795" name="Oval 1027"/>
          <p:cNvSpPr>
            <a:spLocks noChangeArrowheads="1"/>
          </p:cNvSpPr>
          <p:nvPr/>
        </p:nvSpPr>
        <p:spPr bwMode="auto">
          <a:xfrm>
            <a:off x="6353175" y="12223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1028"/>
          <p:cNvSpPr>
            <a:spLocks noChangeArrowheads="1"/>
          </p:cNvSpPr>
          <p:nvPr/>
        </p:nvSpPr>
        <p:spPr bwMode="auto">
          <a:xfrm>
            <a:off x="6453189" y="1233488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3797" name="Line 1029"/>
          <p:cNvSpPr>
            <a:spLocks noChangeShapeType="1"/>
          </p:cNvSpPr>
          <p:nvPr/>
        </p:nvSpPr>
        <p:spPr bwMode="auto">
          <a:xfrm flipH="1">
            <a:off x="5272088" y="1550988"/>
            <a:ext cx="10922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1030"/>
          <p:cNvSpPr>
            <a:spLocks noChangeShapeType="1"/>
          </p:cNvSpPr>
          <p:nvPr/>
        </p:nvSpPr>
        <p:spPr bwMode="auto">
          <a:xfrm>
            <a:off x="6875464" y="1506538"/>
            <a:ext cx="1214437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1031"/>
          <p:cNvSpPr>
            <a:spLocks noChangeArrowheads="1"/>
          </p:cNvSpPr>
          <p:nvPr/>
        </p:nvSpPr>
        <p:spPr bwMode="auto">
          <a:xfrm>
            <a:off x="4914900" y="177006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1032"/>
          <p:cNvSpPr>
            <a:spLocks noChangeArrowheads="1"/>
          </p:cNvSpPr>
          <p:nvPr/>
        </p:nvSpPr>
        <p:spPr bwMode="auto">
          <a:xfrm>
            <a:off x="7959725" y="17049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1033"/>
          <p:cNvSpPr>
            <a:spLocks noChangeArrowheads="1"/>
          </p:cNvSpPr>
          <p:nvPr/>
        </p:nvSpPr>
        <p:spPr bwMode="auto">
          <a:xfrm>
            <a:off x="5026026" y="1781175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3802" name="Rectangle 1034"/>
          <p:cNvSpPr>
            <a:spLocks noChangeArrowheads="1"/>
          </p:cNvSpPr>
          <p:nvPr/>
        </p:nvSpPr>
        <p:spPr bwMode="auto">
          <a:xfrm>
            <a:off x="8034339" y="1722438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3833813" y="2024063"/>
            <a:ext cx="10922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036"/>
          <p:cNvSpPr>
            <a:spLocks noChangeArrowheads="1"/>
          </p:cNvSpPr>
          <p:nvPr/>
        </p:nvSpPr>
        <p:spPr bwMode="auto">
          <a:xfrm>
            <a:off x="3476625" y="224313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037"/>
          <p:cNvSpPr>
            <a:spLocks noChangeArrowheads="1"/>
          </p:cNvSpPr>
          <p:nvPr/>
        </p:nvSpPr>
        <p:spPr bwMode="auto">
          <a:xfrm>
            <a:off x="3587750" y="2254250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806" name="Line 1038"/>
          <p:cNvSpPr>
            <a:spLocks noChangeShapeType="1"/>
          </p:cNvSpPr>
          <p:nvPr/>
        </p:nvSpPr>
        <p:spPr bwMode="auto">
          <a:xfrm>
            <a:off x="5451475" y="2024063"/>
            <a:ext cx="121443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Oval 1039"/>
          <p:cNvSpPr>
            <a:spLocks noChangeArrowheads="1"/>
          </p:cNvSpPr>
          <p:nvPr/>
        </p:nvSpPr>
        <p:spPr bwMode="auto">
          <a:xfrm>
            <a:off x="6535738" y="22225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1040"/>
          <p:cNvSpPr>
            <a:spLocks noChangeArrowheads="1"/>
          </p:cNvSpPr>
          <p:nvPr/>
        </p:nvSpPr>
        <p:spPr bwMode="auto">
          <a:xfrm>
            <a:off x="6610351" y="2239963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3809" name="Line 1041"/>
          <p:cNvSpPr>
            <a:spLocks noChangeShapeType="1"/>
          </p:cNvSpPr>
          <p:nvPr/>
        </p:nvSpPr>
        <p:spPr bwMode="auto">
          <a:xfrm flipH="1">
            <a:off x="2790825" y="2571751"/>
            <a:ext cx="725488" cy="631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Oval 1042"/>
          <p:cNvSpPr>
            <a:spLocks noChangeArrowheads="1"/>
          </p:cNvSpPr>
          <p:nvPr/>
        </p:nvSpPr>
        <p:spPr bwMode="auto">
          <a:xfrm>
            <a:off x="2563813" y="322738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043"/>
          <p:cNvSpPr>
            <a:spLocks noChangeArrowheads="1"/>
          </p:cNvSpPr>
          <p:nvPr/>
        </p:nvSpPr>
        <p:spPr bwMode="auto">
          <a:xfrm>
            <a:off x="2674938" y="3238500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3812" name="Oval 1044"/>
          <p:cNvSpPr>
            <a:spLocks noChangeArrowheads="1"/>
          </p:cNvSpPr>
          <p:nvPr/>
        </p:nvSpPr>
        <p:spPr bwMode="auto">
          <a:xfrm>
            <a:off x="3941763" y="32194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1045"/>
          <p:cNvSpPr>
            <a:spLocks noChangeArrowheads="1"/>
          </p:cNvSpPr>
          <p:nvPr/>
        </p:nvSpPr>
        <p:spPr bwMode="auto">
          <a:xfrm>
            <a:off x="4052889" y="3230563"/>
            <a:ext cx="370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3814" name="Line 1046"/>
          <p:cNvSpPr>
            <a:spLocks noChangeShapeType="1"/>
          </p:cNvSpPr>
          <p:nvPr/>
        </p:nvSpPr>
        <p:spPr bwMode="auto">
          <a:xfrm>
            <a:off x="3883025" y="2674939"/>
            <a:ext cx="236538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1047"/>
          <p:cNvSpPr>
            <a:spLocks noChangeShapeType="1"/>
          </p:cNvSpPr>
          <p:nvPr/>
        </p:nvSpPr>
        <p:spPr bwMode="auto">
          <a:xfrm>
            <a:off x="2797175" y="3668713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1048"/>
          <p:cNvSpPr>
            <a:spLocks noChangeShapeType="1"/>
          </p:cNvSpPr>
          <p:nvPr/>
        </p:nvSpPr>
        <p:spPr bwMode="auto">
          <a:xfrm>
            <a:off x="6934200" y="2660651"/>
            <a:ext cx="395288" cy="688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1049"/>
          <p:cNvSpPr>
            <a:spLocks noChangeArrowheads="1"/>
          </p:cNvSpPr>
          <p:nvPr/>
        </p:nvSpPr>
        <p:spPr bwMode="auto">
          <a:xfrm>
            <a:off x="7086600" y="33432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1050"/>
          <p:cNvSpPr>
            <a:spLocks noChangeArrowheads="1"/>
          </p:cNvSpPr>
          <p:nvPr/>
        </p:nvSpPr>
        <p:spPr bwMode="auto">
          <a:xfrm>
            <a:off x="7197726" y="3354388"/>
            <a:ext cx="370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3819" name="Oval 1051"/>
          <p:cNvSpPr>
            <a:spLocks noChangeArrowheads="1"/>
          </p:cNvSpPr>
          <p:nvPr/>
        </p:nvSpPr>
        <p:spPr bwMode="auto">
          <a:xfrm>
            <a:off x="6049963" y="439261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1052"/>
          <p:cNvSpPr>
            <a:spLocks noChangeArrowheads="1"/>
          </p:cNvSpPr>
          <p:nvPr/>
        </p:nvSpPr>
        <p:spPr bwMode="auto">
          <a:xfrm>
            <a:off x="6161088" y="4403725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821" name="Oval 1053"/>
          <p:cNvSpPr>
            <a:spLocks noChangeArrowheads="1"/>
          </p:cNvSpPr>
          <p:nvPr/>
        </p:nvSpPr>
        <p:spPr bwMode="auto">
          <a:xfrm>
            <a:off x="7807325" y="44132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1054"/>
          <p:cNvSpPr>
            <a:spLocks noChangeArrowheads="1"/>
          </p:cNvSpPr>
          <p:nvPr/>
        </p:nvSpPr>
        <p:spPr bwMode="auto">
          <a:xfrm>
            <a:off x="7904164" y="43942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3823" name="Oval 1055"/>
          <p:cNvSpPr>
            <a:spLocks noChangeArrowheads="1"/>
          </p:cNvSpPr>
          <p:nvPr/>
        </p:nvSpPr>
        <p:spPr bwMode="auto">
          <a:xfrm>
            <a:off x="8383588" y="55689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Rectangle 1056"/>
          <p:cNvSpPr>
            <a:spLocks noChangeArrowheads="1"/>
          </p:cNvSpPr>
          <p:nvPr/>
        </p:nvSpPr>
        <p:spPr bwMode="auto">
          <a:xfrm>
            <a:off x="8435976" y="5580063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3825" name="Line 1057"/>
          <p:cNvSpPr>
            <a:spLocks noChangeShapeType="1"/>
          </p:cNvSpPr>
          <p:nvPr/>
        </p:nvSpPr>
        <p:spPr bwMode="auto">
          <a:xfrm>
            <a:off x="7524750" y="3760789"/>
            <a:ext cx="395288" cy="688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1058"/>
          <p:cNvSpPr>
            <a:spLocks noChangeShapeType="1"/>
          </p:cNvSpPr>
          <p:nvPr/>
        </p:nvSpPr>
        <p:spPr bwMode="auto">
          <a:xfrm flipV="1">
            <a:off x="6518276" y="3743325"/>
            <a:ext cx="650875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1059"/>
          <p:cNvSpPr>
            <a:spLocks noChangeShapeType="1"/>
          </p:cNvSpPr>
          <p:nvPr/>
        </p:nvSpPr>
        <p:spPr bwMode="auto">
          <a:xfrm>
            <a:off x="8174039" y="4860926"/>
            <a:ext cx="395287" cy="688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1060"/>
          <p:cNvSpPr>
            <a:spLocks noChangeArrowheads="1"/>
          </p:cNvSpPr>
          <p:nvPr/>
        </p:nvSpPr>
        <p:spPr bwMode="auto">
          <a:xfrm>
            <a:off x="3317875" y="1468439"/>
            <a:ext cx="15645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 +10.4 = 12..4</a:t>
            </a:r>
          </a:p>
        </p:txBody>
      </p:sp>
      <p:sp>
        <p:nvSpPr>
          <p:cNvPr id="33829" name="Rectangle 1061"/>
          <p:cNvSpPr>
            <a:spLocks noChangeArrowheads="1"/>
          </p:cNvSpPr>
          <p:nvPr/>
        </p:nvSpPr>
        <p:spPr bwMode="auto">
          <a:xfrm>
            <a:off x="7699375" y="1309689"/>
            <a:ext cx="14427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5 + 8.9 = 13.9</a:t>
            </a:r>
          </a:p>
        </p:txBody>
      </p:sp>
      <p:sp>
        <p:nvSpPr>
          <p:cNvPr id="33830" name="Rectangle 1062"/>
          <p:cNvSpPr>
            <a:spLocks noChangeArrowheads="1"/>
          </p:cNvSpPr>
          <p:nvPr/>
        </p:nvSpPr>
        <p:spPr bwMode="auto">
          <a:xfrm>
            <a:off x="2224089" y="2024064"/>
            <a:ext cx="13256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3 + 6.7 = 9.7</a:t>
            </a:r>
          </a:p>
        </p:txBody>
      </p:sp>
      <p:sp>
        <p:nvSpPr>
          <p:cNvPr id="33831" name="Rectangle 1063"/>
          <p:cNvSpPr>
            <a:spLocks noChangeArrowheads="1"/>
          </p:cNvSpPr>
          <p:nvPr/>
        </p:nvSpPr>
        <p:spPr bwMode="auto">
          <a:xfrm>
            <a:off x="1582739" y="2884489"/>
            <a:ext cx="1093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7 + 4 = 11</a:t>
            </a:r>
          </a:p>
        </p:txBody>
      </p:sp>
      <p:sp>
        <p:nvSpPr>
          <p:cNvPr id="33832" name="Rectangle 1064"/>
          <p:cNvSpPr>
            <a:spLocks noChangeArrowheads="1"/>
          </p:cNvSpPr>
          <p:nvPr/>
        </p:nvSpPr>
        <p:spPr bwMode="auto">
          <a:xfrm>
            <a:off x="4240213" y="2943226"/>
            <a:ext cx="14427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8 + 6.9 = 14.9</a:t>
            </a:r>
          </a:p>
        </p:txBody>
      </p:sp>
      <p:sp>
        <p:nvSpPr>
          <p:cNvPr id="33833" name="Rectangle 1065"/>
          <p:cNvSpPr>
            <a:spLocks noChangeArrowheads="1"/>
          </p:cNvSpPr>
          <p:nvPr/>
        </p:nvSpPr>
        <p:spPr bwMode="auto">
          <a:xfrm>
            <a:off x="7056438" y="2257426"/>
            <a:ext cx="14427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4 + 8.9 = 12.9</a:t>
            </a:r>
          </a:p>
        </p:txBody>
      </p:sp>
      <p:sp>
        <p:nvSpPr>
          <p:cNvPr id="33834" name="Rectangle 1066"/>
          <p:cNvSpPr>
            <a:spLocks noChangeArrowheads="1"/>
          </p:cNvSpPr>
          <p:nvPr/>
        </p:nvSpPr>
        <p:spPr bwMode="auto">
          <a:xfrm>
            <a:off x="7743825" y="3221039"/>
            <a:ext cx="14427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6 + 6.9 = 12.9</a:t>
            </a:r>
          </a:p>
        </p:txBody>
      </p:sp>
      <p:sp>
        <p:nvSpPr>
          <p:cNvPr id="33835" name="Rectangle 1067"/>
          <p:cNvSpPr>
            <a:spLocks noChangeArrowheads="1"/>
          </p:cNvSpPr>
          <p:nvPr/>
        </p:nvSpPr>
        <p:spPr bwMode="auto">
          <a:xfrm>
            <a:off x="5114926" y="4856164"/>
            <a:ext cx="155972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11 + 6.7 = 17.7</a:t>
            </a:r>
          </a:p>
        </p:txBody>
      </p:sp>
      <p:sp>
        <p:nvSpPr>
          <p:cNvPr id="33836" name="Rectangle 1068"/>
          <p:cNvSpPr>
            <a:spLocks noChangeArrowheads="1"/>
          </p:cNvSpPr>
          <p:nvPr/>
        </p:nvSpPr>
        <p:spPr bwMode="auto">
          <a:xfrm>
            <a:off x="8399463" y="4433889"/>
            <a:ext cx="1384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10 + 3.0 = 13</a:t>
            </a:r>
          </a:p>
        </p:txBody>
      </p:sp>
      <p:sp>
        <p:nvSpPr>
          <p:cNvPr id="33837" name="Rectangle 1069"/>
          <p:cNvSpPr>
            <a:spLocks noChangeArrowheads="1"/>
          </p:cNvSpPr>
          <p:nvPr/>
        </p:nvSpPr>
        <p:spPr bwMode="auto">
          <a:xfrm>
            <a:off x="8196264" y="5995989"/>
            <a:ext cx="12102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13 + 0 = 13</a:t>
            </a:r>
          </a:p>
        </p:txBody>
      </p:sp>
      <p:sp>
        <p:nvSpPr>
          <p:cNvPr id="33838" name="Rectangle 1070"/>
          <p:cNvSpPr>
            <a:spLocks noChangeArrowheads="1"/>
          </p:cNvSpPr>
          <p:nvPr/>
        </p:nvSpPr>
        <p:spPr bwMode="auto">
          <a:xfrm>
            <a:off x="2414588" y="4316414"/>
            <a:ext cx="10820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Dead End</a:t>
            </a:r>
          </a:p>
        </p:txBody>
      </p:sp>
    </p:spTree>
    <p:extLst>
      <p:ext uri="{BB962C8B-B14F-4D97-AF65-F5344CB8AC3E}">
        <p14:creationId xmlns:p14="http://schemas.microsoft.com/office/powerpoint/2010/main" val="13849910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Comments on heuristic estimation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+mj-lt"/>
              </a:rPr>
              <a:t>The estimate of the distance is called a heuristic</a:t>
            </a:r>
          </a:p>
          <a:p>
            <a:pPr lvl="1"/>
            <a:r>
              <a:rPr lang="en-US" dirty="0">
                <a:latin typeface="+mj-lt"/>
              </a:rPr>
              <a:t>typically it comes from domain knowledge</a:t>
            </a:r>
          </a:p>
          <a:p>
            <a:pPr lvl="1"/>
            <a:r>
              <a:rPr lang="en-US" dirty="0">
                <a:latin typeface="+mj-lt"/>
              </a:rPr>
              <a:t>e.g., the straight-line distance between 2 points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b="0" dirty="0">
                <a:latin typeface="+mj-lt"/>
              </a:rPr>
              <a:t>If the heuristic never overestimates, then the search procedure using this heuristic is </a:t>
            </a:r>
            <a:r>
              <a:rPr lang="en-US" dirty="0">
                <a:latin typeface="+mj-lt"/>
              </a:rPr>
              <a:t>“admissible”, i.e.,</a:t>
            </a:r>
          </a:p>
          <a:p>
            <a:pPr lvl="3"/>
            <a:r>
              <a:rPr lang="en-US" dirty="0">
                <a:latin typeface="+mj-lt"/>
              </a:rPr>
              <a:t>  </a:t>
            </a:r>
            <a:r>
              <a:rPr lang="en-US" b="1" dirty="0">
                <a:latin typeface="+mj-lt"/>
              </a:rPr>
              <a:t>h*(N) is less than or equal to </a:t>
            </a:r>
            <a:r>
              <a:rPr lang="en-US" b="1" dirty="0" err="1">
                <a:latin typeface="+mj-lt"/>
              </a:rPr>
              <a:t>realcost</a:t>
            </a:r>
            <a:r>
              <a:rPr lang="en-US" b="1" dirty="0">
                <a:latin typeface="+mj-lt"/>
              </a:rPr>
              <a:t>(N to G)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A* is a search with admissible heuristic is optimal </a:t>
            </a:r>
          </a:p>
          <a:p>
            <a:pPr lvl="1"/>
            <a:r>
              <a:rPr lang="en-US" dirty="0">
                <a:latin typeface="+mj-lt"/>
              </a:rPr>
              <a:t>i.e., if one uses an admissible heuristic to order the search one is guaranteed to find the optimal solution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0" dirty="0">
                <a:latin typeface="+mj-lt"/>
              </a:rPr>
              <a:t>The closer the heuristic is to the real (unknown) path cost, the more effective it will be, </a:t>
            </a:r>
            <a:r>
              <a:rPr lang="en-US" b="0" dirty="0" err="1">
                <a:latin typeface="+mj-lt"/>
              </a:rPr>
              <a:t>ie</a:t>
            </a:r>
            <a:r>
              <a:rPr lang="en-US" b="0" dirty="0">
                <a:latin typeface="+mj-lt"/>
              </a:rPr>
              <a:t> if h1(n) and h2(n) are two admissible heuristics and h1(n)</a:t>
            </a:r>
            <a:r>
              <a:rPr lang="en-US" b="0" dirty="0">
                <a:latin typeface="+mj-lt"/>
                <a:sym typeface="Symbol" panose="05050102010706020507" pitchFamily="18" charset="2"/>
              </a:rPr>
              <a:t>h2(n) for any node n then A* search with h2(n) will in general expand fewer nodes than A* search with h1(n) </a:t>
            </a:r>
            <a:r>
              <a:rPr lang="en-US" b="0" dirty="0">
                <a:latin typeface="+mj-lt"/>
              </a:rPr>
              <a:t/>
            </a:r>
            <a:br>
              <a:rPr lang="en-US" b="0" dirty="0">
                <a:latin typeface="+mj-lt"/>
              </a:rPr>
            </a:b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2102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351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Properties of A*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2133600"/>
          </a:xfrm>
        </p:spPr>
        <p:txBody>
          <a:bodyPr/>
          <a:lstStyle/>
          <a:p>
            <a:r>
              <a:rPr lang="en-US" altLang="en-US" sz="2400" dirty="0">
                <a:latin typeface="+mj-lt"/>
              </a:rPr>
              <a:t>A* generates an optimal solution if h(n) is an admissible heuristic and the search space is a tree:</a:t>
            </a:r>
          </a:p>
          <a:p>
            <a:pPr lvl="1"/>
            <a:r>
              <a:rPr lang="en-US" altLang="en-US" dirty="0">
                <a:latin typeface="+mj-lt"/>
              </a:rPr>
              <a:t>h(n) is </a:t>
            </a:r>
            <a:r>
              <a:rPr lang="en-US" altLang="en-US" b="1" dirty="0">
                <a:latin typeface="+mj-lt"/>
              </a:rPr>
              <a:t>admissible</a:t>
            </a:r>
            <a:r>
              <a:rPr lang="en-US" altLang="en-US" dirty="0">
                <a:latin typeface="+mj-lt"/>
              </a:rPr>
              <a:t> if it never overestimates the cost to reach the destination node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117725" y="3195404"/>
            <a:ext cx="7772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latin typeface="+mj-lt"/>
              </a:rPr>
              <a:t>A* generates an optimal solution if h(n) is a consistent heuristic and the search space is a graph:</a:t>
            </a:r>
          </a:p>
          <a:p>
            <a:pPr lvl="1"/>
            <a:r>
              <a:rPr lang="en-US" altLang="en-US" sz="2400" dirty="0">
                <a:latin typeface="+mj-lt"/>
              </a:rPr>
              <a:t>h(n) is </a:t>
            </a:r>
            <a:r>
              <a:rPr lang="en-US" altLang="en-US" sz="2400" b="1" dirty="0">
                <a:latin typeface="+mj-lt"/>
              </a:rPr>
              <a:t>consistent</a:t>
            </a:r>
            <a:r>
              <a:rPr lang="en-US" altLang="en-US" sz="2400" dirty="0">
                <a:latin typeface="+mj-lt"/>
              </a:rPr>
              <a:t> if for every node n and for every successor node n’ of n: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+mj-lt"/>
              </a:rPr>
              <a:t>          h(n)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≤ c(</a:t>
            </a:r>
            <a:r>
              <a:rPr lang="en-US" altLang="en-US" sz="2400" dirty="0" err="1">
                <a:latin typeface="+mj-lt"/>
                <a:cs typeface="Times New Roman" panose="02020603050405020304" pitchFamily="18" charset="0"/>
              </a:rPr>
              <a:t>n,n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’) + h(n’)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117725" y="5867401"/>
            <a:ext cx="54395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If h(n) is consistent then h(n) is admissible</a:t>
            </a:r>
          </a:p>
          <a:p>
            <a:pPr>
              <a:buFontTx/>
              <a:buChar char="•"/>
            </a:pPr>
            <a:r>
              <a:rPr lang="en-US" altLang="en-US"/>
              <a:t>Frequently when h(n) is admissible, it is also consistent</a:t>
            </a:r>
          </a:p>
        </p:txBody>
      </p:sp>
    </p:spTree>
    <p:extLst>
      <p:ext uri="{BB962C8B-B14F-4D97-AF65-F5344CB8AC3E}">
        <p14:creationId xmlns:p14="http://schemas.microsoft.com/office/powerpoint/2010/main" val="20402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Admissible Heuristics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7772400" cy="4876800"/>
          </a:xfrm>
        </p:spPr>
        <p:txBody>
          <a:bodyPr/>
          <a:lstStyle/>
          <a:p>
            <a:r>
              <a:rPr lang="en-US" altLang="en-US" sz="2400" dirty="0">
                <a:latin typeface="+mj-lt"/>
              </a:rPr>
              <a:t>A heuristic is admissible if it is too optimistic, estimating the cost to be smaller than it actually is.</a:t>
            </a:r>
          </a:p>
          <a:p>
            <a:endParaRPr lang="en-US" altLang="en-US" sz="2400" dirty="0">
              <a:latin typeface="+mj-lt"/>
            </a:endParaRPr>
          </a:p>
          <a:p>
            <a:r>
              <a:rPr lang="en-US" altLang="en-US" sz="2400" dirty="0">
                <a:latin typeface="+mj-lt"/>
              </a:rPr>
              <a:t>Example: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184526" y="3165475"/>
            <a:ext cx="7026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 the road map domain, </a:t>
            </a:r>
          </a:p>
          <a:p>
            <a:endParaRPr lang="en-US" altLang="en-US"/>
          </a:p>
          <a:p>
            <a:r>
              <a:rPr lang="en-US" altLang="en-US"/>
              <a:t>    h(n) = “Euclidean distance to destination” </a:t>
            </a:r>
          </a:p>
          <a:p>
            <a:endParaRPr lang="en-US" altLang="en-US"/>
          </a:p>
          <a:p>
            <a:r>
              <a:rPr lang="en-US" altLang="en-US"/>
              <a:t>is admissible as normally cities are not connected by roads that make straight lines</a:t>
            </a:r>
          </a:p>
        </p:txBody>
      </p:sp>
    </p:spTree>
    <p:extLst>
      <p:ext uri="{BB962C8B-B14F-4D97-AF65-F5344CB8AC3E}">
        <p14:creationId xmlns:p14="http://schemas.microsoft.com/office/powerpoint/2010/main" val="34141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BAE7C1-CE3B-45DE-8F72-6B45B30CE90C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248444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D0000"/>
                </a:solidFill>
              </a:rPr>
              <a:t>Metric Space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A set of points </a:t>
            </a:r>
            <a:r>
              <a:rPr lang="en-US" dirty="0">
                <a:solidFill>
                  <a:srgbClr val="CD0000"/>
                </a:solidFill>
                <a:latin typeface="+mj-lt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Distance function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d(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x,y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)</a:t>
            </a:r>
            <a:br>
              <a:rPr lang="en-US" dirty="0">
                <a:solidFill>
                  <a:schemeClr val="tx2"/>
                </a:solidFill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d : X </a:t>
            </a:r>
            <a:r>
              <a:rPr 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[0…)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x,y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= 0 </a:t>
            </a:r>
            <a:r>
              <a:rPr lang="en-US" sz="2800" dirty="0" err="1">
                <a:latin typeface="+mj-lt"/>
              </a:rPr>
              <a:t>iff</a:t>
            </a:r>
            <a:r>
              <a:rPr lang="en-US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x=y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x,y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= 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y,x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              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Symmetric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x,z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≤ 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x,y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+ d(</a:t>
            </a:r>
            <a:r>
              <a:rPr lang="en-US" sz="2800" dirty="0" err="1">
                <a:solidFill>
                  <a:srgbClr val="CD0000"/>
                </a:solidFill>
                <a:latin typeface="+mj-lt"/>
              </a:rPr>
              <a:t>y,z</a:t>
            </a:r>
            <a:r>
              <a:rPr lang="en-US" sz="2800" dirty="0">
                <a:solidFill>
                  <a:srgbClr val="CD0000"/>
                </a:solidFill>
                <a:latin typeface="+mj-lt"/>
              </a:rPr>
              <a:t>)   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Triangle inequality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  <a:latin typeface="+mj-lt"/>
              </a:rPr>
              <a:t>Metric space </a:t>
            </a:r>
            <a:r>
              <a:rPr lang="en-US" dirty="0">
                <a:solidFill>
                  <a:srgbClr val="CD0000"/>
                </a:solidFill>
                <a:latin typeface="+mj-lt"/>
              </a:rPr>
              <a:t>M(</a:t>
            </a:r>
            <a:r>
              <a:rPr lang="en-US" dirty="0" err="1">
                <a:solidFill>
                  <a:srgbClr val="CD0000"/>
                </a:solidFill>
                <a:latin typeface="+mj-lt"/>
              </a:rPr>
              <a:t>X,d</a:t>
            </a:r>
            <a:r>
              <a:rPr lang="en-US" dirty="0">
                <a:solidFill>
                  <a:srgbClr val="CD0000"/>
                </a:solidFill>
                <a:latin typeface="+mj-lt"/>
              </a:rPr>
              <a:t>)</a:t>
            </a:r>
          </a:p>
        </p:txBody>
      </p:sp>
      <p:grpSp>
        <p:nvGrpSpPr>
          <p:cNvPr id="113681" name="Group 17"/>
          <p:cNvGrpSpPr>
            <a:grpSpLocks/>
          </p:cNvGrpSpPr>
          <p:nvPr/>
        </p:nvGrpSpPr>
        <p:grpSpPr bwMode="auto">
          <a:xfrm>
            <a:off x="5600700" y="4306888"/>
            <a:ext cx="3505200" cy="1479550"/>
            <a:chOff x="912" y="2812"/>
            <a:chExt cx="2208" cy="932"/>
          </a:xfrm>
        </p:grpSpPr>
        <p:sp>
          <p:nvSpPr>
            <p:cNvPr id="113668" name="Oval 4"/>
            <p:cNvSpPr>
              <a:spLocks noChangeArrowheads="1"/>
            </p:cNvSpPr>
            <p:nvPr/>
          </p:nvSpPr>
          <p:spPr bwMode="auto">
            <a:xfrm>
              <a:off x="1200" y="2812"/>
              <a:ext cx="96" cy="32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>
              <a:off x="1295" y="3023"/>
              <a:ext cx="624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 flipV="1">
              <a:off x="1969" y="3074"/>
              <a:ext cx="768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674" name="Oval 10"/>
            <p:cNvSpPr>
              <a:spLocks noChangeArrowheads="1"/>
            </p:cNvSpPr>
            <p:nvPr/>
          </p:nvSpPr>
          <p:spPr bwMode="auto">
            <a:xfrm>
              <a:off x="2688" y="2908"/>
              <a:ext cx="96" cy="32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675" name="Oval 11"/>
            <p:cNvSpPr>
              <a:spLocks noChangeArrowheads="1"/>
            </p:cNvSpPr>
            <p:nvPr/>
          </p:nvSpPr>
          <p:spPr bwMode="auto">
            <a:xfrm>
              <a:off x="1872" y="3244"/>
              <a:ext cx="96" cy="32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>
              <a:off x="1344" y="2979"/>
              <a:ext cx="1344" cy="9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912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</a:pPr>
              <a:r>
                <a:rPr lang="en-US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rPr>
                <a:t>x</a:t>
              </a:r>
            </a:p>
          </p:txBody>
        </p:sp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2832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</a:pPr>
              <a:r>
                <a:rPr lang="en-US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rPr>
                <a:t>z</a:t>
              </a:r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1776" y="34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684213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  <a:tab pos="684213" algn="l"/>
                  <a:tab pos="749300" algn="l"/>
                  <a:tab pos="1149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</a:pPr>
              <a:r>
                <a:rPr lang="en-US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5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Breadth-First Search</a:t>
            </a:r>
          </a:p>
        </p:txBody>
      </p:sp>
      <p:pic>
        <p:nvPicPr>
          <p:cNvPr id="144387" name="Picture 3" descr="bfs-prog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824865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Dominance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+mj-lt"/>
              </a:rPr>
              <a:t>If h2(n) ≥ h1(n) for all n (both admissible)</a:t>
            </a:r>
          </a:p>
          <a:p>
            <a:pPr marL="0" indent="0">
              <a:buNone/>
            </a:pPr>
            <a:r>
              <a:rPr lang="en-US" altLang="en-US" sz="2400" dirty="0">
                <a:latin typeface="+mj-lt"/>
              </a:rPr>
              <a:t>then h2 dominates h1 </a:t>
            </a:r>
            <a:endParaRPr lang="en-US" altLang="en-US" sz="2400" dirty="0" smtClean="0">
              <a:latin typeface="+mj-lt"/>
            </a:endParaRPr>
          </a:p>
          <a:p>
            <a:pPr marL="0" indent="0">
              <a:buNone/>
            </a:pPr>
            <a:endParaRPr lang="en-US" altLang="en-US" sz="2400" dirty="0">
              <a:latin typeface="+mj-lt"/>
            </a:endParaRPr>
          </a:p>
          <a:p>
            <a:pPr marL="0" indent="0">
              <a:buNone/>
            </a:pPr>
            <a:r>
              <a:rPr lang="en-US" altLang="en-US" sz="2400" dirty="0">
                <a:latin typeface="+mj-lt"/>
              </a:rPr>
              <a:t>h2 is better for search: it is guaranteed to expand</a:t>
            </a:r>
          </a:p>
          <a:p>
            <a:pPr marL="0" indent="0">
              <a:buNone/>
            </a:pPr>
            <a:r>
              <a:rPr lang="en-US" altLang="en-US" sz="2400" dirty="0">
                <a:latin typeface="+mj-lt"/>
              </a:rPr>
              <a:t>    less or equal nr of nodes</a:t>
            </a:r>
            <a:r>
              <a:rPr lang="en-US" altLang="en-US" sz="2400" dirty="0" smtClean="0">
                <a:latin typeface="+mj-lt"/>
              </a:rPr>
              <a:t>.</a:t>
            </a:r>
            <a:endParaRPr lang="en-US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2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19367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Examples of Heuristic Functions for A*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the 8-puzzle problem</a:t>
            </a:r>
          </a:p>
          <a:p>
            <a:pPr lvl="1"/>
            <a:r>
              <a:rPr lang="en-US" dirty="0">
                <a:latin typeface="+mj-lt"/>
              </a:rPr>
              <a:t>the number of tiles in the wrong position</a:t>
            </a:r>
          </a:p>
          <a:p>
            <a:pPr lvl="2"/>
            <a:r>
              <a:rPr lang="en-US" dirty="0">
                <a:latin typeface="+mj-lt"/>
              </a:rPr>
              <a:t>is this admissible?</a:t>
            </a:r>
          </a:p>
          <a:p>
            <a:pPr lvl="1"/>
            <a:r>
              <a:rPr lang="en-US" dirty="0">
                <a:latin typeface="+mj-lt"/>
              </a:rPr>
              <a:t>the sum of distances of the tiles from their goal positions, where distance is counted as the sum of vertical and horizontal tile displacements (“Manhattan distance”)</a:t>
            </a:r>
          </a:p>
          <a:p>
            <a:pPr lvl="2"/>
            <a:r>
              <a:rPr lang="en-US" dirty="0">
                <a:latin typeface="+mj-lt"/>
              </a:rPr>
              <a:t>is this admissible?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can we invent admissible heuristics in general?</a:t>
            </a:r>
          </a:p>
          <a:p>
            <a:pPr lvl="1"/>
            <a:r>
              <a:rPr lang="en-US" dirty="0">
                <a:latin typeface="+mj-lt"/>
              </a:rPr>
              <a:t>look at “relaxed” problem where constraints are removed</a:t>
            </a:r>
          </a:p>
          <a:p>
            <a:pPr lvl="2"/>
            <a:r>
              <a:rPr lang="en-US" dirty="0">
                <a:latin typeface="+mj-lt"/>
              </a:rPr>
              <a:t>e.g., we can move in straight lines between cities</a:t>
            </a:r>
          </a:p>
          <a:p>
            <a:pPr lvl="2"/>
            <a:r>
              <a:rPr lang="en-US" dirty="0">
                <a:latin typeface="+mj-lt"/>
              </a:rPr>
              <a:t>e.g., we can move tiles independently of each other</a:t>
            </a:r>
          </a:p>
        </p:txBody>
      </p:sp>
    </p:spTree>
    <p:extLst>
      <p:ext uri="{BB962C8B-B14F-4D97-AF65-F5344CB8AC3E}">
        <p14:creationId xmlns:p14="http://schemas.microsoft.com/office/powerpoint/2010/main" val="299589696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IDA</a:t>
            </a:r>
            <a:r>
              <a:rPr lang="en-US" sz="4000" dirty="0">
                <a:solidFill>
                  <a:srgbClr val="CD0000"/>
                </a:solidFill>
              </a:rPr>
              <a:t>(*) Algorithm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+mj-lt"/>
              </a:rPr>
              <a:t>A*, like depth-first search, except based on increasing values of total cost rather than increasing depths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j-lt"/>
              </a:rPr>
              <a:t>IDA* sets bounds on the heuristic cost of a path, instead of depth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j-lt"/>
              </a:rPr>
              <a:t>A* always finds a cheapest solution if the heuristic is </a:t>
            </a:r>
            <a:r>
              <a:rPr lang="en-US" dirty="0" smtClean="0">
                <a:latin typeface="+mj-lt"/>
              </a:rPr>
              <a:t>admissible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j-lt"/>
              </a:rPr>
              <a:t>IDA* is optimal in terms of solution cost, time, and space for admissible best-first searches on a tree</a:t>
            </a:r>
          </a:p>
          <a:p>
            <a:pPr>
              <a:lnSpc>
                <a:spcPct val="8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8340" y="1175438"/>
            <a:ext cx="9182395" cy="548139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odel </a:t>
            </a:r>
            <a:r>
              <a:rPr lang="en-US" dirty="0">
                <a:latin typeface="+mj-lt"/>
              </a:rPr>
              <a:t>of a </a:t>
            </a:r>
            <a:r>
              <a:rPr lang="en-US" dirty="0" smtClean="0">
                <a:latin typeface="+mj-lt"/>
              </a:rPr>
              <a:t>system </a:t>
            </a:r>
            <a:r>
              <a:rPr lang="en-US" dirty="0">
                <a:latin typeface="+mj-lt"/>
              </a:rPr>
              <a:t>as a set of input, output and state variables </a:t>
            </a:r>
            <a:endParaRPr lang="en-US" dirty="0" smtClean="0"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4553" y="-150125"/>
            <a:ext cx="87834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CD0000"/>
                </a:solidFill>
                <a:ea typeface="ＭＳ Ｐゴシック" panose="020B0600070205080204" pitchFamily="34" charset="-128"/>
              </a:rPr>
              <a:t>State Space</a:t>
            </a:r>
            <a:endParaRPr lang="en-US" sz="4000" dirty="0" smtClean="0">
              <a:solidFill>
                <a:srgbClr val="CD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31" y="1779372"/>
            <a:ext cx="6310558" cy="4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57188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Setting Up a State Space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700" y="1209675"/>
            <a:ext cx="7848600" cy="5029200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 State-space Model is a Model for The Search Problem</a:t>
            </a:r>
          </a:p>
          <a:p>
            <a:pPr lvl="1"/>
            <a:r>
              <a:rPr lang="en-US" dirty="0">
                <a:latin typeface="+mj-lt"/>
              </a:rPr>
              <a:t>usually a set of discrete states X</a:t>
            </a:r>
          </a:p>
          <a:p>
            <a:pPr lvl="2"/>
            <a:r>
              <a:rPr lang="en-US" dirty="0">
                <a:latin typeface="+mj-lt"/>
              </a:rPr>
              <a:t>e.g., in driving, the states in the model could be towns/cities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Start State - </a:t>
            </a:r>
            <a:r>
              <a:rPr lang="en-US" b="0" dirty="0">
                <a:latin typeface="+mj-lt"/>
              </a:rPr>
              <a:t>a state from X where the search starts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Goal State(s)</a:t>
            </a:r>
          </a:p>
          <a:p>
            <a:pPr lvl="1"/>
            <a:r>
              <a:rPr lang="en-US" dirty="0">
                <a:latin typeface="+mj-lt"/>
              </a:rPr>
              <a:t>a goal is defined as a target state</a:t>
            </a:r>
          </a:p>
          <a:p>
            <a:pPr lvl="1"/>
            <a:r>
              <a:rPr lang="en-US" dirty="0">
                <a:latin typeface="+mj-lt"/>
              </a:rPr>
              <a:t>For now: all goal states have utility 1, and all non-goals have utility 0</a:t>
            </a:r>
          </a:p>
          <a:p>
            <a:pPr lvl="1"/>
            <a:r>
              <a:rPr lang="en-US" dirty="0">
                <a:latin typeface="+mj-lt"/>
              </a:rPr>
              <a:t>there may be many states which satisfy the goal</a:t>
            </a:r>
          </a:p>
          <a:p>
            <a:pPr lvl="2"/>
            <a:r>
              <a:rPr lang="en-US" dirty="0">
                <a:latin typeface="+mj-lt"/>
              </a:rPr>
              <a:t>e.g., drive to a town with an airport</a:t>
            </a:r>
          </a:p>
          <a:p>
            <a:pPr lvl="1"/>
            <a:r>
              <a:rPr lang="en-US" dirty="0">
                <a:latin typeface="+mj-lt"/>
              </a:rPr>
              <a:t>or just one state which satisfies the goal</a:t>
            </a:r>
          </a:p>
          <a:p>
            <a:pPr lvl="2"/>
            <a:r>
              <a:rPr lang="en-US" dirty="0">
                <a:latin typeface="+mj-lt"/>
              </a:rPr>
              <a:t>e.g., drive to Las Vegas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Operators</a:t>
            </a:r>
          </a:p>
          <a:p>
            <a:pPr lvl="1"/>
            <a:r>
              <a:rPr lang="en-US" dirty="0">
                <a:latin typeface="+mj-lt"/>
              </a:rPr>
              <a:t>operators are mappings from X to X </a:t>
            </a:r>
          </a:p>
          <a:p>
            <a:pPr lvl="2"/>
            <a:r>
              <a:rPr lang="en-US" dirty="0">
                <a:latin typeface="+mj-lt"/>
              </a:rPr>
              <a:t>e.g. moves from one city to another that are legal (connected 	with a road)</a:t>
            </a:r>
          </a:p>
        </p:txBody>
      </p:sp>
    </p:spTree>
    <p:extLst>
      <p:ext uri="{BB962C8B-B14F-4D97-AF65-F5344CB8AC3E}">
        <p14:creationId xmlns:p14="http://schemas.microsoft.com/office/powerpoint/2010/main" val="253199920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10758488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D0000"/>
                </a:solidFill>
              </a:rPr>
              <a:t>A </a:t>
            </a:r>
            <a:r>
              <a:rPr lang="en-US" dirty="0">
                <a:solidFill>
                  <a:srgbClr val="CD0000"/>
                </a:solidFill>
              </a:rPr>
              <a:t>State Space and a Search Tree </a:t>
            </a:r>
            <a:r>
              <a:rPr lang="en-US" dirty="0" smtClean="0">
                <a:solidFill>
                  <a:srgbClr val="CD0000"/>
                </a:solidFill>
              </a:rPr>
              <a:t>are different</a:t>
            </a:r>
            <a:endParaRPr lang="en-US" dirty="0">
              <a:solidFill>
                <a:srgbClr val="CD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343400"/>
            <a:ext cx="7848600" cy="1676400"/>
          </a:xfrm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/>
              <a:t>A State Space represents all states and operators for the problem</a:t>
            </a:r>
            <a:br>
              <a:rPr lang="en-US"/>
            </a:br>
            <a:endParaRPr lang="en-US"/>
          </a:p>
          <a:p>
            <a:r>
              <a:rPr lang="en-US"/>
              <a:t>A Search Tree is what an algorithm constructs as it solves a search problem:</a:t>
            </a:r>
          </a:p>
          <a:p>
            <a:pPr lvl="1"/>
            <a:r>
              <a:rPr lang="en-US"/>
              <a:t>so we can have different search trees for the same problem</a:t>
            </a:r>
          </a:p>
          <a:p>
            <a:pPr lvl="1"/>
            <a:r>
              <a:rPr lang="en-US"/>
              <a:t>search trees grow in a dynamic fashion until the goal is found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825750" y="1987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435350" y="2673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3968750" y="1530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V="1">
            <a:off x="3054350" y="1670050"/>
            <a:ext cx="901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>
            <a:off x="3575050" y="1758950"/>
            <a:ext cx="4699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054350" y="2216150"/>
            <a:ext cx="3683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576513" y="15779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024313" y="11969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719514" y="27209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7473950" y="1225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4833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9226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85407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7758113" y="1044576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6310313" y="18827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8672514" y="1882776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6623050" y="1377950"/>
            <a:ext cx="8509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8693150" y="2368550"/>
            <a:ext cx="5969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7702550" y="1377950"/>
            <a:ext cx="825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7832725" y="27193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9282113" y="2720976"/>
            <a:ext cx="3077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2805114" y="3482976"/>
            <a:ext cx="126534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State Space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6386514" y="3635375"/>
            <a:ext cx="2555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Example of a Search Tree</a:t>
            </a:r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4197350" y="160020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4959350" y="1530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5091114" y="1196976"/>
            <a:ext cx="32541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1447515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Puzzle-Solving </a:t>
            </a:r>
            <a:r>
              <a:rPr lang="en-US" sz="4000" dirty="0">
                <a:solidFill>
                  <a:srgbClr val="CD0000"/>
                </a:solidFill>
              </a:rPr>
              <a:t>as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0"/>
              <a:t>You have a 3-gallon and a 4-gallon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0"/>
              <a:t>You have a faucet with an unlimited amount of water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0"/>
              <a:t>You need to get exactly 2 gallons in 4-gallon jug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b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/>
              <a:t>State representation</a:t>
            </a:r>
            <a:r>
              <a:rPr lang="en-US" b="0"/>
              <a:t>: (x, y)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x: Contents of four gallon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y: Contents of three gallon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/>
              <a:t>Start state</a:t>
            </a:r>
            <a:r>
              <a:rPr lang="en-US" b="0"/>
              <a:t>: (0, 0)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/>
              <a:t>Goal state(s) G = {</a:t>
            </a:r>
            <a:r>
              <a:rPr lang="en-US" b="0"/>
              <a:t>(2, 0), (2, 1), (2, 2)}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/>
              <a:t>Operators</a:t>
            </a:r>
            <a:endParaRPr lang="en-US" b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Fill 3-gallon (0,0)-&gt;(0,3), fill 4-gallon (0,0)-&gt;(0,4)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Fill 3-gallon from 4-gallon (4,0)-&gt;(1,3), fill 4-gallon from 3-gallon (0,3)-&gt;(3,0) or (1,3)-&gt;(4,0) or (2,3)-&gt;(4,0)….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Empty 3-gallon into 4-gallon, empty 4-gallon into 3-gallon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Dump 3-gallon down drain (0,3)-&gt;(0,0), dump 4-gallon down drain (4,0)-&gt;(0,0)</a:t>
            </a:r>
          </a:p>
        </p:txBody>
      </p:sp>
    </p:spTree>
    <p:extLst>
      <p:ext uri="{BB962C8B-B14F-4D97-AF65-F5344CB8AC3E}">
        <p14:creationId xmlns:p14="http://schemas.microsoft.com/office/powerpoint/2010/main" val="42419061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357188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CD0000"/>
                </a:solidFill>
              </a:rPr>
              <a:t>Pseudocode</a:t>
            </a:r>
            <a:r>
              <a:rPr lang="en-US" sz="4000" dirty="0">
                <a:solidFill>
                  <a:srgbClr val="CD0000"/>
                </a:solidFill>
              </a:rPr>
              <a:t> for Breadth-First Search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405064" y="1911350"/>
            <a:ext cx="6228181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Initialize: Let Q = {S}</a:t>
            </a:r>
          </a:p>
          <a:p>
            <a:r>
              <a:rPr lang="en-US" dirty="0"/>
              <a:t>While Q is not empty</a:t>
            </a:r>
          </a:p>
          <a:p>
            <a:r>
              <a:rPr lang="en-US" dirty="0"/>
              <a:t>	pull Q1, the first element in Q</a:t>
            </a:r>
          </a:p>
          <a:p>
            <a:r>
              <a:rPr lang="en-US" dirty="0"/>
              <a:t>	if Q1 is a goal</a:t>
            </a:r>
          </a:p>
          <a:p>
            <a:r>
              <a:rPr lang="en-US" dirty="0"/>
              <a:t>		report(success) and quit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</a:t>
            </a:r>
            <a:r>
              <a:rPr lang="en-US" dirty="0" err="1"/>
              <a:t>child_nodes</a:t>
            </a:r>
            <a:r>
              <a:rPr lang="en-US" dirty="0"/>
              <a:t> = expand(Q1)</a:t>
            </a:r>
          </a:p>
          <a:p>
            <a:r>
              <a:rPr lang="en-US" dirty="0"/>
              <a:t>		eliminate </a:t>
            </a:r>
            <a:r>
              <a:rPr lang="en-US" dirty="0" err="1"/>
              <a:t>child_nodes</a:t>
            </a:r>
            <a:r>
              <a:rPr lang="en-US" dirty="0"/>
              <a:t> which represent loops</a:t>
            </a:r>
          </a:p>
          <a:p>
            <a:r>
              <a:rPr lang="en-US" dirty="0"/>
              <a:t>		put remaining </a:t>
            </a:r>
            <a:r>
              <a:rPr lang="en-US" dirty="0" err="1"/>
              <a:t>child_nodes</a:t>
            </a:r>
            <a:r>
              <a:rPr lang="en-US" dirty="0"/>
              <a:t> at the </a:t>
            </a:r>
            <a:r>
              <a:rPr lang="en-US" b="1" dirty="0"/>
              <a:t>back</a:t>
            </a:r>
            <a:r>
              <a:rPr lang="en-US" dirty="0"/>
              <a:t> of Q</a:t>
            </a:r>
          </a:p>
          <a:p>
            <a:r>
              <a:rPr lang="en-US" dirty="0"/>
              <a:t>	end</a:t>
            </a:r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8933381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772400" cy="533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Depth-First Search</a:t>
            </a:r>
          </a:p>
        </p:txBody>
      </p:sp>
      <p:pic>
        <p:nvPicPr>
          <p:cNvPr id="148483" name="Picture 3" descr="dfs-prog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6477000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1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Depth First Search (DFS)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6354763" y="12223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454775" y="1233488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5272088" y="1550988"/>
            <a:ext cx="10922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875464" y="1506538"/>
            <a:ext cx="1214437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914900" y="177006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026026" y="1781175"/>
            <a:ext cx="36067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H="1">
            <a:off x="3956051" y="2024064"/>
            <a:ext cx="969963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3554413" y="247173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663950" y="2482850"/>
            <a:ext cx="3494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5416550" y="2063750"/>
            <a:ext cx="596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3630613" y="48260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705225" y="4843463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>
            <a:off x="3041650" y="2825750"/>
            <a:ext cx="5461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2716213" y="368458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828925" y="3695700"/>
            <a:ext cx="3462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3941763" y="36766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054475" y="3687763"/>
            <a:ext cx="33342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037014" y="2827338"/>
            <a:ext cx="147637" cy="82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325938" y="12827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054350" y="20955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500563" y="32194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148138" y="48593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098800" y="3249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7974013" y="17018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8048625" y="1719263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5764213" y="25400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838825" y="2557463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3956050" y="4121150"/>
            <a:ext cx="1651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5078413" y="47498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5153025" y="4767263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4425950" y="4044950"/>
            <a:ext cx="8255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492750" y="5187950"/>
            <a:ext cx="444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5840413" y="59690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5915026" y="5986463"/>
            <a:ext cx="3767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G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7224714" y="3863976"/>
            <a:ext cx="32146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Here, to avoid repeated states assume we don’t expand any child node which appears already in the path from the root S to the parent. (Other strategies are also possible)</a:t>
            </a:r>
          </a:p>
        </p:txBody>
      </p:sp>
    </p:spTree>
    <p:extLst>
      <p:ext uri="{BB962C8B-B14F-4D97-AF65-F5344CB8AC3E}">
        <p14:creationId xmlns:p14="http://schemas.microsoft.com/office/powerpoint/2010/main" val="7517277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CD0000"/>
                </a:solidFill>
              </a:rPr>
              <a:t>Pseudocode</a:t>
            </a:r>
            <a:r>
              <a:rPr lang="en-US" sz="4000" dirty="0">
                <a:solidFill>
                  <a:srgbClr val="CD0000"/>
                </a:solidFill>
              </a:rPr>
              <a:t> for Depth-First Search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533652" y="2058987"/>
            <a:ext cx="6228181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Initialize: Let Q = {S}</a:t>
            </a:r>
          </a:p>
          <a:p>
            <a:r>
              <a:rPr lang="en-US" dirty="0"/>
              <a:t>While Q is not empty</a:t>
            </a:r>
          </a:p>
          <a:p>
            <a:r>
              <a:rPr lang="en-US" dirty="0"/>
              <a:t>	pull Q1, the first element in Q</a:t>
            </a:r>
          </a:p>
          <a:p>
            <a:r>
              <a:rPr lang="en-US" dirty="0"/>
              <a:t>	if Q1 is a goal</a:t>
            </a:r>
          </a:p>
          <a:p>
            <a:r>
              <a:rPr lang="en-US" dirty="0"/>
              <a:t>		report(success) and quit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</a:t>
            </a:r>
            <a:r>
              <a:rPr lang="en-US" dirty="0" err="1"/>
              <a:t>child_nodes</a:t>
            </a:r>
            <a:r>
              <a:rPr lang="en-US" dirty="0"/>
              <a:t> = expand(Q1)</a:t>
            </a:r>
          </a:p>
          <a:p>
            <a:r>
              <a:rPr lang="en-US" dirty="0"/>
              <a:t>		eliminate </a:t>
            </a:r>
            <a:r>
              <a:rPr lang="en-US" dirty="0" err="1"/>
              <a:t>child_nodes</a:t>
            </a:r>
            <a:r>
              <a:rPr lang="en-US" dirty="0"/>
              <a:t> which represent loops</a:t>
            </a:r>
          </a:p>
          <a:p>
            <a:r>
              <a:rPr lang="en-US" dirty="0"/>
              <a:t>		put remaining </a:t>
            </a:r>
            <a:r>
              <a:rPr lang="en-US" dirty="0" err="1"/>
              <a:t>child_nodes</a:t>
            </a:r>
            <a:r>
              <a:rPr lang="en-US" dirty="0"/>
              <a:t> at the </a:t>
            </a:r>
            <a:r>
              <a:rPr lang="en-US" b="1" dirty="0"/>
              <a:t>front </a:t>
            </a:r>
            <a:r>
              <a:rPr lang="en-US" dirty="0"/>
              <a:t>of Q</a:t>
            </a:r>
          </a:p>
          <a:p>
            <a:r>
              <a:rPr lang="en-US" dirty="0"/>
              <a:t>	end</a:t>
            </a:r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4791675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Breadth First Search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6354763" y="12223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454775" y="1233488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5272088" y="1550988"/>
            <a:ext cx="10922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875464" y="1506538"/>
            <a:ext cx="1214437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914900" y="177006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7961313" y="17049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026026" y="1781175"/>
            <a:ext cx="36067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8035925" y="1722438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H="1">
            <a:off x="3956051" y="2024064"/>
            <a:ext cx="969963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3554413" y="247173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3663950" y="2482850"/>
            <a:ext cx="3494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5281614" y="2227264"/>
            <a:ext cx="122237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5154613" y="26924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5229225" y="2709863"/>
            <a:ext cx="3718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3041650" y="2825750"/>
            <a:ext cx="5461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2716213" y="368458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2828925" y="3695700"/>
            <a:ext cx="3462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3941763" y="36766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4054475" y="3687763"/>
            <a:ext cx="33342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4037014" y="2827338"/>
            <a:ext cx="147637" cy="82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H="1">
            <a:off x="5327650" y="3132138"/>
            <a:ext cx="179388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5027614" y="3663951"/>
            <a:ext cx="528637" cy="436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140326" y="3675063"/>
            <a:ext cx="3714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4325938" y="12827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8456613" y="1614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3054350" y="20955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4500563" y="32194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5672138" y="2725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6618288" y="3656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3098800" y="3249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9112250" y="2690813"/>
            <a:ext cx="520700" cy="4302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9223376" y="2701925"/>
            <a:ext cx="3667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38947" name="Oval 35"/>
          <p:cNvSpPr>
            <a:spLocks noChangeArrowheads="1"/>
          </p:cNvSpPr>
          <p:nvPr/>
        </p:nvSpPr>
        <p:spPr bwMode="auto">
          <a:xfrm>
            <a:off x="6780213" y="3740151"/>
            <a:ext cx="520700" cy="4302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6892926" y="3751263"/>
            <a:ext cx="3841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38949" name="Oval 37"/>
          <p:cNvSpPr>
            <a:spLocks noChangeArrowheads="1"/>
          </p:cNvSpPr>
          <p:nvPr/>
        </p:nvSpPr>
        <p:spPr bwMode="auto">
          <a:xfrm>
            <a:off x="9834563" y="3760788"/>
            <a:ext cx="520700" cy="4302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9929814" y="3741738"/>
            <a:ext cx="3508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9550400" y="3114675"/>
            <a:ext cx="395288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flipV="1">
            <a:off x="8997950" y="3098800"/>
            <a:ext cx="196850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8875713" y="25241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8686801" y="3810000"/>
            <a:ext cx="2905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9510713" y="36242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7640638" y="5245101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>
            <a:off x="8383588" y="2074864"/>
            <a:ext cx="906462" cy="585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7048500" y="260826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7083426" y="2619375"/>
            <a:ext cx="36067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8685213" y="3740151"/>
            <a:ext cx="520700" cy="4302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8797926" y="3751263"/>
            <a:ext cx="3841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38962" name="Line 50"/>
          <p:cNvSpPr>
            <a:spLocks noChangeShapeType="1"/>
          </p:cNvSpPr>
          <p:nvPr/>
        </p:nvSpPr>
        <p:spPr bwMode="auto">
          <a:xfrm flipV="1">
            <a:off x="7485064" y="2127250"/>
            <a:ext cx="509587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Line 51"/>
          <p:cNvSpPr>
            <a:spLocks noChangeShapeType="1"/>
          </p:cNvSpPr>
          <p:nvPr/>
        </p:nvSpPr>
        <p:spPr bwMode="auto">
          <a:xfrm flipH="1">
            <a:off x="7080250" y="3054350"/>
            <a:ext cx="1651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Rectangle 52"/>
          <p:cNvSpPr>
            <a:spLocks noChangeArrowheads="1"/>
          </p:cNvSpPr>
          <p:nvPr/>
        </p:nvSpPr>
        <p:spPr bwMode="auto">
          <a:xfrm>
            <a:off x="2347914" y="5106988"/>
            <a:ext cx="7329487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/>
              <a:t>(Use the simple heuristic of not generating a child node if that node is a parent to avoid “obvious” loops: this clearly does not avoid all loops and there are other ways to do this)</a:t>
            </a:r>
          </a:p>
        </p:txBody>
      </p:sp>
      <p:sp>
        <p:nvSpPr>
          <p:cNvPr id="38965" name="Oval 53"/>
          <p:cNvSpPr>
            <a:spLocks noChangeArrowheads="1"/>
          </p:cNvSpPr>
          <p:nvPr/>
        </p:nvSpPr>
        <p:spPr bwMode="auto">
          <a:xfrm>
            <a:off x="5821363" y="36607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Rectangle 54"/>
          <p:cNvSpPr>
            <a:spLocks noChangeArrowheads="1"/>
          </p:cNvSpPr>
          <p:nvPr/>
        </p:nvSpPr>
        <p:spPr bwMode="auto">
          <a:xfrm>
            <a:off x="5921375" y="3671888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</a:t>
            </a:r>
          </a:p>
        </p:txBody>
      </p:sp>
      <p:sp>
        <p:nvSpPr>
          <p:cNvPr id="38967" name="Oval 55"/>
          <p:cNvSpPr>
            <a:spLocks noChangeArrowheads="1"/>
          </p:cNvSpPr>
          <p:nvPr/>
        </p:nvSpPr>
        <p:spPr bwMode="auto">
          <a:xfrm>
            <a:off x="7497763" y="37369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Rectangle 56"/>
          <p:cNvSpPr>
            <a:spLocks noChangeArrowheads="1"/>
          </p:cNvSpPr>
          <p:nvPr/>
        </p:nvSpPr>
        <p:spPr bwMode="auto">
          <a:xfrm>
            <a:off x="7597775" y="3748088"/>
            <a:ext cx="3238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</a:t>
            </a:r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>
            <a:off x="5568950" y="3130550"/>
            <a:ext cx="4445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>
            <a:off x="7397750" y="3054350"/>
            <a:ext cx="2921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99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Comparing DFS and BFS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Same Time Complexity, unless...</a:t>
            </a:r>
          </a:p>
          <a:p>
            <a:pPr lvl="1"/>
            <a:r>
              <a:rPr lang="en-US" dirty="0">
                <a:latin typeface="+mj-lt"/>
              </a:rPr>
              <a:t>say we have a search problem with</a:t>
            </a:r>
          </a:p>
          <a:p>
            <a:pPr lvl="2"/>
            <a:r>
              <a:rPr lang="en-US" dirty="0">
                <a:latin typeface="+mj-lt"/>
              </a:rPr>
              <a:t>goals at some depth d</a:t>
            </a:r>
          </a:p>
          <a:p>
            <a:pPr lvl="2"/>
            <a:r>
              <a:rPr lang="en-US" dirty="0">
                <a:latin typeface="+mj-lt"/>
              </a:rPr>
              <a:t>but paths without goals and which have infinite depth (i.e., loops in the search space)</a:t>
            </a:r>
          </a:p>
          <a:p>
            <a:pPr lvl="1"/>
            <a:r>
              <a:rPr lang="en-US" dirty="0">
                <a:latin typeface="+mj-lt"/>
              </a:rPr>
              <a:t>in this case DFS never may never find a goal!</a:t>
            </a:r>
          </a:p>
          <a:p>
            <a:pPr lvl="3"/>
            <a:r>
              <a:rPr lang="en-US" dirty="0">
                <a:latin typeface="+mj-lt"/>
              </a:rPr>
              <a:t>(it stays on an infinite (non-goal) path forever)</a:t>
            </a:r>
          </a:p>
          <a:p>
            <a:pPr lvl="1"/>
            <a:r>
              <a:rPr lang="en-US" dirty="0">
                <a:latin typeface="+mj-lt"/>
              </a:rPr>
              <a:t>BFS does not have this problem</a:t>
            </a:r>
          </a:p>
          <a:p>
            <a:pPr lvl="3"/>
            <a:r>
              <a:rPr lang="en-US" dirty="0">
                <a:latin typeface="+mj-lt"/>
              </a:rPr>
              <a:t>it will find the finite depth goals in time O(</a:t>
            </a:r>
            <a:r>
              <a:rPr lang="en-US" dirty="0" err="1">
                <a:latin typeface="+mj-lt"/>
              </a:rPr>
              <a:t>b</a:t>
            </a:r>
            <a:r>
              <a:rPr lang="en-US" baseline="30000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Practical considerations</a:t>
            </a:r>
          </a:p>
          <a:p>
            <a:pPr lvl="1"/>
            <a:r>
              <a:rPr lang="en-US" dirty="0">
                <a:latin typeface="+mj-lt"/>
              </a:rPr>
              <a:t>if there are no infinite paths, and many possible goals in the search tree, DFS will work best</a:t>
            </a:r>
          </a:p>
          <a:p>
            <a:pPr lvl="1"/>
            <a:r>
              <a:rPr lang="en-US" dirty="0">
                <a:latin typeface="+mj-lt"/>
              </a:rPr>
              <a:t>For large branching factors b, BFS may run out of memory</a:t>
            </a:r>
          </a:p>
          <a:p>
            <a:pPr lvl="1"/>
            <a:r>
              <a:rPr lang="en-US" dirty="0">
                <a:latin typeface="+mj-lt"/>
              </a:rPr>
              <a:t>BFS is “safer” if we know there can be loops</a:t>
            </a:r>
          </a:p>
        </p:txBody>
      </p:sp>
    </p:spTree>
    <p:extLst>
      <p:ext uri="{BB962C8B-B14F-4D97-AF65-F5344CB8AC3E}">
        <p14:creationId xmlns:p14="http://schemas.microsoft.com/office/powerpoint/2010/main" val="19315372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1626</Words>
  <Application>Microsoft Macintosh PowerPoint</Application>
  <PresentationFormat>Widescreen</PresentationFormat>
  <Paragraphs>391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Calibri Light</vt:lpstr>
      <vt:lpstr>Comic Sans MS</vt:lpstr>
      <vt:lpstr>ＭＳ Ｐゴシック</vt:lpstr>
      <vt:lpstr>Symbol</vt:lpstr>
      <vt:lpstr>Times New Roman</vt:lpstr>
      <vt:lpstr>Arial</vt:lpstr>
      <vt:lpstr>Office Theme</vt:lpstr>
      <vt:lpstr>CSYE 7245 Big-Data Systems and Intelligence Analytics</vt:lpstr>
      <vt:lpstr>Topics</vt:lpstr>
      <vt:lpstr>Breadth-First Search</vt:lpstr>
      <vt:lpstr>Pseudocode for Breadth-First Search </vt:lpstr>
      <vt:lpstr>Depth-First Search</vt:lpstr>
      <vt:lpstr>Depth First Search (DFS)</vt:lpstr>
      <vt:lpstr>Pseudocode for Depth-First Search</vt:lpstr>
      <vt:lpstr>Breadth First Search</vt:lpstr>
      <vt:lpstr>Comparing DFS and BFS</vt:lpstr>
      <vt:lpstr>Depth-Limited Search</vt:lpstr>
      <vt:lpstr>Iterative Deepening Search</vt:lpstr>
      <vt:lpstr>Iterative Deepening Search</vt:lpstr>
      <vt:lpstr>Bidirectional Search</vt:lpstr>
      <vt:lpstr>Repeated States</vt:lpstr>
      <vt:lpstr>Techniques for Avoiding Repeated States</vt:lpstr>
      <vt:lpstr>PowerPoint Presentation</vt:lpstr>
      <vt:lpstr>PowerPoint Presentation</vt:lpstr>
      <vt:lpstr>PowerPoint Presentation</vt:lpstr>
      <vt:lpstr>Uniform Cost Search</vt:lpstr>
      <vt:lpstr>Heuristics and Search</vt:lpstr>
      <vt:lpstr>A(*) Algorithm</vt:lpstr>
      <vt:lpstr>A(*) Algorithm</vt:lpstr>
      <vt:lpstr>The A* Algorithm</vt:lpstr>
      <vt:lpstr>Pseudo-code for the A* Search Algorithm</vt:lpstr>
      <vt:lpstr>Example of A* Algorithm in action</vt:lpstr>
      <vt:lpstr>Comments on heuristic estimation</vt:lpstr>
      <vt:lpstr>Properties of A*</vt:lpstr>
      <vt:lpstr>Admissible Heuristics</vt:lpstr>
      <vt:lpstr>Metric Space</vt:lpstr>
      <vt:lpstr>Dominance</vt:lpstr>
      <vt:lpstr>Examples of Heuristic Functions for A*</vt:lpstr>
      <vt:lpstr>IDA(*) Algorithm</vt:lpstr>
      <vt:lpstr>PowerPoint Presentation</vt:lpstr>
      <vt:lpstr>Setting Up a State Space Model</vt:lpstr>
      <vt:lpstr>A State Space and a Search Tree are different</vt:lpstr>
      <vt:lpstr>Puzzle-Solving as Search</vt:lpstr>
    </vt:vector>
  </TitlesOfParts>
  <Company>CCIS - Northeastern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212</cp:revision>
  <dcterms:created xsi:type="dcterms:W3CDTF">2013-09-03T20:38:17Z</dcterms:created>
  <dcterms:modified xsi:type="dcterms:W3CDTF">2018-01-31T19:24:54Z</dcterms:modified>
</cp:coreProperties>
</file>