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53" r:id="rId3"/>
    <p:sldId id="505" r:id="rId4"/>
    <p:sldId id="480" r:id="rId5"/>
    <p:sldId id="506" r:id="rId6"/>
    <p:sldId id="478" r:id="rId7"/>
    <p:sldId id="479" r:id="rId8"/>
    <p:sldId id="481" r:id="rId9"/>
    <p:sldId id="484" r:id="rId10"/>
    <p:sldId id="475" r:id="rId11"/>
    <p:sldId id="482" r:id="rId12"/>
    <p:sldId id="485" r:id="rId13"/>
    <p:sldId id="476" r:id="rId14"/>
    <p:sldId id="493" r:id="rId15"/>
    <p:sldId id="494" r:id="rId16"/>
    <p:sldId id="495" r:id="rId17"/>
    <p:sldId id="4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853ADE-F04C-4B76-AC44-8EBA670AD15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21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bearbrow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CSYE 7245</a:t>
            </a:r>
            <a:br>
              <a:rPr lang="en-US" dirty="0" smtClean="0"/>
            </a:br>
            <a:r>
              <a:rPr lang="en-US" dirty="0" smtClean="0"/>
              <a:t>Big-Data </a:t>
            </a:r>
            <a:r>
              <a:rPr lang="en-US" dirty="0"/>
              <a:t>Systems and Intelligence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40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4000" dirty="0">
                <a:hlinkClick r:id="rId2"/>
              </a:rPr>
              <a:t>nikbearbrown@gmail.com</a:t>
            </a:r>
            <a:endParaRPr lang="en-US" sz="4000" dirty="0"/>
          </a:p>
          <a:p>
            <a:r>
              <a:rPr lang="en-US" sz="4000" dirty="0" smtClean="0">
                <a:ea typeface="ＭＳ Ｐゴシック" panose="020B0600070205080204" pitchFamily="34" charset="-128"/>
              </a:rPr>
              <a:t>Proofs</a:t>
            </a:r>
            <a:endParaRPr lang="en-US" sz="4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CD0000"/>
                </a:solidFill>
              </a:rPr>
              <a:t>Induction</a:t>
            </a:r>
            <a:endParaRPr lang="en-US" altLang="en-US" sz="3600" dirty="0">
              <a:solidFill>
                <a:srgbClr val="CD0000"/>
              </a:solidFill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Suppose </a:t>
            </a:r>
          </a:p>
          <a:p>
            <a:pPr lvl="1"/>
            <a:r>
              <a:rPr lang="en-US" altLang="en-US" sz="2800" dirty="0">
                <a:latin typeface="+mj-lt"/>
              </a:rPr>
              <a:t>S(k) is true for fixed constant k </a:t>
            </a:r>
          </a:p>
          <a:p>
            <a:pPr lvl="2"/>
            <a:r>
              <a:rPr lang="en-US" altLang="en-US" sz="2800" dirty="0">
                <a:latin typeface="+mj-lt"/>
              </a:rPr>
              <a:t>Often k = 0</a:t>
            </a:r>
          </a:p>
          <a:p>
            <a:pPr lvl="1"/>
            <a:r>
              <a:rPr lang="en-US" altLang="en-US" sz="2800" dirty="0">
                <a:latin typeface="+mj-lt"/>
              </a:rPr>
              <a:t>S(n) </a:t>
            </a:r>
            <a:r>
              <a:rPr lang="en-US" altLang="en-US" sz="2800" dirty="0">
                <a:latin typeface="+mj-lt"/>
                <a:sym typeface="Monotype Sorts" pitchFamily="2" charset="2"/>
              </a:rPr>
              <a:t></a:t>
            </a:r>
            <a:r>
              <a:rPr lang="en-US" altLang="en-US" sz="2800" dirty="0">
                <a:latin typeface="+mj-lt"/>
              </a:rPr>
              <a:t> S(n+1) for all n &gt;= k</a:t>
            </a:r>
          </a:p>
          <a:p>
            <a:r>
              <a:rPr lang="en-US" altLang="en-US" dirty="0">
                <a:latin typeface="+mj-lt"/>
              </a:rPr>
              <a:t>Then S(n) is true for all n &gt;= k</a:t>
            </a:r>
          </a:p>
        </p:txBody>
      </p:sp>
    </p:spTree>
    <p:extLst>
      <p:ext uri="{BB962C8B-B14F-4D97-AF65-F5344CB8AC3E}">
        <p14:creationId xmlns:p14="http://schemas.microsoft.com/office/powerpoint/2010/main" val="29177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Induction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The  Principle of Mathematical Induction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Let </a:t>
            </a:r>
            <a:r>
              <a:rPr lang="en-US" altLang="en-US" dirty="0" err="1">
                <a:latin typeface="+mj-lt"/>
              </a:rPr>
              <a:t>P</a:t>
            </a:r>
            <a:r>
              <a:rPr lang="en-US" altLang="en-US" baseline="-25000" dirty="0" err="1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   be a statement involving the positive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integer n.   If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P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true, and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the truth of </a:t>
            </a:r>
            <a:r>
              <a:rPr lang="en-US" altLang="en-US" dirty="0" err="1">
                <a:latin typeface="+mj-lt"/>
              </a:rPr>
              <a:t>P</a:t>
            </a:r>
            <a:r>
              <a:rPr lang="en-US" altLang="en-US" baseline="-25000" dirty="0" err="1">
                <a:latin typeface="+mj-lt"/>
              </a:rPr>
              <a:t>k</a:t>
            </a:r>
            <a:r>
              <a:rPr lang="en-US" altLang="en-US" dirty="0">
                <a:latin typeface="+mj-lt"/>
              </a:rPr>
              <a:t> implies the truth of P</a:t>
            </a:r>
            <a:r>
              <a:rPr lang="en-US" altLang="en-US" baseline="-25000" dirty="0">
                <a:latin typeface="+mj-lt"/>
              </a:rPr>
              <a:t>k+1</a:t>
            </a:r>
            <a:r>
              <a:rPr lang="en-US" altLang="en-US" dirty="0">
                <a:latin typeface="+mj-lt"/>
              </a:rPr>
              <a:t> , for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every positive integer k,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then </a:t>
            </a:r>
            <a:r>
              <a:rPr lang="en-US" altLang="en-US" dirty="0" err="1">
                <a:latin typeface="+mj-lt"/>
              </a:rPr>
              <a:t>P</a:t>
            </a:r>
            <a:r>
              <a:rPr lang="en-US" altLang="en-US" baseline="-25000" dirty="0" err="1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  must be true for all integers n</a:t>
            </a:r>
          </a:p>
        </p:txBody>
      </p:sp>
    </p:spTree>
    <p:extLst>
      <p:ext uri="{BB962C8B-B14F-4D97-AF65-F5344CB8AC3E}">
        <p14:creationId xmlns:p14="http://schemas.microsoft.com/office/powerpoint/2010/main" val="8793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Principle of Mathematical Induction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Hypothesis: P(n) is true for all   integers </a:t>
            </a:r>
            <a:r>
              <a:rPr lang="en-US" altLang="en-US" dirty="0" err="1" smtClean="0">
                <a:latin typeface="+mj-lt"/>
              </a:rPr>
              <a:t>n</a:t>
            </a:r>
            <a:r>
              <a:rPr lang="en-US" altLang="en-US" dirty="0" err="1" smtClean="0">
                <a:latin typeface="+mj-lt"/>
                <a:sym typeface="Symbol" panose="05050102010706020507" pitchFamily="18" charset="2"/>
              </a:rPr>
              <a:t></a:t>
            </a:r>
            <a:r>
              <a:rPr lang="en-US" altLang="en-US" dirty="0" err="1" smtClean="0">
                <a:latin typeface="+mj-lt"/>
              </a:rPr>
              <a:t>b</a:t>
            </a: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To prove that P(n) is true for all  integers </a:t>
            </a:r>
            <a:r>
              <a:rPr lang="en-US" altLang="en-US" dirty="0" err="1" smtClean="0">
                <a:latin typeface="+mj-lt"/>
              </a:rPr>
              <a:t>n</a:t>
            </a:r>
            <a:r>
              <a:rPr lang="en-US" altLang="en-US" dirty="0" err="1" smtClean="0">
                <a:latin typeface="+mj-lt"/>
                <a:sym typeface="Symbol" panose="05050102010706020507" pitchFamily="18" charset="2"/>
              </a:rPr>
              <a:t></a:t>
            </a:r>
            <a:r>
              <a:rPr lang="en-US" altLang="en-US" dirty="0" err="1" smtClean="0">
                <a:latin typeface="+mj-lt"/>
              </a:rPr>
              <a:t>b</a:t>
            </a:r>
            <a:r>
              <a:rPr lang="en-US" altLang="en-US" dirty="0" smtClean="0">
                <a:latin typeface="+mj-lt"/>
              </a:rPr>
              <a:t> (*), where P(n) is a propositional function, follow  the steps: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Basic Step or </a:t>
            </a:r>
            <a:r>
              <a:rPr lang="en-US" altLang="en-US" i="1" dirty="0" smtClean="0">
                <a:solidFill>
                  <a:srgbClr val="CD0000"/>
                </a:solidFill>
                <a:latin typeface="+mj-lt"/>
              </a:rPr>
              <a:t>Base Case: </a:t>
            </a:r>
            <a:r>
              <a:rPr lang="en-US" altLang="en-US" dirty="0" smtClean="0">
                <a:latin typeface="+mj-lt"/>
              </a:rPr>
              <a:t>Verify that P(b) is true;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Inductive Hypothesis: </a:t>
            </a:r>
            <a:r>
              <a:rPr lang="en-US" altLang="en-US" dirty="0" smtClean="0">
                <a:latin typeface="+mj-lt"/>
              </a:rPr>
              <a:t>assume P(k) is true for some k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  </a:t>
            </a:r>
            <a:r>
              <a:rPr lang="en-US" altLang="en-US" dirty="0" smtClean="0">
                <a:latin typeface="+mj-lt"/>
              </a:rPr>
              <a:t>b;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Inductive Step: </a:t>
            </a:r>
            <a:r>
              <a:rPr lang="en-US" altLang="en-US" dirty="0" smtClean="0">
                <a:latin typeface="+mj-lt"/>
              </a:rPr>
              <a:t>Show that the conditional statement P(k) 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P(k+1) is true for all  integers k  b. </a:t>
            </a:r>
            <a:r>
              <a:rPr lang="en-US" altLang="en-US" i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This can be done by showing that under the inductive hypothesis that P(k) is true, P(k+1) must also be true.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057400" y="6172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9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Proof </a:t>
            </a:r>
            <a:r>
              <a:rPr lang="en-US" altLang="en-US" sz="4000" dirty="0" smtClean="0">
                <a:solidFill>
                  <a:srgbClr val="CD0000"/>
                </a:solidFill>
              </a:rPr>
              <a:t>by </a:t>
            </a:r>
            <a:r>
              <a:rPr lang="en-US" altLang="en-US" sz="4000" dirty="0">
                <a:solidFill>
                  <a:srgbClr val="CD0000"/>
                </a:solidFill>
              </a:rPr>
              <a:t>Induction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082" y="1795645"/>
            <a:ext cx="10515600" cy="4351338"/>
          </a:xfrm>
        </p:spPr>
        <p:txBody>
          <a:bodyPr/>
          <a:lstStyle/>
          <a:p>
            <a:r>
              <a:rPr lang="en-US" altLang="en-US" dirty="0" err="1">
                <a:latin typeface="+mj-lt"/>
              </a:rPr>
              <a:t>Claim:S</a:t>
            </a:r>
            <a:r>
              <a:rPr lang="en-US" altLang="en-US" dirty="0">
                <a:latin typeface="+mj-lt"/>
              </a:rPr>
              <a:t>(n) is true for all n &gt;= k</a:t>
            </a:r>
          </a:p>
          <a:p>
            <a:r>
              <a:rPr lang="en-US" altLang="en-US" dirty="0">
                <a:latin typeface="+mj-lt"/>
              </a:rPr>
              <a:t>Basis:</a:t>
            </a:r>
          </a:p>
          <a:p>
            <a:pPr lvl="1"/>
            <a:r>
              <a:rPr lang="en-US" altLang="en-US" dirty="0">
                <a:latin typeface="+mj-lt"/>
              </a:rPr>
              <a:t>Show formula is true when n = k</a:t>
            </a:r>
          </a:p>
          <a:p>
            <a:r>
              <a:rPr lang="en-US" altLang="en-US" dirty="0">
                <a:latin typeface="+mj-lt"/>
              </a:rPr>
              <a:t>Inductive hypothesis:</a:t>
            </a:r>
          </a:p>
          <a:p>
            <a:pPr lvl="1"/>
            <a:r>
              <a:rPr lang="en-US" altLang="en-US" dirty="0">
                <a:latin typeface="+mj-lt"/>
              </a:rPr>
              <a:t>Assume formula is true for an arbitrary n</a:t>
            </a:r>
          </a:p>
          <a:p>
            <a:r>
              <a:rPr lang="en-US" altLang="en-US" dirty="0">
                <a:latin typeface="+mj-lt"/>
              </a:rPr>
              <a:t>Step:</a:t>
            </a:r>
          </a:p>
          <a:p>
            <a:pPr lvl="1"/>
            <a:r>
              <a:rPr lang="en-US" altLang="en-US" dirty="0">
                <a:latin typeface="+mj-lt"/>
              </a:rPr>
              <a:t>Show that formula is then true for n+1</a:t>
            </a:r>
          </a:p>
        </p:txBody>
      </p:sp>
    </p:spTree>
    <p:extLst>
      <p:ext uri="{BB962C8B-B14F-4D97-AF65-F5344CB8AC3E}">
        <p14:creationId xmlns:p14="http://schemas.microsoft.com/office/powerpoint/2010/main" val="2952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367" y="445958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Induction</a:t>
            </a:r>
            <a:endParaRPr lang="en-CA" altLang="en-US" sz="4000" dirty="0">
              <a:solidFill>
                <a:srgbClr val="CD0000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97833"/>
            <a:ext cx="80010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Show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that 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for all positive integers n.</a:t>
            </a:r>
          </a:p>
          <a:p>
            <a:pPr marL="0" indent="0">
              <a:buNone/>
            </a:pPr>
            <a:endParaRPr lang="en-US" altLang="en-US" sz="1600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Let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P(n) be the proposition “n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.”</a:t>
            </a:r>
          </a:p>
          <a:p>
            <a:pPr marL="520700" indent="-520700"/>
            <a:endParaRPr lang="en-US" altLang="en-US" sz="1600" dirty="0">
              <a:latin typeface="+mj-lt"/>
              <a:sym typeface="Symbol" panose="05050102010706020507" pitchFamily="18" charset="2"/>
            </a:endParaRPr>
          </a:p>
          <a:p>
            <a:pPr marL="520700" indent="-520700"/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1.  Show that P(1) is true.</a:t>
            </a:r>
            <a:b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(basis step)</a:t>
            </a:r>
          </a:p>
          <a:p>
            <a:pPr marL="520700" indent="-520700"/>
            <a:endParaRPr lang="en-US" altLang="en-US" sz="1600" dirty="0">
              <a:latin typeface="+mj-lt"/>
              <a:sym typeface="Symbol" panose="05050102010706020507" pitchFamily="18" charset="2"/>
            </a:endParaRPr>
          </a:p>
          <a:p>
            <a:pPr marL="520700" indent="-520700"/>
            <a:r>
              <a:rPr lang="en-US" altLang="en-US" dirty="0">
                <a:latin typeface="+mj-lt"/>
                <a:sym typeface="Symbol" panose="05050102010706020507" pitchFamily="18" charset="2"/>
              </a:rPr>
              <a:t>P(1) is true, because 1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= 2.</a:t>
            </a:r>
          </a:p>
          <a:p>
            <a:pPr marL="520700" indent="-520700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8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164" y="280805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Induction</a:t>
            </a:r>
            <a:endParaRPr lang="en-CA" altLang="en-US" sz="3600" dirty="0">
              <a:solidFill>
                <a:srgbClr val="CD0000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02961"/>
            <a:ext cx="80010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2.  Show that if P(n) is true, then P(n + 1) is true.</a:t>
            </a:r>
            <a:b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(inductive step)</a:t>
            </a:r>
          </a:p>
          <a:p>
            <a:pPr marL="0" indent="0">
              <a:buNone/>
            </a:pPr>
            <a:endParaRPr lang="en-US" altLang="en-US" sz="1600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Assume that 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is true.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We need to show that P(n + 1) is true, i.e.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n + 1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n+1</a:t>
            </a:r>
          </a:p>
          <a:p>
            <a:pPr marL="0" indent="0">
              <a:buNone/>
            </a:pPr>
            <a:endParaRPr lang="en-US" altLang="en-US" baseline="30000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We start from 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n + 1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+ 1 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+ 2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=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n+1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Therefore, if 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then n + 1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n+1</a:t>
            </a:r>
            <a:endParaRPr lang="en-US" altLang="en-US" dirty="0">
              <a:latin typeface="+mj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63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203" y="302301"/>
            <a:ext cx="7772400" cy="685800"/>
          </a:xfrm>
        </p:spPr>
        <p:txBody>
          <a:bodyPr/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Induction</a:t>
            </a:r>
            <a:endParaRPr lang="en-CA" altLang="en-US" sz="4000" dirty="0">
              <a:solidFill>
                <a:srgbClr val="CD0000"/>
              </a:solidFill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001000" cy="3886200"/>
          </a:xfrm>
        </p:spPr>
        <p:txBody>
          <a:bodyPr/>
          <a:lstStyle/>
          <a:p>
            <a:pPr marL="520700" indent="-520700">
              <a:buFontTx/>
              <a:buAutoNum type="arabicPeriod" startAt="3"/>
            </a:pP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Then P(n) must be true for any positive integer.</a:t>
            </a:r>
            <a:b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(conclusion)</a:t>
            </a:r>
          </a:p>
          <a:p>
            <a:pPr marL="520700" indent="-520700"/>
            <a:endParaRPr lang="en-US" altLang="en-US" dirty="0">
              <a:solidFill>
                <a:srgbClr val="66FF33"/>
              </a:solidFill>
              <a:latin typeface="+mj-lt"/>
              <a:sym typeface="Symbol" panose="05050102010706020507" pitchFamily="18" charset="2"/>
            </a:endParaRPr>
          </a:p>
          <a:p>
            <a:pPr marL="520700" indent="-520700"/>
            <a:r>
              <a:rPr lang="en-US" altLang="en-US" dirty="0">
                <a:latin typeface="+mj-lt"/>
                <a:sym typeface="Symbol" panose="05050102010706020507" pitchFamily="18" charset="2"/>
              </a:rPr>
              <a:t>n &lt; 2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is true for any positive integer.</a:t>
            </a:r>
          </a:p>
          <a:p>
            <a:pPr marL="520700" indent="-520700"/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pPr marL="520700" indent="-520700"/>
            <a:r>
              <a:rPr lang="en-US" altLang="en-US" dirty="0">
                <a:latin typeface="+mj-lt"/>
                <a:sym typeface="Symbol" panose="05050102010706020507" pitchFamily="18" charset="2"/>
              </a:rPr>
              <a:t>End of proof.</a:t>
            </a:r>
          </a:p>
        </p:txBody>
      </p:sp>
    </p:spTree>
    <p:extLst>
      <p:ext uri="{BB962C8B-B14F-4D97-AF65-F5344CB8AC3E}">
        <p14:creationId xmlns:p14="http://schemas.microsoft.com/office/powerpoint/2010/main" val="22343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Induction Example: </a:t>
            </a:r>
            <a:r>
              <a:rPr lang="en-US" altLang="en-US" sz="4000" dirty="0" smtClean="0">
                <a:solidFill>
                  <a:srgbClr val="CD0000"/>
                </a:solidFill>
              </a:rPr>
              <a:t>Gaussian </a:t>
            </a:r>
            <a:r>
              <a:rPr lang="en-US" altLang="en-US" sz="4000" dirty="0">
                <a:solidFill>
                  <a:srgbClr val="CD0000"/>
                </a:solidFill>
              </a:rPr>
              <a:t>Closed Form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Prove 1 + 2 + 3 + … + n = n(n+1) / 2</a:t>
            </a:r>
          </a:p>
          <a:p>
            <a:pPr lvl="1"/>
            <a:r>
              <a:rPr lang="en-US" altLang="en-US" dirty="0">
                <a:latin typeface="+mj-lt"/>
              </a:rPr>
              <a:t>Basis:</a:t>
            </a:r>
          </a:p>
          <a:p>
            <a:pPr lvl="2"/>
            <a:r>
              <a:rPr lang="en-US" altLang="en-US" dirty="0">
                <a:latin typeface="+mj-lt"/>
              </a:rPr>
              <a:t>If n = 0, then 0 = 0(0+1) / 2</a:t>
            </a:r>
          </a:p>
          <a:p>
            <a:pPr lvl="1"/>
            <a:r>
              <a:rPr lang="en-US" altLang="en-US" dirty="0">
                <a:latin typeface="+mj-lt"/>
              </a:rPr>
              <a:t>Inductive hypothesis:</a:t>
            </a:r>
          </a:p>
          <a:p>
            <a:pPr lvl="2"/>
            <a:r>
              <a:rPr lang="en-US" altLang="en-US" dirty="0">
                <a:latin typeface="+mj-lt"/>
              </a:rPr>
              <a:t>Assume 1 + 2 + 3 + … + n = n(n+1) / 2</a:t>
            </a:r>
          </a:p>
          <a:p>
            <a:pPr lvl="1"/>
            <a:r>
              <a:rPr lang="en-US" altLang="en-US" dirty="0">
                <a:latin typeface="+mj-lt"/>
              </a:rPr>
              <a:t>Step (show true for n+1):</a:t>
            </a:r>
          </a:p>
          <a:p>
            <a:pPr lvl="2">
              <a:buFontTx/>
              <a:buNone/>
            </a:pPr>
            <a:r>
              <a:rPr lang="en-US" altLang="en-US" dirty="0">
                <a:latin typeface="+mj-lt"/>
              </a:rPr>
              <a:t>1 + 2 + … + n + n+1 = (1 + 2 + …+ n) + (n+1)</a:t>
            </a:r>
          </a:p>
          <a:p>
            <a:pPr lvl="2">
              <a:buFontTx/>
              <a:buNone/>
            </a:pPr>
            <a:r>
              <a:rPr lang="en-US" altLang="en-US" dirty="0">
                <a:latin typeface="+mj-lt"/>
              </a:rPr>
              <a:t>= n(n+1)/2 + n+1 = [n(n+1) + 2(n+1)]/2 </a:t>
            </a:r>
          </a:p>
          <a:p>
            <a:pPr lvl="2">
              <a:buFontTx/>
              <a:buNone/>
            </a:pPr>
            <a:r>
              <a:rPr lang="en-US" altLang="en-US" dirty="0">
                <a:latin typeface="+mj-lt"/>
              </a:rPr>
              <a:t>= (n+1)(n+2)/2 = (n+1)(n+1 + 1) / 2</a:t>
            </a:r>
          </a:p>
        </p:txBody>
      </p:sp>
    </p:spTree>
    <p:extLst>
      <p:ext uri="{BB962C8B-B14F-4D97-AF65-F5344CB8AC3E}">
        <p14:creationId xmlns:p14="http://schemas.microsoft.com/office/powerpoint/2010/main" val="11703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1208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Topics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</a:pPr>
            <a:r>
              <a:rPr lang="en-US" dirty="0" smtClean="0">
                <a:latin typeface="+mj-lt"/>
              </a:rPr>
              <a:t>Counterexamples</a:t>
            </a:r>
          </a:p>
          <a:p>
            <a:pPr>
              <a:lnSpc>
                <a:spcPct val="155000"/>
              </a:lnSpc>
            </a:pPr>
            <a:r>
              <a:rPr lang="en-US" dirty="0" smtClean="0">
                <a:latin typeface="+mj-lt"/>
              </a:rPr>
              <a:t>Proof </a:t>
            </a:r>
            <a:r>
              <a:rPr lang="en-US" dirty="0">
                <a:latin typeface="+mj-lt"/>
              </a:rPr>
              <a:t>by contradiction</a:t>
            </a:r>
          </a:p>
          <a:p>
            <a:pPr>
              <a:lnSpc>
                <a:spcPct val="155000"/>
              </a:lnSpc>
            </a:pPr>
            <a:r>
              <a:rPr lang="en-US" dirty="0">
                <a:latin typeface="+mj-lt"/>
              </a:rPr>
              <a:t>Proof by induction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Counter Examples</a:t>
            </a:r>
            <a:r>
              <a:rPr lang="en-US" altLang="en-US" dirty="0" smtClean="0">
                <a:solidFill>
                  <a:schemeClr val="accent2"/>
                </a:solidFill>
              </a:rPr>
              <a:t/>
            </a:r>
            <a:br>
              <a:rPr lang="en-US" altLang="en-US" dirty="0" smtClean="0">
                <a:solidFill>
                  <a:schemeClr val="accent2"/>
                </a:solidFill>
              </a:rPr>
            </a:br>
            <a:endParaRPr lang="en-US" altLang="en-US" dirty="0" smtClean="0">
              <a:solidFill>
                <a:schemeClr val="accent2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485" y="1555802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You can disprove often with counter examples.  For example, if you could show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an instance of 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Gale-Shapley that terminated but had an unstable pairing then you could prove that Gale-Shapley doesn’t always generate stable pairings.</a:t>
            </a:r>
          </a:p>
        </p:txBody>
      </p:sp>
    </p:spTree>
    <p:extLst>
      <p:ext uri="{BB962C8B-B14F-4D97-AF65-F5344CB8AC3E}">
        <p14:creationId xmlns:p14="http://schemas.microsoft.com/office/powerpoint/2010/main" val="20603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</a:t>
            </a:r>
            <a:r>
              <a:rPr lang="en-US" altLang="en-US" sz="4000" dirty="0" smtClean="0">
                <a:solidFill>
                  <a:srgbClr val="CD0000"/>
                </a:solidFill>
              </a:rPr>
              <a:t>roof </a:t>
            </a:r>
            <a:r>
              <a:rPr lang="en-US" altLang="en-US" sz="4000" dirty="0">
                <a:solidFill>
                  <a:srgbClr val="CD0000"/>
                </a:solidFill>
              </a:rPr>
              <a:t>by </a:t>
            </a:r>
            <a:r>
              <a:rPr lang="en-US" altLang="en-US" sz="4000" dirty="0" smtClean="0">
                <a:solidFill>
                  <a:srgbClr val="CD0000"/>
                </a:solidFill>
              </a:rPr>
              <a:t>Contradiction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944" y="1435855"/>
            <a:ext cx="10515600" cy="4351338"/>
          </a:xfrm>
        </p:spPr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Let r be a proposition. 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A proof of r by contradiction consists of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proving that not(r) implies a contradiction,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thus concluding that not(r) is false,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which implies that r is true.</a:t>
            </a:r>
          </a:p>
        </p:txBody>
      </p:sp>
    </p:spTree>
    <p:extLst>
      <p:ext uri="{BB962C8B-B14F-4D97-AF65-F5344CB8AC3E}">
        <p14:creationId xmlns:p14="http://schemas.microsoft.com/office/powerpoint/2010/main" val="2311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3" y="209863"/>
            <a:ext cx="10058400" cy="64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</a:t>
            </a:r>
            <a:r>
              <a:rPr lang="en-US" altLang="en-US" sz="4000" dirty="0" smtClean="0">
                <a:solidFill>
                  <a:srgbClr val="CD0000"/>
                </a:solidFill>
              </a:rPr>
              <a:t>roof </a:t>
            </a:r>
            <a:r>
              <a:rPr lang="en-US" altLang="en-US" sz="4000" dirty="0">
                <a:solidFill>
                  <a:srgbClr val="CD0000"/>
                </a:solidFill>
              </a:rPr>
              <a:t>by </a:t>
            </a:r>
            <a:r>
              <a:rPr lang="en-US" altLang="en-US" sz="4000" dirty="0" smtClean="0">
                <a:solidFill>
                  <a:srgbClr val="CD0000"/>
                </a:solidFill>
              </a:rPr>
              <a:t>Contradiction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Prove </a:t>
            </a:r>
            <a:r>
              <a:rPr lang="en-US" altLang="en-US" dirty="0">
                <a:latin typeface="+mj-lt"/>
              </a:rPr>
              <a:t>that the sum of an even integer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and a non-even integer is non-even.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(Note: a non-even integer is an integer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that is not even.)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90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Proof by Contradiction</a:t>
            </a:r>
            <a:endParaRPr lang="en-US" alt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+mj-lt"/>
              </a:rPr>
              <a:t>We have to prove that for every even integer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a and every non-even integer b, </a:t>
            </a:r>
            <a:r>
              <a:rPr lang="en-US" altLang="en-US" dirty="0" err="1">
                <a:latin typeface="+mj-lt"/>
              </a:rPr>
              <a:t>a+b</a:t>
            </a:r>
            <a:endParaRPr lang="en-US" altLang="en-US" dirty="0">
              <a:latin typeface="+mj-lt"/>
            </a:endParaRP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is non-even.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This is the same as proving that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For all integers </a:t>
            </a:r>
            <a:r>
              <a:rPr lang="en-US" altLang="en-US" dirty="0" err="1">
                <a:latin typeface="+mj-lt"/>
              </a:rPr>
              <a:t>a,b</a:t>
            </a:r>
            <a:r>
              <a:rPr lang="en-US" altLang="en-US" dirty="0">
                <a:latin typeface="+mj-lt"/>
              </a:rPr>
              <a:t>, if [a is even and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b is non-even] then [</a:t>
            </a:r>
            <a:r>
              <a:rPr lang="en-US" altLang="en-US" dirty="0" err="1">
                <a:latin typeface="+mj-lt"/>
              </a:rPr>
              <a:t>a+b</a:t>
            </a:r>
            <a:r>
              <a:rPr lang="en-US" altLang="en-US" dirty="0">
                <a:latin typeface="+mj-lt"/>
              </a:rPr>
              <a:t> is non-even].</a:t>
            </a:r>
          </a:p>
        </p:txBody>
      </p:sp>
    </p:spTree>
    <p:extLst>
      <p:ext uri="{BB962C8B-B14F-4D97-AF65-F5344CB8AC3E}">
        <p14:creationId xmlns:p14="http://schemas.microsoft.com/office/powerpoint/2010/main" val="141468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Proof by Contradiction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072" y="157079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We prove that by contradiction.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Assume that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[a is even and b is non-even],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and that [</a:t>
            </a:r>
            <a:r>
              <a:rPr lang="en-US" altLang="en-US" dirty="0" err="1">
                <a:latin typeface="+mj-lt"/>
              </a:rPr>
              <a:t>a+b</a:t>
            </a:r>
            <a:r>
              <a:rPr lang="en-US" altLang="en-US" dirty="0">
                <a:latin typeface="+mj-lt"/>
              </a:rPr>
              <a:t> is even]. So for some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integers </a:t>
            </a:r>
            <a:r>
              <a:rPr lang="en-US" altLang="en-US" dirty="0" err="1">
                <a:latin typeface="+mj-lt"/>
              </a:rPr>
              <a:t>m,n</a:t>
            </a:r>
            <a:r>
              <a:rPr lang="en-US" altLang="en-US" dirty="0">
                <a:latin typeface="+mj-lt"/>
              </a:rPr>
              <a:t>, a=2m and </a:t>
            </a:r>
            <a:r>
              <a:rPr lang="en-US" altLang="en-US" dirty="0" err="1">
                <a:latin typeface="+mj-lt"/>
              </a:rPr>
              <a:t>a+b</a:t>
            </a:r>
            <a:r>
              <a:rPr lang="en-US" altLang="en-US" dirty="0">
                <a:latin typeface="+mj-lt"/>
              </a:rPr>
              <a:t>=2n.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Since b=(</a:t>
            </a:r>
            <a:r>
              <a:rPr lang="en-US" altLang="en-US" dirty="0" err="1">
                <a:latin typeface="+mj-lt"/>
              </a:rPr>
              <a:t>a+b</a:t>
            </a:r>
            <a:r>
              <a:rPr lang="en-US" altLang="en-US" dirty="0">
                <a:latin typeface="+mj-lt"/>
              </a:rPr>
              <a:t>)-a, b=2n-2m=2(n-m).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We conclude that b is even. This leads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to a contradiction, since we assumed that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+mj-lt"/>
              </a:rPr>
              <a:t>b is non-even.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9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What is induction?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233" y="1540240"/>
            <a:ext cx="8784236" cy="4533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+mj-lt"/>
              </a:rPr>
              <a:t>Three parts: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Base case(s): show it is true 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for one element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Inductive hypothesis: assume 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it is true for any given element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+mj-lt"/>
              </a:rPr>
              <a:t>Show </a:t>
            </a:r>
            <a:r>
              <a:rPr lang="en-US" altLang="en-US" sz="2800" dirty="0">
                <a:latin typeface="+mj-lt"/>
              </a:rPr>
              <a:t>that if it true for the next 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highest element</a:t>
            </a:r>
          </a:p>
        </p:txBody>
      </p:sp>
    </p:spTree>
    <p:extLst>
      <p:ext uri="{BB962C8B-B14F-4D97-AF65-F5344CB8AC3E}">
        <p14:creationId xmlns:p14="http://schemas.microsoft.com/office/powerpoint/2010/main" val="13060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662</Words>
  <Application>Microsoft Macintosh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Monotype Sorts</vt:lpstr>
      <vt:lpstr>ＭＳ Ｐゴシック</vt:lpstr>
      <vt:lpstr>Symbol</vt:lpstr>
      <vt:lpstr>Times New Roman</vt:lpstr>
      <vt:lpstr>Arial</vt:lpstr>
      <vt:lpstr>Office Theme</vt:lpstr>
      <vt:lpstr>CSYE 7245 Big-Data Systems and Intelligence Analytics</vt:lpstr>
      <vt:lpstr>Topics</vt:lpstr>
      <vt:lpstr>Counter Examples </vt:lpstr>
      <vt:lpstr>Proof by Contradiction</vt:lpstr>
      <vt:lpstr>PowerPoint Presentation</vt:lpstr>
      <vt:lpstr>Proof by Contradiction</vt:lpstr>
      <vt:lpstr>Proof by Contradiction</vt:lpstr>
      <vt:lpstr>Proof by Contradiction</vt:lpstr>
      <vt:lpstr>What is induction?</vt:lpstr>
      <vt:lpstr>Induction</vt:lpstr>
      <vt:lpstr>Induction</vt:lpstr>
      <vt:lpstr>Principle of Mathematical Induction</vt:lpstr>
      <vt:lpstr>Proof by Induction</vt:lpstr>
      <vt:lpstr>Induction</vt:lpstr>
      <vt:lpstr>Induction</vt:lpstr>
      <vt:lpstr>Induction</vt:lpstr>
      <vt:lpstr>Induction Example: Gaussian Closed Form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218</cp:revision>
  <dcterms:created xsi:type="dcterms:W3CDTF">2013-09-03T20:38:17Z</dcterms:created>
  <dcterms:modified xsi:type="dcterms:W3CDTF">2018-01-31T19:25:08Z</dcterms:modified>
</cp:coreProperties>
</file>