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453" r:id="rId3"/>
    <p:sldId id="902" r:id="rId4"/>
    <p:sldId id="971" r:id="rId5"/>
    <p:sldId id="977" r:id="rId6"/>
    <p:sldId id="969" r:id="rId7"/>
    <p:sldId id="978" r:id="rId8"/>
    <p:sldId id="970" r:id="rId9"/>
    <p:sldId id="972" r:id="rId10"/>
    <p:sldId id="974" r:id="rId11"/>
    <p:sldId id="1023" r:id="rId12"/>
    <p:sldId id="1024" r:id="rId13"/>
    <p:sldId id="1025" r:id="rId14"/>
    <p:sldId id="1033" r:id="rId15"/>
    <p:sldId id="1034" r:id="rId16"/>
    <p:sldId id="1035" r:id="rId17"/>
    <p:sldId id="1038" r:id="rId18"/>
    <p:sldId id="1039" r:id="rId19"/>
    <p:sldId id="1040" r:id="rId20"/>
    <p:sldId id="1041" r:id="rId21"/>
    <p:sldId id="1042" r:id="rId22"/>
    <p:sldId id="1043" r:id="rId23"/>
    <p:sldId id="1045" r:id="rId24"/>
    <p:sldId id="1046" r:id="rId25"/>
    <p:sldId id="1047" r:id="rId26"/>
    <p:sldId id="1048" r:id="rId27"/>
    <p:sldId id="1049" r:id="rId28"/>
    <p:sldId id="1050" r:id="rId29"/>
    <p:sldId id="1044" r:id="rId30"/>
    <p:sldId id="979" r:id="rId31"/>
    <p:sldId id="980" r:id="rId32"/>
    <p:sldId id="981" r:id="rId33"/>
    <p:sldId id="561" r:id="rId34"/>
    <p:sldId id="982" r:id="rId35"/>
    <p:sldId id="775" r:id="rId36"/>
    <p:sldId id="570" r:id="rId37"/>
    <p:sldId id="571" r:id="rId38"/>
    <p:sldId id="983" r:id="rId39"/>
    <p:sldId id="585" r:id="rId40"/>
    <p:sldId id="586" r:id="rId41"/>
    <p:sldId id="587" r:id="rId42"/>
    <p:sldId id="588" r:id="rId43"/>
    <p:sldId id="801" r:id="rId44"/>
    <p:sldId id="802" r:id="rId45"/>
    <p:sldId id="948" r:id="rId46"/>
    <p:sldId id="949" r:id="rId47"/>
    <p:sldId id="950" r:id="rId48"/>
    <p:sldId id="951" r:id="rId49"/>
    <p:sldId id="952" r:id="rId50"/>
    <p:sldId id="953" r:id="rId51"/>
    <p:sldId id="856" r:id="rId52"/>
    <p:sldId id="857" r:id="rId53"/>
    <p:sldId id="858" r:id="rId54"/>
    <p:sldId id="860" r:id="rId55"/>
    <p:sldId id="863" r:id="rId56"/>
    <p:sldId id="864" r:id="rId57"/>
    <p:sldId id="880" r:id="rId58"/>
    <p:sldId id="757" r:id="rId59"/>
    <p:sldId id="759" r:id="rId60"/>
    <p:sldId id="760" r:id="rId61"/>
    <p:sldId id="758" r:id="rId62"/>
    <p:sldId id="77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commentAuthors" Target="commentAuthors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image" Target="../media/image11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4" Type="http://schemas.openxmlformats.org/officeDocument/2006/relationships/image" Target="../media/image60.wmf"/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91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3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802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93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494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77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07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48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39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16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540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22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15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411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25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999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275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4684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0696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17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ACE6AB-798B-40E3-860B-B767106A134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597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D8607-E65D-4001-9FE1-79AA65C8B17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815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F9A1F7-A4B6-4ADC-9A2F-0A37F7D3B8B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6714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77772-6F9A-42E8-85E2-6CFD77ECB24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8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83C59-3B88-4637-A56B-DBBAD0CD71A5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7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EE797-64B0-4194-9A9F-C89021DBB85A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7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2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0CB62-EEB0-48E7-9B1C-EAB80EE38D78}" type="slidenum">
              <a:rPr lang="en-US"/>
              <a:pPr/>
              <a:t>50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77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FBA2F7-AE36-411C-9B24-872709A6504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29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20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4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52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5F862-EB9B-4918-B617-13F4FAB4281F}" type="slidenum">
              <a:rPr lang="en-US" altLang="en-US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9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bearbrow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20" Type="http://schemas.openxmlformats.org/officeDocument/2006/relationships/image" Target="../media/image10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2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2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5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6.w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48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49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8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9.wmf"/><Relationship Id="rId10" Type="http://schemas.openxmlformats.org/officeDocument/2006/relationships/oleObject" Target="../embeddings/oleObject62.bin"/><Relationship Id="rId11" Type="http://schemas.openxmlformats.org/officeDocument/2006/relationships/image" Target="../media/image60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63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CSYE </a:t>
            </a:r>
            <a:r>
              <a:rPr lang="en-US" dirty="0" smtClean="0"/>
              <a:t>7245</a:t>
            </a:r>
            <a:br>
              <a:rPr lang="en-US" dirty="0" smtClean="0"/>
            </a:br>
            <a:r>
              <a:rPr lang="en-US" dirty="0" smtClean="0"/>
              <a:t>Big-Data </a:t>
            </a:r>
            <a:r>
              <a:rPr lang="en-US" dirty="0"/>
              <a:t>Systems and Intelligence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40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4000" dirty="0">
                <a:hlinkClick r:id="rId2"/>
              </a:rPr>
              <a:t>nikbearbrown@gmail.com</a:t>
            </a:r>
            <a:endParaRPr lang="en-US" sz="4000" dirty="0"/>
          </a:p>
          <a:p>
            <a:r>
              <a:rPr lang="en-US" sz="4000" dirty="0" smtClean="0">
                <a:ea typeface="ＭＳ Ｐゴシック" panose="020B0600070205080204" pitchFamily="34" charset="-128"/>
              </a:rPr>
              <a:t>Randomized </a:t>
            </a:r>
            <a:r>
              <a:rPr lang="en-US" sz="4000" dirty="0" smtClean="0">
                <a:ea typeface="ＭＳ Ｐゴシック" panose="020B0600070205080204" pitchFamily="34" charset="-128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one event has no influence on the outcome of another event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if events A &amp; B are independent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then P(A&amp;B) = P(A)*P(B)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if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P(A&amp;B) = P(A)*P(B)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then events A &amp; B are independent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coin flipping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if P(H) = P(T) = .5 then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P(HTHTH) = P(HHHHH) =</a:t>
            </a:r>
          </a:p>
          <a:p>
            <a:pPr lvl="1"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.5*.5*.5*.5*.5  = .5</a:t>
            </a:r>
            <a:r>
              <a:rPr lang="en-US" altLang="en-US" baseline="30000" dirty="0">
                <a:latin typeface="+mj-lt"/>
                <a:cs typeface="Times New Roman" panose="02020603050405020304" pitchFamily="18" charset="0"/>
              </a:rPr>
              <a:t>5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 .03</a:t>
            </a:r>
            <a:r>
              <a:rPr lang="en-US" alt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4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assign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 real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to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each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outcome</a:t>
            </a:r>
            <a:r>
              <a:rPr lang="es-ES" altLang="en-US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ES" altLang="en-US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 can be: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takes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at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most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countably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many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              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values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integers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).</a:t>
            </a:r>
          </a:p>
          <a:p>
            <a:pPr marL="914400" lvl="2" indent="0">
              <a:buNone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Continuous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can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take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any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real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lvl="2">
              <a:buNone/>
            </a:pPr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54130" y="2990057"/>
            <a:ext cx="2133600" cy="876300"/>
            <a:chOff x="2112" y="1488"/>
            <a:chExt cx="1344" cy="552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2112" y="1488"/>
            <a:ext cx="134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8" name="Ecuación" r:id="rId4" imgW="927000" imgH="380880" progId="Equation.3">
                    <p:embed/>
                  </p:oleObj>
                </mc:Choice>
                <mc:Fallback>
                  <p:oleObj name="Ecuación" r:id="rId4" imgW="9270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88"/>
                          <a:ext cx="134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2928" y="1488"/>
            <a:ext cx="22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9" name="Imagen de mapa de bits" r:id="rId6" imgW="266737" imgH="257007" progId="Paint.Picture">
                    <p:embed/>
                  </p:oleObj>
                </mc:Choice>
                <mc:Fallback>
                  <p:oleObj name="Imagen de mapa de bits" r:id="rId6" imgW="266737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488"/>
                          <a:ext cx="22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46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Distribution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of a random variable</a:t>
            </a:r>
            <a:endParaRPr lang="en-US" altLang="en-US" dirty="0">
              <a:latin typeface="+mj-lt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47424"/>
              </p:ext>
            </p:extLst>
          </p:nvPr>
        </p:nvGraphicFramePr>
        <p:xfrm>
          <a:off x="6096000" y="1690688"/>
          <a:ext cx="3654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4" name="Ecuación" r:id="rId4" imgW="1587240" imgH="215640" progId="Equation.3">
                  <p:embed/>
                </p:oleObj>
              </mc:Choice>
              <mc:Fallback>
                <p:oleObj name="Ecuación" r:id="rId4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90688"/>
                        <a:ext cx="3654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80855" y="2527250"/>
            <a:ext cx="6467475" cy="3846512"/>
            <a:chOff x="806" y="1081"/>
            <a:chExt cx="4074" cy="242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806" y="1081"/>
              <a:ext cx="2721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95300" indent="-4953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(i) 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(ii)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>
                <a:buFontTx/>
                <a:buAutoNum type="romanLcParenBoth" startAt="3"/>
              </a:pP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is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nondecreasing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.</a:t>
              </a:r>
            </a:p>
            <a:p>
              <a:pPr eaLnBrk="1" hangingPunct="1">
                <a:buFontTx/>
                <a:buAutoNum type="romanLcParenBoth" startAt="3"/>
              </a:pP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/>
              <a:endParaRPr lang="es-ES" altLang="en-US" dirty="0">
                <a:solidFill>
                  <a:srgbClr val="000000"/>
                </a:solidFill>
                <a:latin typeface="+mj-lt"/>
              </a:endParaRPr>
            </a:p>
            <a:p>
              <a:pPr eaLnBrk="1" hangingPunct="1">
                <a:buFontTx/>
                <a:buAutoNum type="romanLcParenBoth" startAt="4"/>
              </a:pP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is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right-continuous</a:t>
              </a:r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.</a:t>
              </a:r>
            </a:p>
            <a:p>
              <a:pPr eaLnBrk="1" hangingPunct="1"/>
              <a:r>
                <a:rPr lang="es-ES" altLang="en-US" dirty="0">
                  <a:solidFill>
                    <a:srgbClr val="000000"/>
                  </a:solidFill>
                  <a:latin typeface="+mj-lt"/>
                </a:rPr>
                <a:t>                                                  </a:t>
              </a:r>
              <a:r>
                <a:rPr lang="es-ES" altLang="en-US" dirty="0" err="1">
                  <a:solidFill>
                    <a:srgbClr val="000000"/>
                  </a:solidFill>
                  <a:latin typeface="+mj-lt"/>
                </a:rPr>
                <a:t>when</a:t>
              </a:r>
              <a:endParaRPr lang="es-ES" altLang="en-US" dirty="0">
                <a:solidFill>
                  <a:srgbClr val="000000"/>
                </a:solidFill>
                <a:latin typeface="+mj-lt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782464"/>
                </p:ext>
              </p:extLst>
            </p:nvPr>
          </p:nvGraphicFramePr>
          <p:xfrm>
            <a:off x="1038" y="1100"/>
            <a:ext cx="91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5" name="Ecuación" r:id="rId6" imgW="634680" imgH="203040" progId="Equation.3">
                    <p:embed/>
                  </p:oleObj>
                </mc:Choice>
                <mc:Fallback>
                  <p:oleObj name="Ecuación" r:id="rId6" imgW="6346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100"/>
                          <a:ext cx="91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233121"/>
                </p:ext>
              </p:extLst>
            </p:nvPr>
          </p:nvGraphicFramePr>
          <p:xfrm>
            <a:off x="1074" y="1574"/>
            <a:ext cx="87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6" name="Ecuación" r:id="rId8" imgW="609480" imgH="203040" progId="Equation.3">
                    <p:embed/>
                  </p:oleObj>
                </mc:Choice>
                <mc:Fallback>
                  <p:oleObj name="Ecuación" r:id="rId8" imgW="609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1574"/>
                          <a:ext cx="87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1248" y="2016"/>
            <a:ext cx="4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7" name="Ecuación" r:id="rId10" imgW="342720" imgH="203040" progId="Equation.3">
                    <p:embed/>
                  </p:oleObj>
                </mc:Choice>
                <mc:Fallback>
                  <p:oleObj name="Ecuación" r:id="rId10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49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1248" y="2684"/>
            <a:ext cx="4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8" name="Ecuación" r:id="rId12" imgW="342720" imgH="203040" progId="Equation.3">
                    <p:embed/>
                  </p:oleObj>
                </mc:Choice>
                <mc:Fallback>
                  <p:oleObj name="Ecuación" r:id="rId12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84"/>
                          <a:ext cx="49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3027" y="1149"/>
            <a:ext cx="76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9" name="Ecuación" r:id="rId13" imgW="533160" imgH="139680" progId="Equation.3">
                    <p:embed/>
                  </p:oleObj>
                </mc:Choice>
                <mc:Fallback>
                  <p:oleObj name="Ecuación" r:id="rId13" imgW="53316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1149"/>
                          <a:ext cx="76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3024" y="1575"/>
            <a:ext cx="76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0" name="Ecuación" r:id="rId15" imgW="533160" imgH="152280" progId="Equation.3">
                    <p:embed/>
                  </p:oleObj>
                </mc:Choice>
                <mc:Fallback>
                  <p:oleObj name="Ecuación" r:id="rId15" imgW="5331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75"/>
                          <a:ext cx="76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2038" y="2330"/>
            <a:ext cx="21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1" name="Ecuación" r:id="rId17" imgW="1523880" imgH="215640" progId="Equation.3">
                    <p:embed/>
                  </p:oleObj>
                </mc:Choice>
                <mc:Fallback>
                  <p:oleObj name="Ecuación" r:id="rId17" imgW="1523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2330"/>
                          <a:ext cx="218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897329"/>
                </p:ext>
              </p:extLst>
            </p:nvPr>
          </p:nvGraphicFramePr>
          <p:xfrm>
            <a:off x="1573" y="2938"/>
            <a:ext cx="131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2" name="Ecuación" r:id="rId19" imgW="914400" imgH="228600" progId="Equation.3">
                    <p:embed/>
                  </p:oleObj>
                </mc:Choice>
                <mc:Fallback>
                  <p:oleObj name="Ecuación" r:id="rId19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938"/>
                          <a:ext cx="131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4224" y="2921"/>
            <a:ext cx="656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3" name="Ecuación" r:id="rId21" imgW="457200" imgH="406080" progId="Equation.3">
                    <p:embed/>
                  </p:oleObj>
                </mc:Choice>
                <mc:Fallback>
                  <p:oleObj name="Ecuación" r:id="rId21" imgW="4572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1"/>
                          <a:ext cx="656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variable,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define </a:t>
            </a:r>
          </a:p>
          <a:p>
            <a:r>
              <a:rPr lang="es-ES" alt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s-ES" alt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Density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0" indent="0">
              <a:buNone/>
            </a:pP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depending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 smtClean="0">
                <a:solidFill>
                  <a:srgbClr val="000000"/>
                </a:solidFill>
                <a:latin typeface="+mj-lt"/>
              </a:rPr>
              <a:t>whether</a:t>
            </a:r>
            <a:r>
              <a:rPr lang="es-ES" alt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 smtClean="0">
                <a:solidFill>
                  <a:srgbClr val="000000"/>
                </a:solidFill>
                <a:latin typeface="+mj-lt"/>
              </a:rPr>
              <a:t>it</a:t>
            </a:r>
            <a:r>
              <a:rPr lang="es-ES" alt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 smtClean="0">
                <a:solidFill>
                  <a:srgbClr val="000000"/>
                </a:solidFill>
                <a:latin typeface="+mj-lt"/>
              </a:rPr>
              <a:t>is</a:t>
            </a:r>
            <a:r>
              <a:rPr lang="es-ES" alt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or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continuous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lvl="2">
              <a:buNone/>
            </a:pPr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6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563688"/>
            <a:ext cx="2673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789239" y="3429000"/>
            <a:ext cx="1071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verifies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171951" y="2170114"/>
          <a:ext cx="3654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cuación" r:id="rId4" imgW="1587240" imgH="215640" progId="Equation.3">
                  <p:embed/>
                </p:oleObj>
              </mc:Choice>
              <mc:Fallback>
                <p:oleObj name="Ecuación" r:id="rId4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1" y="2170114"/>
                        <a:ext cx="3654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397376" y="4129088"/>
          <a:ext cx="216217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3" name="Ecuación" r:id="rId6" imgW="939600" imgH="787320" progId="Equation.3">
                  <p:embed/>
                </p:oleObj>
              </mc:Choice>
              <mc:Fallback>
                <p:oleObj name="Ecuación" r:id="rId6" imgW="939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6" y="4129088"/>
                        <a:ext cx="216217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447800"/>
            <a:ext cx="363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density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function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06001" y="617220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556E10-2A86-4615-9871-4CBA61BD0975}" type="slidenum">
              <a:rPr lang="es-E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s-ES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562600" y="2133600"/>
          <a:ext cx="781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3" name="Ecuación" r:id="rId4" imgW="342720" imgH="203040" progId="Equation.3">
                  <p:embed/>
                </p:oleObj>
              </mc:Choice>
              <mc:Fallback>
                <p:oleObj name="Ecuación" r:id="rId4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781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94245" y="2667447"/>
            <a:ext cx="1071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verifies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865564" y="3478214"/>
          <a:ext cx="27765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4" name="Ecuación" r:id="rId6" imgW="1206360" imgH="507960" progId="Equation.3">
                  <p:embed/>
                </p:oleObj>
              </mc:Choice>
              <mc:Fallback>
                <p:oleObj name="Ecuación" r:id="rId6" imgW="1206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3478214"/>
                        <a:ext cx="277653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819401" y="4648200"/>
            <a:ext cx="1248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have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3424239" y="5029201"/>
          <a:ext cx="5083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5" name="Ecuación" r:id="rId8" imgW="2209680" imgH="330120" progId="Equation.3">
                  <p:embed/>
                </p:oleObj>
              </mc:Choice>
              <mc:Fallback>
                <p:oleObj name="Ecuación" r:id="rId8" imgW="2209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9" y="5029201"/>
                        <a:ext cx="50831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85157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716089"/>
            <a:ext cx="5487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completely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determines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distribution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of a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variable.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97701"/>
              </p:ext>
            </p:extLst>
          </p:nvPr>
        </p:nvGraphicFramePr>
        <p:xfrm>
          <a:off x="2917518" y="1725461"/>
          <a:ext cx="374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name="Ecuación" r:id="rId4" imgW="164880" imgH="164880" progId="Equation.3">
                  <p:embed/>
                </p:oleObj>
              </mc:Choice>
              <mc:Fallback>
                <p:oleObj name="Ecuación" r:id="rId4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518" y="1725461"/>
                        <a:ext cx="374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505201" y="2838451"/>
          <a:ext cx="566737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name="Ecuación" r:id="rId6" imgW="2489040" imgH="711000" progId="Equation.3">
                  <p:embed/>
                </p:oleObj>
              </mc:Choice>
              <mc:Fallback>
                <p:oleObj name="Ecuación" r:id="rId6" imgW="2489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838451"/>
                        <a:ext cx="5667375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95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524000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Bernoulli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641850" y="1981201"/>
          <a:ext cx="23685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8" name="Ecuación" r:id="rId4" imgW="1041120" imgH="558720" progId="Equation.3">
                  <p:embed/>
                </p:oleObj>
              </mc:Choice>
              <mc:Fallback>
                <p:oleObj name="Ecuación" r:id="rId4" imgW="1041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981201"/>
                        <a:ext cx="23685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810000" y="3505201"/>
            <a:ext cx="5105400" cy="1814513"/>
            <a:chOff x="1440" y="2208"/>
            <a:chExt cx="3216" cy="1143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72" y="3120"/>
              <a:ext cx="38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456" y="2736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1540" y="3120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0           1</a:t>
              </a: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440" y="3120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112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2112" y="2448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58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2064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364" y="3120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0           1</a:t>
              </a: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024" y="3120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3456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3936" y="307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H="1" flipV="1">
              <a:off x="3936" y="2448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2016" y="220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536" y="2505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1-p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532" y="2784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1-p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3988" y="24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5" name="AutoShape 48"/>
            <p:cNvSpPr>
              <a:spLocks/>
            </p:cNvSpPr>
            <p:nvPr/>
          </p:nvSpPr>
          <p:spPr bwMode="auto">
            <a:xfrm>
              <a:off x="3456" y="27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AutoShape 49"/>
            <p:cNvSpPr>
              <a:spLocks/>
            </p:cNvSpPr>
            <p:nvPr/>
          </p:nvSpPr>
          <p:spPr bwMode="auto">
            <a:xfrm>
              <a:off x="3936" y="244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43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98842" y="1332272"/>
            <a:ext cx="71045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Binomial</a:t>
            </a: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in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n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Bernoulli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trials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563938" y="2874964"/>
          <a:ext cx="603726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2" name="Ecuación" r:id="rId4" imgW="2654280" imgH="1079280" progId="Equation.3">
                  <p:embed/>
                </p:oleObj>
              </mc:Choice>
              <mc:Fallback>
                <p:oleObj name="Ecuación" r:id="rId4" imgW="26542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74964"/>
                        <a:ext cx="6037262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5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61075" y="1690688"/>
            <a:ext cx="75259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Geometric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Time of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first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in a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sequence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Bernoulli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trials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success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probability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4125"/>
              </p:ext>
            </p:extLst>
          </p:nvPr>
        </p:nvGraphicFramePr>
        <p:xfrm>
          <a:off x="3138949" y="4117976"/>
          <a:ext cx="55181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6" name="Ecuación" r:id="rId4" imgW="2425680" imgH="406080" progId="Equation.3">
                  <p:embed/>
                </p:oleObj>
              </mc:Choice>
              <mc:Fallback>
                <p:oleObj name="Ecuación" r:id="rId4" imgW="2425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49" y="4117976"/>
                        <a:ext cx="55181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Topics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703" y="1107203"/>
            <a:ext cx="10515600" cy="4971010"/>
          </a:xfrm>
        </p:spPr>
        <p:txBody>
          <a:bodyPr>
            <a:noAutofit/>
          </a:bodyPr>
          <a:lstStyle/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Probability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Random variables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Permutations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Combinations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Tail Bounds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Bayesian Framework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Las Vegas Algorithms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Monte Carlo Algorithms</a:t>
            </a:r>
          </a:p>
          <a:p>
            <a:pPr marL="0" indent="0">
              <a:lnSpc>
                <a:spcPct val="155000"/>
              </a:lnSpc>
              <a:buNone/>
            </a:pPr>
            <a:r>
              <a:rPr lang="en-US" sz="2000" dirty="0">
                <a:latin typeface="+mj-lt"/>
              </a:rPr>
              <a:t>RP Class</a:t>
            </a:r>
          </a:p>
        </p:txBody>
      </p:sp>
    </p:spTree>
    <p:extLst>
      <p:ext uri="{BB962C8B-B14F-4D97-AF65-F5344CB8AC3E}">
        <p14:creationId xmlns:p14="http://schemas.microsoft.com/office/powerpoint/2010/main" val="3160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79061" y="1690688"/>
            <a:ext cx="60842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Poisson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expresses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number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“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rare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events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”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61587"/>
              </p:ext>
            </p:extLst>
          </p:nvPr>
        </p:nvGraphicFramePr>
        <p:xfrm>
          <a:off x="3634863" y="3577817"/>
          <a:ext cx="491013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9" name="Ecuación" r:id="rId4" imgW="2158920" imgH="634680" progId="Equation.3">
                  <p:embed/>
                </p:oleObj>
              </mc:Choice>
              <mc:Fallback>
                <p:oleObj name="Ecuación" r:id="rId4" imgW="21589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863" y="3577817"/>
                        <a:ext cx="49101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5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39171" y="1524000"/>
            <a:ext cx="1201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Uniform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06001" y="6172201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A8CC17-7E88-4359-A96C-16FD2FDCBCC0}" type="slidenum">
              <a:rPr lang="es-ES" altLang="en-US">
                <a:solidFill>
                  <a:srgbClr val="FFFFFF"/>
                </a:solidFill>
              </a:rPr>
              <a:pPr eaLnBrk="1" hangingPunct="1"/>
              <a:t>21</a:t>
            </a:fld>
            <a:endParaRPr lang="es-ES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841625" y="1524000"/>
          <a:ext cx="66167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3" name="Ecuación" r:id="rId4" imgW="2908080" imgH="1371600" progId="Equation.3">
                  <p:embed/>
                </p:oleObj>
              </mc:Choice>
              <mc:Fallback>
                <p:oleObj name="Ecuación" r:id="rId4" imgW="29080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524000"/>
                        <a:ext cx="66167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924300" y="4814888"/>
            <a:ext cx="5067300" cy="1052512"/>
            <a:chOff x="1512" y="3033"/>
            <a:chExt cx="3192" cy="663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804" y="346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a           b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1560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896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376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 flipV="1">
              <a:off x="1512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2472" y="321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 flipV="1">
              <a:off x="2376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H="1" flipV="1">
              <a:off x="1896" y="3168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388" y="346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a           b</a:t>
              </a: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V="1">
              <a:off x="3144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3480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3960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 flipV="1">
              <a:off x="3096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4340" y="303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 flipV="1">
              <a:off x="3960" y="3168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>
              <a:off x="3476" y="3168"/>
              <a:ext cx="484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V="1">
              <a:off x="3956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06631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94158" y="1506538"/>
            <a:ext cx="1633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Exponential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057526" y="1779588"/>
          <a:ext cx="618331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7" name="Ecuación" r:id="rId4" imgW="2717640" imgH="1091880" progId="Equation.3">
                  <p:embed/>
                </p:oleObj>
              </mc:Choice>
              <mc:Fallback>
                <p:oleObj name="Ecuación" r:id="rId4" imgW="27176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1779588"/>
                        <a:ext cx="618331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86200" y="4495800"/>
            <a:ext cx="5029200" cy="1371600"/>
            <a:chOff x="1536" y="2832"/>
            <a:chExt cx="3168" cy="864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04" y="3462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0       </a:t>
              </a:r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536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208" y="3417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432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472" y="3216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412" y="283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3144" y="345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 flipV="1">
              <a:off x="3168" y="3456"/>
              <a:ext cx="384" cy="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340" y="3033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 flipV="1">
              <a:off x="3552" y="2928"/>
              <a:ext cx="72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968" y="283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1968" y="2928"/>
              <a:ext cx="672" cy="504"/>
            </a:xfrm>
            <a:custGeom>
              <a:avLst/>
              <a:gdLst>
                <a:gd name="T0" fmla="*/ 0 w 672"/>
                <a:gd name="T1" fmla="*/ 0 h 504"/>
                <a:gd name="T2" fmla="*/ 192 w 672"/>
                <a:gd name="T3" fmla="*/ 336 h 504"/>
                <a:gd name="T4" fmla="*/ 480 w 672"/>
                <a:gd name="T5" fmla="*/ 480 h 504"/>
                <a:gd name="T6" fmla="*/ 672 w 672"/>
                <a:gd name="T7" fmla="*/ 48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504"/>
                <a:gd name="T14" fmla="*/ 672 w 672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504">
                  <a:moveTo>
                    <a:pt x="0" y="0"/>
                  </a:moveTo>
                  <a:cubicBezTo>
                    <a:pt x="56" y="128"/>
                    <a:pt x="112" y="256"/>
                    <a:pt x="192" y="336"/>
                  </a:cubicBezTo>
                  <a:cubicBezTo>
                    <a:pt x="272" y="416"/>
                    <a:pt x="400" y="456"/>
                    <a:pt x="480" y="480"/>
                  </a:cubicBezTo>
                  <a:cubicBezTo>
                    <a:pt x="560" y="504"/>
                    <a:pt x="640" y="480"/>
                    <a:pt x="672" y="48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709" y="283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1/</a:t>
              </a:r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3552" y="283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3552" y="2968"/>
              <a:ext cx="744" cy="488"/>
            </a:xfrm>
            <a:custGeom>
              <a:avLst/>
              <a:gdLst>
                <a:gd name="T0" fmla="*/ 0 w 744"/>
                <a:gd name="T1" fmla="*/ 488 h 488"/>
                <a:gd name="T2" fmla="*/ 96 w 744"/>
                <a:gd name="T3" fmla="*/ 152 h 488"/>
                <a:gd name="T4" fmla="*/ 288 w 744"/>
                <a:gd name="T5" fmla="*/ 56 h 488"/>
                <a:gd name="T6" fmla="*/ 672 w 744"/>
                <a:gd name="T7" fmla="*/ 8 h 488"/>
                <a:gd name="T8" fmla="*/ 720 w 744"/>
                <a:gd name="T9" fmla="*/ 8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488"/>
                <a:gd name="T17" fmla="*/ 744 w 744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488">
                  <a:moveTo>
                    <a:pt x="0" y="488"/>
                  </a:moveTo>
                  <a:cubicBezTo>
                    <a:pt x="24" y="356"/>
                    <a:pt x="48" y="224"/>
                    <a:pt x="96" y="152"/>
                  </a:cubicBezTo>
                  <a:cubicBezTo>
                    <a:pt x="144" y="80"/>
                    <a:pt x="192" y="80"/>
                    <a:pt x="288" y="56"/>
                  </a:cubicBezTo>
                  <a:cubicBezTo>
                    <a:pt x="384" y="32"/>
                    <a:pt x="600" y="16"/>
                    <a:pt x="672" y="8"/>
                  </a:cubicBezTo>
                  <a:cubicBezTo>
                    <a:pt x="744" y="0"/>
                    <a:pt x="732" y="4"/>
                    <a:pt x="720" y="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87726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05668" y="1356519"/>
            <a:ext cx="1103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Normal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276600" y="1936750"/>
          <a:ext cx="436245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1" name="Ecuación" r:id="rId4" imgW="1917360" imgH="1257120" progId="Equation.3">
                  <p:embed/>
                </p:oleObj>
              </mc:Choice>
              <mc:Fallback>
                <p:oleObj name="Ecuación" r:id="rId4" imgW="191736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36750"/>
                        <a:ext cx="436245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/>
        </p:nvGraphicFramePr>
        <p:xfrm>
          <a:off x="3810000" y="3460750"/>
          <a:ext cx="361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2" name="Imagen de mapa de bits" r:id="rId6" imgW="266737" imgH="257007" progId="Paint.Picture">
                  <p:embed/>
                </p:oleObj>
              </mc:Choice>
              <mc:Fallback>
                <p:oleObj name="Imagen de mapa de bits" r:id="rId6" imgW="266737" imgH="257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60750"/>
                        <a:ext cx="361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/>
        </p:nvGraphicFramePr>
        <p:xfrm>
          <a:off x="3810000" y="3917950"/>
          <a:ext cx="361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3" name="Imagen de mapa de bits" r:id="rId8" imgW="266737" imgH="257007" progId="Paint.Picture">
                  <p:embed/>
                </p:oleObj>
              </mc:Choice>
              <mc:Fallback>
                <p:oleObj name="Imagen de mapa de bits" r:id="rId8" imgW="266737" imgH="257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17950"/>
                        <a:ext cx="361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908550" y="4114800"/>
            <a:ext cx="4464050" cy="1371600"/>
            <a:chOff x="2064" y="2928"/>
            <a:chExt cx="2812" cy="86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89" y="3504"/>
              <a:ext cx="1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  <a:sym typeface="Symbol" panose="05050102010706020507" pitchFamily="18" charset="2"/>
                </a:rPr>
                <a:t></a:t>
              </a:r>
              <a:endParaRPr lang="es-E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064" y="35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000" y="3312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3672" y="35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512" y="3264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s-ES" altLang="en-US" sz="1800">
                  <a:solidFill>
                    <a:srgbClr val="000000"/>
                  </a:solidFill>
                </a:rPr>
                <a:t>F(x)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40" y="29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224" y="2928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32"/>
            <p:cNvSpPr>
              <a:spLocks/>
            </p:cNvSpPr>
            <p:nvPr/>
          </p:nvSpPr>
          <p:spPr bwMode="auto">
            <a:xfrm>
              <a:off x="2064" y="3168"/>
              <a:ext cx="1152" cy="384"/>
            </a:xfrm>
            <a:custGeom>
              <a:avLst/>
              <a:gdLst>
                <a:gd name="T0" fmla="*/ 0 w 1152"/>
                <a:gd name="T1" fmla="*/ 384 h 384"/>
                <a:gd name="T2" fmla="*/ 288 w 1152"/>
                <a:gd name="T3" fmla="*/ 288 h 384"/>
                <a:gd name="T4" fmla="*/ 576 w 1152"/>
                <a:gd name="T5" fmla="*/ 0 h 384"/>
                <a:gd name="T6" fmla="*/ 864 w 1152"/>
                <a:gd name="T7" fmla="*/ 288 h 384"/>
                <a:gd name="T8" fmla="*/ 1152 w 115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384"/>
                <a:gd name="T17" fmla="*/ 1152 w 1152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384">
                  <a:moveTo>
                    <a:pt x="0" y="384"/>
                  </a:moveTo>
                  <a:cubicBezTo>
                    <a:pt x="96" y="368"/>
                    <a:pt x="192" y="352"/>
                    <a:pt x="288" y="288"/>
                  </a:cubicBezTo>
                  <a:cubicBezTo>
                    <a:pt x="384" y="224"/>
                    <a:pt x="480" y="0"/>
                    <a:pt x="576" y="0"/>
                  </a:cubicBezTo>
                  <a:cubicBezTo>
                    <a:pt x="672" y="0"/>
                    <a:pt x="768" y="224"/>
                    <a:pt x="864" y="288"/>
                  </a:cubicBezTo>
                  <a:cubicBezTo>
                    <a:pt x="960" y="352"/>
                    <a:pt x="1104" y="368"/>
                    <a:pt x="1152" y="38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Freeform 33"/>
            <p:cNvSpPr>
              <a:spLocks/>
            </p:cNvSpPr>
            <p:nvPr/>
          </p:nvSpPr>
          <p:spPr bwMode="auto">
            <a:xfrm>
              <a:off x="3648" y="3056"/>
              <a:ext cx="1200" cy="464"/>
            </a:xfrm>
            <a:custGeom>
              <a:avLst/>
              <a:gdLst>
                <a:gd name="T0" fmla="*/ 0 w 1200"/>
                <a:gd name="T1" fmla="*/ 448 h 464"/>
                <a:gd name="T2" fmla="*/ 384 w 1200"/>
                <a:gd name="T3" fmla="*/ 400 h 464"/>
                <a:gd name="T4" fmla="*/ 672 w 1200"/>
                <a:gd name="T5" fmla="*/ 64 h 464"/>
                <a:gd name="T6" fmla="*/ 1200 w 1200"/>
                <a:gd name="T7" fmla="*/ 16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64"/>
                <a:gd name="T14" fmla="*/ 1200 w 1200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64">
                  <a:moveTo>
                    <a:pt x="0" y="448"/>
                  </a:moveTo>
                  <a:cubicBezTo>
                    <a:pt x="136" y="456"/>
                    <a:pt x="272" y="464"/>
                    <a:pt x="384" y="400"/>
                  </a:cubicBezTo>
                  <a:cubicBezTo>
                    <a:pt x="496" y="336"/>
                    <a:pt x="536" y="128"/>
                    <a:pt x="672" y="64"/>
                  </a:cubicBezTo>
                  <a:cubicBezTo>
                    <a:pt x="808" y="0"/>
                    <a:pt x="1004" y="8"/>
                    <a:pt x="1200" y="1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08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524000"/>
            <a:ext cx="855843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Properties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of normal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distribution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AutoNum type="romanLcParenBoth"/>
            </a:pP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                                standard normal</a:t>
            </a:r>
          </a:p>
          <a:p>
            <a:pPr eaLnBrk="1" hangingPunct="1">
              <a:buFontTx/>
              <a:buAutoNum type="romanLcParenBoth"/>
            </a:pP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(ii)</a:t>
            </a: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(iii)                                 </a:t>
            </a:r>
            <a:r>
              <a:rPr lang="es-ES" altLang="en-US" sz="2800" dirty="0" smtClean="0">
                <a:solidFill>
                  <a:srgbClr val="000000"/>
                </a:solidFill>
                <a:latin typeface="+mj-lt"/>
              </a:rPr>
              <a:t>                       </a:t>
            </a:r>
            <a:r>
              <a:rPr lang="es-ES" altLang="en-US" sz="2800" dirty="0" err="1" smtClean="0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i=1,2,...,n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581400" y="2057400"/>
          <a:ext cx="22542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0" name="Ecuación" r:id="rId4" imgW="990360" imgH="393480" progId="Equation.3">
                  <p:embed/>
                </p:oleObj>
              </mc:Choice>
              <mc:Fallback>
                <p:oleObj name="Ecuación" r:id="rId4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22542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3576638" y="2984500"/>
          <a:ext cx="4652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1" name="Ecuación" r:id="rId6" imgW="2044440" imgH="228600" progId="Equation.3">
                  <p:embed/>
                </p:oleObj>
              </mc:Choice>
              <mc:Fallback>
                <p:oleObj name="Ecuación" r:id="rId6" imgW="2044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84500"/>
                        <a:ext cx="4652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3565526" y="3657601"/>
          <a:ext cx="2225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2" name="Ecuación" r:id="rId8" imgW="977760" imgH="241200" progId="Equation.3">
                  <p:embed/>
                </p:oleObj>
              </mc:Choice>
              <mc:Fallback>
                <p:oleObj name="Ecuación" r:id="rId8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3657601"/>
                        <a:ext cx="2225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70088"/>
              </p:ext>
            </p:extLst>
          </p:nvPr>
        </p:nvGraphicFramePr>
        <p:xfrm>
          <a:off x="3565526" y="4141212"/>
          <a:ext cx="39322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3" name="Ecuación" r:id="rId10" imgW="1726920" imgH="431640" progId="Equation.3">
                  <p:embed/>
                </p:oleObj>
              </mc:Choice>
              <mc:Fallback>
                <p:oleObj name="Ecuación" r:id="rId10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4141212"/>
                        <a:ext cx="39322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38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6" y="1831975"/>
            <a:ext cx="72134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Two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random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variables X and Y are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only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endParaRPr lang="es-ES" altLang="en-US" sz="2800" dirty="0">
              <a:solidFill>
                <a:srgbClr val="000000"/>
              </a:solidFill>
              <a:latin typeface="+mj-lt"/>
            </a:endParaRPr>
          </a:p>
          <a:p>
            <a:pPr eaLnBrk="1" hangingPunct="1"/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all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sz="2800" dirty="0" err="1">
                <a:solidFill>
                  <a:srgbClr val="000000"/>
                </a:solidFill>
                <a:latin typeface="+mj-lt"/>
              </a:rPr>
              <a:t>values</a:t>
            </a:r>
            <a:r>
              <a:rPr lang="es-ES" altLang="en-US" sz="2800" dirty="0">
                <a:solidFill>
                  <a:srgbClr val="000000"/>
                </a:solidFill>
                <a:latin typeface="+mj-lt"/>
              </a:rPr>
              <a:t> x and y.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97002"/>
              </p:ext>
            </p:extLst>
          </p:nvPr>
        </p:nvGraphicFramePr>
        <p:xfrm>
          <a:off x="4476187" y="3028644"/>
          <a:ext cx="29464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9" name="Equation" r:id="rId4" imgW="1371600" imgH="685800" progId="Equation.DSMT4">
                  <p:embed/>
                </p:oleObj>
              </mc:Choice>
              <mc:Fallback>
                <p:oleObj name="Equation" r:id="rId4" imgW="1371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187" y="3028644"/>
                        <a:ext cx="29464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44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3525" y="1447800"/>
            <a:ext cx="2351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Discrete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</a:t>
            </a:r>
            <a:endParaRPr lang="es-ES" altLang="en-US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67654" y="3935823"/>
            <a:ext cx="3521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s-ES" altLang="en-US" i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are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819400" y="2605088"/>
            <a:ext cx="2754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Continuous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variables</a:t>
            </a:r>
            <a:endParaRPr lang="es-ES" altLang="en-US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162800" y="6234113"/>
            <a:ext cx="235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1600" b="1">
                <a:solidFill>
                  <a:srgbClr val="FFFFFF"/>
                </a:solidFill>
              </a:rPr>
              <a:t>RANDOM VARIABLES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297238" y="1828801"/>
          <a:ext cx="4830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3" name="Ecuación" r:id="rId4" imgW="2247840" imgH="419040" progId="Equation.3">
                  <p:embed/>
                </p:oleObj>
              </mc:Choice>
              <mc:Fallback>
                <p:oleObj name="Ecuación" r:id="rId4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828801"/>
                        <a:ext cx="4830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514851" y="2986088"/>
          <a:ext cx="24288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4" name="Ecuación" r:id="rId6" imgW="1130040" imgH="419040" progId="Equation.3">
                  <p:embed/>
                </p:oleObj>
              </mc:Choice>
              <mc:Fallback>
                <p:oleObj name="Ecuación" r:id="rId6" imgW="1130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1" y="2986088"/>
                        <a:ext cx="24288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872039" y="4630739"/>
          <a:ext cx="20478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5" name="Ecuación" r:id="rId8" imgW="952200" imgH="660240" progId="Equation.3">
                  <p:embed/>
                </p:oleObj>
              </mc:Choice>
              <mc:Fallback>
                <p:oleObj name="Ecuación" r:id="rId8" imgW="952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630739"/>
                        <a:ext cx="20478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38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743200" y="3352800"/>
            <a:ext cx="60377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Properties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(i)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 startAt="2"/>
            </a:pP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                </a:t>
            </a:r>
            <a:r>
              <a:rPr lang="es-ES" altLang="en-US" dirty="0" smtClean="0">
                <a:solidFill>
                  <a:srgbClr val="000000"/>
                </a:solidFill>
                <a:latin typeface="+mj-lt"/>
              </a:rPr>
              <a:t>            are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independent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then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313114" y="4114800"/>
          <a:ext cx="4859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2" name="Ecuación" r:id="rId4" imgW="2260440" imgH="342720" progId="Equation.3">
                  <p:embed/>
                </p:oleObj>
              </mc:Choice>
              <mc:Fallback>
                <p:oleObj name="Ecuación" r:id="rId4" imgW="2260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4" y="4114800"/>
                        <a:ext cx="48593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657600" y="4800600"/>
          <a:ext cx="1720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3" name="Ecuación" r:id="rId6" imgW="799920" imgH="228600" progId="Equation.3">
                  <p:embed/>
                </p:oleObj>
              </mc:Choice>
              <mc:Fallback>
                <p:oleObj name="Ecuación" r:id="rId6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1720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113338" y="5435600"/>
          <a:ext cx="24304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4" name="Ecuación" r:id="rId8" imgW="1130040" imgH="342720" progId="Equation.3">
                  <p:embed/>
                </p:oleObj>
              </mc:Choice>
              <mc:Fallback>
                <p:oleObj name="Ecuación" r:id="rId8" imgW="1130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5435600"/>
                        <a:ext cx="24304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4648200" y="1676400"/>
          <a:ext cx="28400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5" name="Ecuación" r:id="rId10" imgW="1320480" imgH="634680" progId="Equation.3">
                  <p:embed/>
                </p:oleObj>
              </mc:Choice>
              <mc:Fallback>
                <p:oleObj name="Ecuación" r:id="rId10" imgW="13204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28400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23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86187"/>
              </p:ext>
            </p:extLst>
          </p:nvPr>
        </p:nvGraphicFramePr>
        <p:xfrm>
          <a:off x="3335594" y="3008672"/>
          <a:ext cx="3148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1" name="Ecuación" r:id="rId4" imgW="1155600" imgH="660240" progId="Equation.3">
                  <p:embed/>
                </p:oleObj>
              </mc:Choice>
              <mc:Fallback>
                <p:oleObj name="Ecuación" r:id="rId4" imgW="1155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94" y="3008672"/>
                        <a:ext cx="3148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79759" y="1966222"/>
            <a:ext cx="2929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800" dirty="0" err="1">
                <a:latin typeface="+mj-lt"/>
              </a:rPr>
              <a:t>Moment</a:t>
            </a:r>
            <a:r>
              <a:rPr lang="es-ES" altLang="en-US" sz="2800" dirty="0">
                <a:latin typeface="+mj-lt"/>
              </a:rPr>
              <a:t> of </a:t>
            </a:r>
            <a:r>
              <a:rPr lang="es-ES" altLang="en-US" sz="2800" dirty="0" err="1">
                <a:latin typeface="+mj-lt"/>
              </a:rPr>
              <a:t>order</a:t>
            </a:r>
            <a:r>
              <a:rPr lang="es-ES" altLang="en-US" sz="2800" dirty="0">
                <a:latin typeface="+mj-lt"/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4918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Random variables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51098" y="1572716"/>
            <a:ext cx="124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latin typeface="+mj-lt"/>
              </a:rPr>
              <a:t>Variance</a:t>
            </a:r>
            <a:endParaRPr lang="es-ES" alt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72583" y="2378075"/>
            <a:ext cx="30494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95300" indent="-4953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Given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X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es-ES" altLang="en-US" dirty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lang="es-E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solidFill>
                  <a:srgbClr val="000000"/>
                </a:solidFill>
                <a:latin typeface="+mj-lt"/>
              </a:rPr>
              <a:t>standard </a:t>
            </a:r>
            <a:r>
              <a:rPr lang="es-ES" altLang="en-US" dirty="0" err="1">
                <a:solidFill>
                  <a:srgbClr val="000000"/>
                </a:solidFill>
                <a:latin typeface="+mj-lt"/>
              </a:rPr>
              <a:t>deviation</a:t>
            </a:r>
            <a:endParaRPr lang="es-ES" alt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630003"/>
              </p:ext>
            </p:extLst>
          </p:nvPr>
        </p:nvGraphicFramePr>
        <p:xfrm>
          <a:off x="3583858" y="3278189"/>
          <a:ext cx="37020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5" name="Ecuación" r:id="rId4" imgW="1358640" imgH="228600" progId="Equation.3">
                  <p:embed/>
                </p:oleObj>
              </mc:Choice>
              <mc:Fallback>
                <p:oleObj name="Ecuación" r:id="rId4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858" y="3278189"/>
                        <a:ext cx="37020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1494"/>
              </p:ext>
            </p:extLst>
          </p:nvPr>
        </p:nvGraphicFramePr>
        <p:xfrm>
          <a:off x="4145834" y="2301875"/>
          <a:ext cx="14192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6" name="Ecuación" r:id="rId6" imgW="520560" imgH="203040" progId="Equation.3">
                  <p:embed/>
                </p:oleObj>
              </mc:Choice>
              <mc:Fallback>
                <p:oleObj name="Ecuación" r:id="rId6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34" y="2301875"/>
                        <a:ext cx="14192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89006"/>
              </p:ext>
            </p:extLst>
          </p:nvPr>
        </p:nvGraphicFramePr>
        <p:xfrm>
          <a:off x="3679108" y="4386263"/>
          <a:ext cx="47053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7" name="Ecuación" r:id="rId8" imgW="1726920" imgH="241200" progId="Equation.3">
                  <p:embed/>
                </p:oleObj>
              </mc:Choice>
              <mc:Fallback>
                <p:oleObj name="Ecuación" r:id="rId8" imgW="1726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08" y="4386263"/>
                        <a:ext cx="47053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8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 dirty="0">
                <a:latin typeface="+mj-lt"/>
              </a:rPr>
              <a:t>Probability</a:t>
            </a:r>
            <a:r>
              <a:rPr lang="en-US" altLang="en-US" dirty="0">
                <a:latin typeface="+mj-lt"/>
              </a:rPr>
              <a:t> is a measure of the likelihood of a random phenomenon or chance behavior.  Probability describes the long-term proportion with which a certain outcome will occur in situations with short-term uncertainty.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+mj-lt"/>
              </a:rPr>
              <a:t>Probability </a:t>
            </a:r>
            <a:r>
              <a:rPr lang="en-US" altLang="en-US" dirty="0">
                <a:latin typeface="+mj-lt"/>
              </a:rPr>
              <a:t>is expressed in numbers between 0 and 1.  Probability = 0 means the event never happens; probability = 1 means it always happens.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The total probability of all possible event always sums to 1. </a:t>
            </a:r>
          </a:p>
        </p:txBody>
      </p:sp>
    </p:spTree>
    <p:extLst>
      <p:ext uri="{BB962C8B-B14F-4D97-AF65-F5344CB8AC3E}">
        <p14:creationId xmlns:p14="http://schemas.microsoft.com/office/powerpoint/2010/main" val="133552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Permutations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dirty="0" smtClean="0">
                <a:latin typeface="+mj-lt"/>
              </a:rPr>
              <a:t>A  B  C  D  E</a:t>
            </a:r>
          </a:p>
          <a:p>
            <a:r>
              <a:rPr lang="en-US" altLang="en-US" dirty="0" smtClean="0">
                <a:latin typeface="+mj-lt"/>
              </a:rPr>
              <a:t>How many ways can we choose 2 letters from the above 5, </a:t>
            </a:r>
            <a:r>
              <a:rPr lang="en-US" altLang="en-US" u="sng" dirty="0" smtClean="0">
                <a:latin typeface="+mj-lt"/>
              </a:rPr>
              <a:t>without replacement</a:t>
            </a:r>
            <a:r>
              <a:rPr lang="en-US" altLang="en-US" dirty="0" smtClean="0">
                <a:latin typeface="+mj-lt"/>
              </a:rPr>
              <a:t>, when the </a:t>
            </a:r>
            <a:r>
              <a:rPr lang="en-US" altLang="en-US" u="sng" dirty="0" smtClean="0">
                <a:solidFill>
                  <a:srgbClr val="CD0000"/>
                </a:solidFill>
                <a:latin typeface="+mj-lt"/>
              </a:rPr>
              <a:t>order</a:t>
            </a:r>
            <a:r>
              <a:rPr lang="en-US" altLang="en-US" dirty="0" smtClean="0">
                <a:latin typeface="+mj-lt"/>
              </a:rPr>
              <a:t> in which we choose the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letters </a:t>
            </a:r>
            <a:r>
              <a:rPr lang="en-US" altLang="en-US" u="sng" dirty="0" smtClean="0">
                <a:solidFill>
                  <a:srgbClr val="CD0000"/>
                </a:solidFill>
                <a:latin typeface="+mj-lt"/>
              </a:rPr>
              <a:t>is important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?</a:t>
            </a:r>
          </a:p>
          <a:p>
            <a:r>
              <a:rPr lang="en-US" altLang="en-US" u="sng" dirty="0" smtClean="0">
                <a:latin typeface="+mj-lt"/>
              </a:rPr>
              <a:t>5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 </a:t>
            </a:r>
            <a:r>
              <a:rPr lang="en-US" altLang="en-US" u="sng" dirty="0" smtClean="0">
                <a:latin typeface="+mj-lt"/>
                <a:sym typeface="Symbol" panose="05050102010706020507" pitchFamily="18" charset="2"/>
              </a:rPr>
              <a:t>4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 = 20</a:t>
            </a:r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83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Permutations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39941"/>
              </p:ext>
            </p:extLst>
          </p:nvPr>
        </p:nvGraphicFramePr>
        <p:xfrm>
          <a:off x="3593691" y="2262650"/>
          <a:ext cx="56388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Equation" r:id="rId3" imgW="1841400" imgH="863280" progId="Equation.3">
                  <p:embed/>
                </p:oleObj>
              </mc:Choice>
              <mc:Fallback>
                <p:oleObj name="Equation" r:id="rId3" imgW="1841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691" y="2262650"/>
                        <a:ext cx="56388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2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Combinations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dirty="0" smtClean="0">
                <a:latin typeface="+mj-lt"/>
              </a:rPr>
              <a:t>A  B  C  D  E</a:t>
            </a:r>
          </a:p>
          <a:p>
            <a:r>
              <a:rPr lang="en-US" altLang="en-US" dirty="0" smtClean="0">
                <a:latin typeface="+mj-lt"/>
              </a:rPr>
              <a:t>How many ways can we choose 2 letters from the above 5, </a:t>
            </a:r>
            <a:r>
              <a:rPr lang="en-US" altLang="en-US" u="sng" dirty="0" smtClean="0">
                <a:latin typeface="+mj-lt"/>
              </a:rPr>
              <a:t>without replacement</a:t>
            </a:r>
            <a:r>
              <a:rPr lang="en-US" altLang="en-US" dirty="0" smtClean="0">
                <a:latin typeface="+mj-lt"/>
              </a:rPr>
              <a:t>, when the </a:t>
            </a:r>
            <a:r>
              <a:rPr lang="en-US" altLang="en-US" u="sng" dirty="0" smtClean="0">
                <a:latin typeface="+mj-lt"/>
              </a:rPr>
              <a:t>order</a:t>
            </a:r>
            <a:r>
              <a:rPr lang="en-US" altLang="en-US" dirty="0" smtClean="0">
                <a:latin typeface="+mj-lt"/>
              </a:rPr>
              <a:t> in which we choose the letters is </a:t>
            </a:r>
            <a:r>
              <a:rPr lang="en-US" altLang="en-US" u="sng" dirty="0" smtClean="0">
                <a:latin typeface="+mj-lt"/>
              </a:rPr>
              <a:t>not</a:t>
            </a:r>
            <a:r>
              <a:rPr lang="en-US" altLang="en-US" dirty="0" smtClean="0">
                <a:latin typeface="+mj-lt"/>
              </a:rPr>
              <a:t> important?</a:t>
            </a:r>
          </a:p>
          <a:p>
            <a:r>
              <a:rPr lang="en-US" altLang="en-US" u="sng" dirty="0" smtClean="0">
                <a:latin typeface="+mj-lt"/>
              </a:rPr>
              <a:t>5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 </a:t>
            </a:r>
            <a:r>
              <a:rPr lang="en-US" altLang="en-US" u="sng" dirty="0" smtClean="0">
                <a:latin typeface="+mj-lt"/>
                <a:sym typeface="Symbol" panose="05050102010706020507" pitchFamily="18" charset="2"/>
              </a:rPr>
              <a:t>4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 = 20 when order important</a:t>
            </a:r>
          </a:p>
          <a:p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Divide by 2: (5  4)/2 = 10 ways</a:t>
            </a:r>
          </a:p>
          <a:p>
            <a:r>
              <a:rPr lang="en-US" altLang="en-US" dirty="0">
                <a:latin typeface="+mj-lt"/>
                <a:sym typeface="WP MathA" pitchFamily="2" charset="2"/>
              </a:rPr>
              <a:t>N choose </a:t>
            </a:r>
            <a:r>
              <a:rPr lang="en-US" altLang="en-US" dirty="0" smtClean="0">
                <a:latin typeface="+mj-lt"/>
                <a:sym typeface="WP MathA" pitchFamily="2" charset="2"/>
              </a:rPr>
              <a:t>K</a:t>
            </a:r>
            <a:r>
              <a:rPr lang="en-US" altLang="en-US" dirty="0">
                <a:latin typeface="+mj-lt"/>
                <a:sym typeface="WP MathA" pitchFamily="2" charset="2"/>
              </a:rPr>
              <a:t> </a:t>
            </a:r>
            <a:r>
              <a:rPr lang="en-US" altLang="en-US" dirty="0" smtClean="0">
                <a:latin typeface="+mj-lt"/>
                <a:sym typeface="WP MathA" pitchFamily="2" charset="2"/>
              </a:rPr>
              <a:t>(5 choose 2)</a:t>
            </a:r>
            <a:endParaRPr lang="en-US" altLang="en-US" dirty="0">
              <a:latin typeface="+mj-lt"/>
              <a:sym typeface="WP Math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Bounding Numbers of Combinations </a:t>
            </a:r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086600" cy="4114800"/>
          </a:xfrm>
        </p:spPr>
        <p:txBody>
          <a:bodyPr/>
          <a:lstStyle/>
          <a:p>
            <a:pPr lvl="4"/>
            <a:endParaRPr lang="en-US" altLang="en-US" dirty="0">
              <a:sym typeface="WP MathA" pitchFamily="2" charset="2"/>
            </a:endParaRPr>
          </a:p>
          <a:p>
            <a:pPr lvl="4">
              <a:buFontTx/>
              <a:buNone/>
            </a:pPr>
            <a:r>
              <a:rPr lang="en-US" altLang="en-US" dirty="0">
                <a:sym typeface="WP MathA" pitchFamily="2" charset="2"/>
              </a:rPr>
              <a:t>		= number of (unordered) </a:t>
            </a:r>
            <a:br>
              <a:rPr lang="en-US" altLang="en-US" dirty="0">
                <a:sym typeface="WP MathA" pitchFamily="2" charset="2"/>
              </a:rPr>
            </a:br>
            <a:r>
              <a:rPr lang="en-US" altLang="en-US" dirty="0">
                <a:sym typeface="WP MathA" pitchFamily="2" charset="2"/>
              </a:rPr>
              <a:t>	   combinations of n objects </a:t>
            </a:r>
            <a:br>
              <a:rPr lang="en-US" altLang="en-US" dirty="0">
                <a:sym typeface="WP MathA" pitchFamily="2" charset="2"/>
              </a:rPr>
            </a:br>
            <a:r>
              <a:rPr lang="en-US" altLang="en-US" dirty="0">
                <a:sym typeface="WP MathA" pitchFamily="2" charset="2"/>
              </a:rPr>
              <a:t>	   taken k at a </a:t>
            </a:r>
            <a:r>
              <a:rPr lang="en-US" altLang="en-US" dirty="0" smtClean="0">
                <a:sym typeface="WP MathA" pitchFamily="2" charset="2"/>
              </a:rPr>
              <a:t>time  </a:t>
            </a:r>
            <a:endParaRPr lang="en-US" altLang="en-US" dirty="0">
              <a:sym typeface="WP MathA" pitchFamily="2" charset="2"/>
            </a:endParaRPr>
          </a:p>
          <a:p>
            <a:endParaRPr lang="en-US" altLang="en-US" dirty="0" smtClean="0">
              <a:sym typeface="WP MathA" pitchFamily="2" charset="2"/>
            </a:endParaRPr>
          </a:p>
          <a:p>
            <a:r>
              <a:rPr lang="en-US" altLang="en-US" dirty="0" smtClean="0">
                <a:latin typeface="+mj-lt"/>
                <a:sym typeface="WP MathA" pitchFamily="2" charset="2"/>
              </a:rPr>
              <a:t>N choose K</a:t>
            </a:r>
            <a:endParaRPr lang="en-US" altLang="en-US" dirty="0">
              <a:latin typeface="+mj-lt"/>
              <a:sym typeface="WP MathA" pitchFamily="2" charset="2"/>
            </a:endParaRP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057400" y="1752601"/>
          <a:ext cx="28956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3" imgW="952200" imgH="457200" progId="Equation.DSMT4">
                  <p:embed/>
                </p:oleObj>
              </mc:Choice>
              <mc:Fallback>
                <p:oleObj name="Equation" r:id="rId3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2895600" cy="1387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743200" y="4267201"/>
          <a:ext cx="44196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5" imgW="1612800" imgH="583920" progId="Equation.DSMT4">
                  <p:embed/>
                </p:oleObj>
              </mc:Choice>
              <mc:Fallback>
                <p:oleObj name="Equation" r:id="rId5" imgW="1612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1"/>
                        <a:ext cx="4419600" cy="1598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7467600" y="4419600"/>
          <a:ext cx="24384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7" imgW="901440" imgH="482400" progId="Equation.DSMT4">
                  <p:embed/>
                </p:oleObj>
              </mc:Choice>
              <mc:Fallback>
                <p:oleObj name="Equation" r:id="rId7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19600"/>
                        <a:ext cx="2438400" cy="1303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752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Combinations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797050" y="2667000"/>
          <a:ext cx="84455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Equation" r:id="rId3" imgW="2590560" imgH="1091880" progId="Equation.3">
                  <p:embed/>
                </p:oleObj>
              </mc:Choice>
              <mc:Fallback>
                <p:oleObj name="Equation" r:id="rId3" imgW="25905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67000"/>
                        <a:ext cx="8445500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0006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Tail Bounds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In the analysis of randomized algorithms, we need to know how much does an algorithms run-time/cost deviate from its expected run-time/cost.</a:t>
            </a: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That is we need to find an upper bound on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[X deviates from E[X] a lot]. This we refer to as the tail bound on X.</a:t>
            </a:r>
          </a:p>
        </p:txBody>
      </p:sp>
    </p:spTree>
    <p:extLst>
      <p:ext uri="{BB962C8B-B14F-4D97-AF65-F5344CB8AC3E}">
        <p14:creationId xmlns:p14="http://schemas.microsoft.com/office/powerpoint/2010/main" val="20117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Markov and </a:t>
            </a:r>
            <a:r>
              <a:rPr lang="en-US" altLang="en-US" sz="4000" dirty="0" err="1">
                <a:solidFill>
                  <a:srgbClr val="CD0000"/>
                </a:solidFill>
              </a:rPr>
              <a:t>Chebychev</a:t>
            </a:r>
            <a:r>
              <a:rPr lang="en-US" altLang="en-US" sz="4000" dirty="0">
                <a:solidFill>
                  <a:srgbClr val="CD0000"/>
                </a:solidFill>
              </a:rPr>
              <a:t> </a:t>
            </a:r>
            <a:r>
              <a:rPr lang="en-US" altLang="en-US" sz="4000" dirty="0" smtClean="0">
                <a:solidFill>
                  <a:srgbClr val="CD0000"/>
                </a:solidFill>
              </a:rPr>
              <a:t>Inequalities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Markov Inequality    </a:t>
            </a:r>
            <a:r>
              <a:rPr lang="en-US" altLang="en-US" dirty="0"/>
              <a:t>(uses only mean)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>
                <a:solidFill>
                  <a:srgbClr val="CD0000"/>
                </a:solidFill>
              </a:rPr>
              <a:t>Chebychev</a:t>
            </a:r>
            <a:r>
              <a:rPr lang="en-US" altLang="en-US" dirty="0">
                <a:solidFill>
                  <a:srgbClr val="CD0000"/>
                </a:solidFill>
              </a:rPr>
              <a:t> Inequality   </a:t>
            </a:r>
            <a:r>
              <a:rPr lang="en-US" altLang="en-US" dirty="0"/>
              <a:t>(uses mean and variance)</a:t>
            </a:r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3276600" y="2209800"/>
          <a:ext cx="26114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2611438" cy="94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3200401" y="4343401"/>
          <a:ext cx="36750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343401"/>
                        <a:ext cx="3675063" cy="1001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5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+mj-lt"/>
              </a:rPr>
              <a:t>Example, if </a:t>
            </a:r>
            <a:r>
              <a:rPr lang="en-US" altLang="en-US" dirty="0">
                <a:latin typeface="+mj-lt"/>
              </a:rPr>
              <a:t>B is a Binomial with parameters </a:t>
            </a:r>
            <a:r>
              <a:rPr lang="en-US" altLang="en-US" dirty="0" err="1">
                <a:latin typeface="+mj-lt"/>
              </a:rPr>
              <a:t>n,p</a:t>
            </a:r>
            <a:endParaRPr lang="en-US" altLang="en-US" dirty="0">
              <a:latin typeface="+mj-lt"/>
            </a:endParaRP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4453"/>
              </p:ext>
            </p:extLst>
          </p:nvPr>
        </p:nvGraphicFramePr>
        <p:xfrm>
          <a:off x="2912806" y="2689124"/>
          <a:ext cx="57912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3" imgW="2044440" imgH="812520" progId="Equation.DSMT4">
                  <p:embed/>
                </p:oleObj>
              </mc:Choice>
              <mc:Fallback>
                <p:oleObj name="Equation" r:id="rId3" imgW="2044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806" y="2689124"/>
                        <a:ext cx="5791200" cy="230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Markov and </a:t>
            </a:r>
            <a:r>
              <a:rPr lang="en-US" altLang="en-US" sz="4000" dirty="0" err="1">
                <a:solidFill>
                  <a:srgbClr val="CD0000"/>
                </a:solidFill>
              </a:rPr>
              <a:t>Chebychev</a:t>
            </a:r>
            <a:r>
              <a:rPr lang="en-US" altLang="en-US" sz="4000" dirty="0">
                <a:solidFill>
                  <a:srgbClr val="CD0000"/>
                </a:solidFill>
              </a:rPr>
              <a:t> </a:t>
            </a:r>
            <a:r>
              <a:rPr lang="en-US" altLang="en-US" sz="4000" dirty="0" smtClean="0">
                <a:solidFill>
                  <a:srgbClr val="CD0000"/>
                </a:solidFill>
              </a:rPr>
              <a:t>Inequalities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1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err="1" smtClean="0">
                <a:solidFill>
                  <a:srgbClr val="CD0000"/>
                </a:solidFill>
              </a:rPr>
              <a:t>Chernoff</a:t>
            </a:r>
            <a:r>
              <a:rPr lang="en-US" altLang="zh-TW" sz="4000" dirty="0" smtClean="0">
                <a:solidFill>
                  <a:srgbClr val="CD0000"/>
                </a:solidFill>
              </a:rPr>
              <a:t> bounds</a:t>
            </a:r>
          </a:p>
        </p:txBody>
      </p:sp>
      <p:pic>
        <p:nvPicPr>
          <p:cNvPr id="2054" name="Picture 6" descr="Herman_Chernoff_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44150" y="365125"/>
            <a:ext cx="1266825" cy="183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Text Box 252"/>
          <p:cNvSpPr txBox="1">
            <a:spLocks noChangeArrowheads="1"/>
          </p:cNvSpPr>
          <p:nvPr/>
        </p:nvSpPr>
        <p:spPr bwMode="auto">
          <a:xfrm>
            <a:off x="1327355" y="1557338"/>
            <a:ext cx="901679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latin typeface="+mj-lt"/>
              </a:rPr>
              <a:t>The </a:t>
            </a:r>
            <a:r>
              <a:rPr lang="en-US" altLang="zh-TW" sz="2800" dirty="0" err="1">
                <a:latin typeface="+mj-lt"/>
              </a:rPr>
              <a:t>Chernoff</a:t>
            </a:r>
            <a:r>
              <a:rPr lang="en-US" altLang="zh-TW" sz="2800" dirty="0">
                <a:latin typeface="+mj-lt"/>
              </a:rPr>
              <a:t> bound for a random variable X is </a:t>
            </a:r>
          </a:p>
          <a:p>
            <a:pPr eaLnBrk="1" hangingPunct="1"/>
            <a:r>
              <a:rPr lang="en-US" altLang="zh-TW" sz="2800" dirty="0">
                <a:latin typeface="+mj-lt"/>
              </a:rPr>
              <a:t> obtained as follows: for any t &gt;0,</a:t>
            </a:r>
          </a:p>
          <a:p>
            <a:pPr eaLnBrk="1" hangingPunct="1"/>
            <a:endParaRPr lang="en-US" altLang="zh-TW" sz="2800" dirty="0">
              <a:solidFill>
                <a:srgbClr val="CD0000"/>
              </a:solidFill>
              <a:latin typeface="+mj-lt"/>
            </a:endParaRPr>
          </a:p>
          <a:p>
            <a:pPr eaLnBrk="1" hangingPunct="1"/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 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[X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a] =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] 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≤ 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</a:p>
          <a:p>
            <a:pPr eaLnBrk="1" hangingPunct="1"/>
            <a:endParaRPr lang="en-US" altLang="zh-TW" sz="2800" baseline="300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Euclid Symbol" pitchFamily="18" charset="2"/>
              </a:rPr>
              <a:t>Similarly, for any t &lt;0,</a:t>
            </a:r>
          </a:p>
          <a:p>
            <a:pPr eaLnBrk="1" hangingPunct="1"/>
            <a:endParaRPr lang="en-US" altLang="zh-TW" sz="28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 smtClean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 err="1" smtClean="0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 smtClean="0">
                <a:solidFill>
                  <a:srgbClr val="CD0000"/>
                </a:solidFill>
                <a:latin typeface="+mj-lt"/>
              </a:rPr>
              <a:t>[X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a] </a:t>
            </a:r>
            <a:r>
              <a:rPr lang="en-US" altLang="zh-TW" sz="2800" dirty="0" smtClean="0">
                <a:solidFill>
                  <a:srgbClr val="CD0000"/>
                </a:solidFill>
                <a:latin typeface="+mj-lt"/>
              </a:rPr>
              <a:t>= 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Pr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 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] 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≤ 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</a:t>
            </a:r>
          </a:p>
          <a:p>
            <a:pPr eaLnBrk="1" hangingPunct="1"/>
            <a:endParaRPr lang="en-US" altLang="zh-TW" sz="2800" dirty="0">
              <a:latin typeface="+mj-lt"/>
              <a:sym typeface="Euclid Symbol" pitchFamily="18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MT Symbol" pitchFamily="82" charset="2"/>
              </a:rPr>
              <a:t>The value of t that minimizes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E[</a:t>
            </a:r>
            <a:r>
              <a:rPr lang="en-US" altLang="zh-TW" sz="2800" dirty="0" err="1">
                <a:solidFill>
                  <a:srgbClr val="CD0000"/>
                </a:solidFill>
                <a:latin typeface="+mj-lt"/>
              </a:rPr>
              <a:t>e</a:t>
            </a:r>
            <a:r>
              <a:rPr lang="en-US" altLang="zh-TW" sz="2800" baseline="30000" dirty="0" err="1">
                <a:solidFill>
                  <a:srgbClr val="CD0000"/>
                </a:solidFill>
                <a:latin typeface="+mj-lt"/>
              </a:rPr>
              <a:t>tX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MT Symbol" pitchFamily="82" charset="2"/>
              </a:rPr>
              <a:t> ] / </a:t>
            </a:r>
            <a:r>
              <a:rPr lang="en-US" altLang="zh-TW" sz="28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e</a:t>
            </a:r>
            <a:r>
              <a:rPr lang="en-US" altLang="zh-TW" sz="2800" baseline="30000" dirty="0">
                <a:solidFill>
                  <a:srgbClr val="CD0000"/>
                </a:solidFill>
                <a:latin typeface="+mj-lt"/>
                <a:sym typeface="Euclid Symbol" pitchFamily="18" charset="2"/>
              </a:rPr>
              <a:t>ta </a:t>
            </a:r>
            <a:r>
              <a:rPr lang="en-US" altLang="zh-TW" sz="2800" dirty="0">
                <a:latin typeface="+mj-lt"/>
                <a:sym typeface="Euclid Symbol" pitchFamily="18" charset="2"/>
              </a:rPr>
              <a:t>gives the best possible bounds.</a:t>
            </a:r>
            <a:endParaRPr lang="en-US" altLang="zh-TW" sz="2800" dirty="0">
              <a:latin typeface="+mj-lt"/>
              <a:sym typeface="MT Symbol" pitchFamily="82" charset="2"/>
            </a:endParaRPr>
          </a:p>
          <a:p>
            <a:pPr eaLnBrk="1" hangingPunct="1"/>
            <a:r>
              <a:rPr lang="en-US" altLang="zh-TW" sz="2800" dirty="0">
                <a:latin typeface="+mj-lt"/>
                <a:sym typeface="Euclid Symbol" pitchFamily="18" charset="2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524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274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 of Random </a:t>
            </a:r>
            <a:r>
              <a:rPr lang="en-US" altLang="en-US" sz="4000" dirty="0" smtClean="0">
                <a:solidFill>
                  <a:srgbClr val="CD0000"/>
                </a:solidFill>
              </a:rPr>
              <a:t>Variable </a:t>
            </a:r>
            <a:r>
              <a:rPr lang="en-US" altLang="en-US" sz="4000" dirty="0">
                <a:solidFill>
                  <a:srgbClr val="CD0000"/>
                </a:solidFill>
              </a:rPr>
              <a:t>A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6553200" cy="46482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Uses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all </a:t>
            </a:r>
            <a:r>
              <a:rPr lang="en-US" altLang="en-US" dirty="0">
                <a:latin typeface="+mj-lt"/>
              </a:rPr>
              <a:t>moments</a:t>
            </a:r>
          </a:p>
          <a:p>
            <a:r>
              <a:rPr lang="en-US" altLang="en-US" dirty="0">
                <a:latin typeface="+mj-lt"/>
                <a:sym typeface="Symbol" panose="05050102010706020507" pitchFamily="18" charset="2"/>
              </a:rPr>
              <a:t>Uses </a:t>
            </a:r>
            <a:r>
              <a:rPr lang="en-US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moment generating function</a:t>
            </a:r>
            <a:endParaRPr lang="en-US" altLang="en-US" dirty="0">
              <a:solidFill>
                <a:srgbClr val="CD0000"/>
              </a:solidFill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	By setting x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’ (s) </a:t>
            </a:r>
            <a:br>
              <a:rPr lang="en-US" altLang="en-US" dirty="0"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latin typeface="+mj-lt"/>
                <a:sym typeface="Symbol" panose="05050102010706020507" pitchFamily="18" charset="2"/>
              </a:rPr>
              <a:t>	1</a:t>
            </a:r>
            <a:r>
              <a:rPr lang="en-US" altLang="en-US" baseline="30000" dirty="0">
                <a:latin typeface="+mj-lt"/>
                <a:sym typeface="Symbol" panose="05050102010706020507" pitchFamily="18" charset="2"/>
              </a:rPr>
              <a:t>st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derivative minimizes bounds</a:t>
            </a:r>
          </a:p>
          <a:p>
            <a:pPr>
              <a:buFontTx/>
              <a:buNone/>
            </a:pPr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endParaRPr lang="en-US" altLang="en-US" dirty="0">
              <a:solidFill>
                <a:srgbClr val="FDAD23"/>
              </a:solidFill>
              <a:latin typeface="+mj-lt"/>
            </a:endParaRP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2133600" y="2514600"/>
          <a:ext cx="75438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3" imgW="2831760" imgH="698400" progId="Equation.DSMT4">
                  <p:embed/>
                </p:oleObj>
              </mc:Choice>
              <mc:Fallback>
                <p:oleObj name="Equation" r:id="rId3" imgW="2831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7543800" cy="186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AutoShape 5"/>
          <p:cNvSpPr>
            <a:spLocks noChangeArrowheads="1"/>
          </p:cNvSpPr>
          <p:nvPr/>
        </p:nvSpPr>
        <p:spPr bwMode="auto">
          <a:xfrm>
            <a:off x="3048000" y="4648200"/>
            <a:ext cx="5181600" cy="91440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98987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864777"/>
            <a:ext cx="10515600" cy="4351338"/>
          </a:xfrm>
        </p:spPr>
        <p:txBody>
          <a:bodyPr>
            <a:noAutofit/>
          </a:bodyPr>
          <a:lstStyle/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>
              <a:buFontTx/>
              <a:buAutoNum type="arabicPeriod"/>
            </a:pPr>
            <a:r>
              <a:rPr lang="en-US" altLang="en-US" dirty="0">
                <a:latin typeface="+mj-lt"/>
              </a:rPr>
              <a:t>The probability of any event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), must be between 0 and 1 inclusive.  That is,  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		0 </a:t>
            </a:r>
            <a:r>
              <a:rPr lang="en-US" altLang="en-US" u="sng" dirty="0">
                <a:latin typeface="+mj-lt"/>
              </a:rPr>
              <a:t>&lt;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) </a:t>
            </a:r>
            <a:r>
              <a:rPr lang="en-US" altLang="en-US" u="sng" dirty="0">
                <a:latin typeface="+mj-lt"/>
              </a:rPr>
              <a:t>&lt;</a:t>
            </a:r>
            <a:r>
              <a:rPr lang="en-US" altLang="en-US" dirty="0">
                <a:latin typeface="+mj-lt"/>
              </a:rPr>
              <a:t> 1.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2. If an event is </a:t>
            </a:r>
            <a:r>
              <a:rPr lang="en-US" altLang="en-US" b="1" dirty="0">
                <a:latin typeface="+mj-lt"/>
              </a:rPr>
              <a:t>impossible</a:t>
            </a:r>
            <a:r>
              <a:rPr lang="en-US" altLang="en-US" dirty="0">
                <a:latin typeface="+mj-lt"/>
              </a:rPr>
              <a:t>, the probability of the event is 0.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3. If an event is a </a:t>
            </a:r>
            <a:r>
              <a:rPr lang="en-US" altLang="en-US" b="1" dirty="0">
                <a:latin typeface="+mj-lt"/>
              </a:rPr>
              <a:t>certainty, </a:t>
            </a:r>
            <a:r>
              <a:rPr lang="en-US" altLang="en-US" dirty="0">
                <a:latin typeface="+mj-lt"/>
              </a:rPr>
              <a:t>the probability of the event is 1.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4. If </a:t>
            </a:r>
            <a:r>
              <a:rPr lang="en-US" altLang="en-US" i="1" dirty="0">
                <a:latin typeface="+mj-lt"/>
              </a:rPr>
              <a:t>S</a:t>
            </a:r>
            <a:r>
              <a:rPr lang="en-US" altLang="en-US" dirty="0">
                <a:latin typeface="+mj-lt"/>
              </a:rPr>
              <a:t> = {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, …,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i="1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}, then 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) +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) + … + </a:t>
            </a:r>
            <a:r>
              <a:rPr lang="en-US" altLang="en-US" i="1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i="1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) = 1. </a:t>
            </a:r>
          </a:p>
        </p:txBody>
      </p:sp>
    </p:spTree>
    <p:extLst>
      <p:ext uri="{BB962C8B-B14F-4D97-AF65-F5344CB8AC3E}">
        <p14:creationId xmlns:p14="http://schemas.microsoft.com/office/powerpoint/2010/main" val="1748693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 of Discrete Random </a:t>
            </a:r>
            <a:br>
              <a:rPr lang="en-US" altLang="en-US" sz="4000" dirty="0">
                <a:solidFill>
                  <a:srgbClr val="CD0000"/>
                </a:solidFill>
              </a:rPr>
            </a:br>
            <a:r>
              <a:rPr lang="en-US" altLang="en-US" sz="4000" dirty="0">
                <a:solidFill>
                  <a:srgbClr val="CD0000"/>
                </a:solidFill>
              </a:rPr>
              <a:t>Variable A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971800"/>
            <a:ext cx="6553200" cy="32766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Choose z =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to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minimize </a:t>
            </a:r>
            <a:r>
              <a:rPr lang="en-US" altLang="en-US" dirty="0">
                <a:latin typeface="+mj-lt"/>
              </a:rPr>
              <a:t>above bound 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Need Probability Generating function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	</a:t>
            </a:r>
            <a:endParaRPr lang="en-US" altLang="en-US" dirty="0">
              <a:solidFill>
                <a:srgbClr val="FDAD23"/>
              </a:solidFill>
            </a:endParaRP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2819400" y="2024064"/>
          <a:ext cx="57165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24064"/>
                        <a:ext cx="5716588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3182939" y="5176838"/>
          <a:ext cx="55975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Equation" r:id="rId5" imgW="1790640" imgH="342720" progId="Equation.DSMT4">
                  <p:embed/>
                </p:oleObj>
              </mc:Choice>
              <mc:Fallback>
                <p:oleObj name="Equation" r:id="rId5" imgW="1790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9" y="5176838"/>
                        <a:ext cx="5597525" cy="1071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15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365125"/>
            <a:ext cx="10926097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Bounds for Binomial B </a:t>
            </a:r>
            <a:r>
              <a:rPr lang="en-US" altLang="en-US" sz="4000" dirty="0" smtClean="0">
                <a:solidFill>
                  <a:srgbClr val="CD0000"/>
                </a:solidFill>
              </a:rPr>
              <a:t>with </a:t>
            </a:r>
            <a:r>
              <a:rPr lang="en-US" altLang="en-US" sz="4000" dirty="0">
                <a:solidFill>
                  <a:srgbClr val="CD0000"/>
                </a:solidFill>
              </a:rPr>
              <a:t>parameters </a:t>
            </a:r>
            <a:r>
              <a:rPr lang="en-US" altLang="en-US" sz="4000" dirty="0" err="1">
                <a:solidFill>
                  <a:srgbClr val="CD0000"/>
                </a:solidFill>
              </a:rPr>
              <a:t>n,p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553200" cy="4114800"/>
          </a:xfrm>
        </p:spPr>
        <p:txBody>
          <a:bodyPr/>
          <a:lstStyle/>
          <a:p>
            <a:r>
              <a:rPr lang="en-US" altLang="en-US"/>
              <a:t>Above mean x </a:t>
            </a:r>
            <a:r>
              <a:rPr lang="en-US" altLang="en-US">
                <a:sym typeface="Symbol" panose="05050102010706020507" pitchFamily="18" charset="2"/>
              </a:rPr>
              <a:t> 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2590800" y="2514601"/>
          <a:ext cx="598805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Equation" r:id="rId3" imgW="2247840" imgH="1422360" progId="Equation.DSMT4">
                  <p:embed/>
                </p:oleObj>
              </mc:Choice>
              <mc:Fallback>
                <p:oleObj name="Equation" r:id="rId3" imgW="224784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1"/>
                        <a:ext cx="5988050" cy="3787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7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219" y="365125"/>
            <a:ext cx="11073581" cy="1325563"/>
          </a:xfrm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D0000"/>
                </a:solidFill>
              </a:rPr>
              <a:t>Chernoff</a:t>
            </a:r>
            <a:r>
              <a:rPr lang="en-US" altLang="en-US" sz="4000" dirty="0">
                <a:solidFill>
                  <a:srgbClr val="CD0000"/>
                </a:solidFill>
              </a:rPr>
              <a:t> Bounds for Binomial B </a:t>
            </a:r>
            <a:r>
              <a:rPr lang="en-US" altLang="en-US" sz="4000" dirty="0" smtClean="0">
                <a:solidFill>
                  <a:srgbClr val="CD0000"/>
                </a:solidFill>
              </a:rPr>
              <a:t>with </a:t>
            </a:r>
            <a:r>
              <a:rPr lang="en-US" altLang="en-US" sz="4000" dirty="0">
                <a:solidFill>
                  <a:srgbClr val="CD0000"/>
                </a:solidFill>
              </a:rPr>
              <a:t>parameters </a:t>
            </a:r>
            <a:r>
              <a:rPr lang="en-US" altLang="en-US" sz="4000" dirty="0" err="1" smtClean="0">
                <a:solidFill>
                  <a:srgbClr val="CD0000"/>
                </a:solidFill>
              </a:rPr>
              <a:t>n,p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553200" cy="4114800"/>
          </a:xfrm>
        </p:spPr>
        <p:txBody>
          <a:bodyPr/>
          <a:lstStyle/>
          <a:p>
            <a:r>
              <a:rPr lang="en-US" altLang="en-US"/>
              <a:t>Below mean x </a:t>
            </a:r>
            <a:r>
              <a:rPr lang="en-US" altLang="en-US">
                <a:sym typeface="Symbol" panose="05050102010706020507" pitchFamily="18" charset="2"/>
              </a:rPr>
              <a:t> 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3200401" y="2743201"/>
          <a:ext cx="34512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3" imgW="1295280" imgH="685800" progId="Equation.DSMT4">
                  <p:embed/>
                </p:oleObj>
              </mc:Choice>
              <mc:Fallback>
                <p:oleObj name="Equation" r:id="rId3" imgW="1295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743201"/>
                        <a:ext cx="3451225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35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099"/>
            <a:ext cx="10515600" cy="1325563"/>
          </a:xfrm>
          <a:noFill/>
        </p:spPr>
        <p:txBody>
          <a:bodyPr anchor="b"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Birthday Problem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What is the smallest number of people  you need in a group so that the probability of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2 or more </a:t>
            </a:r>
            <a:r>
              <a:rPr lang="en-US" altLang="en-US" dirty="0" smtClean="0">
                <a:latin typeface="+mj-lt"/>
              </a:rPr>
              <a:t>people having the same birthday is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greater than 1/2</a:t>
            </a:r>
            <a:r>
              <a:rPr lang="en-US" altLang="en-US" dirty="0" smtClean="0">
                <a:latin typeface="+mj-lt"/>
              </a:rPr>
              <a:t>?</a:t>
            </a:r>
          </a:p>
          <a:p>
            <a:r>
              <a:rPr lang="en-US" altLang="en-US" dirty="0" smtClean="0">
                <a:latin typeface="+mj-lt"/>
              </a:rPr>
              <a:t>Answer:  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23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No. of people	23	30	40	60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+mj-lt"/>
              </a:rPr>
              <a:t>Probability		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.507</a:t>
            </a:r>
            <a:r>
              <a:rPr lang="en-US" altLang="en-US" dirty="0" smtClean="0">
                <a:latin typeface="+mj-lt"/>
              </a:rPr>
              <a:t>	.706	.891	.994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743200" y="4800600"/>
            <a:ext cx="6477000" cy="914400"/>
            <a:chOff x="768" y="3024"/>
            <a:chExt cx="4080" cy="57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768" y="3312"/>
              <a:ext cx="4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304" y="30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1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Birthday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A={at least 2 people in the group have a common birthday}</a:t>
            </a:r>
          </a:p>
          <a:p>
            <a:r>
              <a:rPr lang="en-US" altLang="en-US" dirty="0" smtClean="0">
                <a:latin typeface="+mj-lt"/>
              </a:rPr>
              <a:t>A’ = {no one has  common birthday}</a:t>
            </a:r>
          </a:p>
          <a:p>
            <a:endParaRPr lang="en-US" altLang="en-US" dirty="0" smtClean="0"/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3352800" y="3581400"/>
          <a:ext cx="58039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0" name="Equation" r:id="rId4" imgW="5803560" imgH="2477880" progId="Equation.3">
                  <p:embed/>
                </p:oleObj>
              </mc:Choice>
              <mc:Fallback>
                <p:oleObj name="Equation" r:id="rId4" imgW="5803560" imgH="2477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58039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8055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822" y="3323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Bayesian </a:t>
            </a:r>
            <a:r>
              <a:rPr lang="en-US" sz="4000" dirty="0" smtClean="0">
                <a:solidFill>
                  <a:srgbClr val="CD0000"/>
                </a:solidFill>
              </a:rPr>
              <a:t>Framework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77225"/>
            <a:ext cx="9144000" cy="5949950"/>
          </a:xfrm>
        </p:spPr>
        <p:txBody>
          <a:bodyPr/>
          <a:lstStyle/>
          <a:p>
            <a:r>
              <a:rPr lang="en-US" dirty="0">
                <a:latin typeface="+mj-lt"/>
              </a:rPr>
              <a:t>The Bayesian framework assumes that we always have a prior distribution for everything.</a:t>
            </a:r>
          </a:p>
          <a:p>
            <a:pPr lvl="1"/>
            <a:r>
              <a:rPr lang="en-US" dirty="0">
                <a:latin typeface="+mj-lt"/>
              </a:rPr>
              <a:t>The prior may be very vague.</a:t>
            </a:r>
          </a:p>
          <a:p>
            <a:pPr lvl="1"/>
            <a:r>
              <a:rPr lang="en-US" dirty="0">
                <a:latin typeface="+mj-lt"/>
              </a:rPr>
              <a:t>When we see some data, we combine our prior distribution with a likelihood term to get a posterior distribution.</a:t>
            </a:r>
          </a:p>
          <a:p>
            <a:pPr lvl="1"/>
            <a:r>
              <a:rPr lang="en-US" dirty="0">
                <a:latin typeface="+mj-lt"/>
              </a:rPr>
              <a:t>The likelihood term takes into account how probable the observed data is given the parameters of the model. </a:t>
            </a:r>
          </a:p>
          <a:p>
            <a:pPr lvl="2"/>
            <a:r>
              <a:rPr lang="en-US" dirty="0">
                <a:latin typeface="+mj-lt"/>
              </a:rPr>
              <a:t>It favors parameter settings that make the data likely. </a:t>
            </a:r>
          </a:p>
          <a:p>
            <a:pPr lvl="2"/>
            <a:r>
              <a:rPr lang="en-US" dirty="0">
                <a:latin typeface="+mj-lt"/>
              </a:rPr>
              <a:t>It fights the prior</a:t>
            </a:r>
          </a:p>
          <a:p>
            <a:pPr lvl="2"/>
            <a:r>
              <a:rPr lang="en-US" dirty="0">
                <a:latin typeface="+mj-lt"/>
              </a:rPr>
              <a:t>With enough data the likelihood terms always win.</a:t>
            </a:r>
          </a:p>
        </p:txBody>
      </p:sp>
    </p:spTree>
    <p:extLst>
      <p:ext uri="{BB962C8B-B14F-4D97-AF65-F5344CB8AC3E}">
        <p14:creationId xmlns:p14="http://schemas.microsoft.com/office/powerpoint/2010/main" val="26920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5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Basic Probability Formulas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758390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Product rule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Sum rule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Bayes theorem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Theorem of total probability, if event </a:t>
            </a:r>
            <a:r>
              <a:rPr lang="en-US" altLang="zh-CN" i="1" dirty="0">
                <a:latin typeface="+mj-lt"/>
              </a:rPr>
              <a:t>Ai </a:t>
            </a:r>
            <a:r>
              <a:rPr lang="en-US" altLang="zh-CN" dirty="0">
                <a:latin typeface="+mj-lt"/>
              </a:rPr>
              <a:t>is mutually exclusive and probability sum to 1</a:t>
            </a:r>
            <a:endParaRPr lang="en-US" altLang="zh-CN" i="1" dirty="0">
              <a:latin typeface="+mj-lt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657600" y="2362200"/>
          <a:ext cx="5105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2" name="Equation" r:id="rId4" imgW="2578100" imgH="203200" progId="Equation.3">
                  <p:embed/>
                </p:oleObj>
              </mc:Choice>
              <mc:Fallback>
                <p:oleObj name="Equation" r:id="rId4" imgW="2578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51054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581400" y="3276600"/>
          <a:ext cx="487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3" name="Equation" r:id="rId6" imgW="2260600" imgH="203200" progId="Equation.3">
                  <p:embed/>
                </p:oleObj>
              </mc:Choice>
              <mc:Fallback>
                <p:oleObj name="Equation" r:id="rId6" imgW="226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87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114800" y="587375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4" name="Equation" r:id="rId8" imgW="1612900" imgH="431800" progId="Equation.3">
                  <p:embed/>
                </p:oleObj>
              </mc:Choice>
              <mc:Fallback>
                <p:oleObj name="Equation"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873750"/>
                        <a:ext cx="3124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114800" y="4191000"/>
          <a:ext cx="3048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5" name="Equation" r:id="rId10" imgW="1524000" imgH="419100" progId="Equation.3">
                  <p:embed/>
                </p:oleObj>
              </mc:Choice>
              <mc:Fallback>
                <p:oleObj name="Equation" r:id="rId10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3048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7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Bayes Theorem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latin typeface="+mj-lt"/>
              </a:rPr>
              <a:t>Given a hypothesis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 and data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 which bears on the hypothesis:</a:t>
            </a:r>
          </a:p>
          <a:p>
            <a:endParaRPr lang="en-US" altLang="zh-CN" sz="2600" dirty="0">
              <a:latin typeface="+mj-lt"/>
            </a:endParaRPr>
          </a:p>
          <a:p>
            <a:endParaRPr lang="en-US" altLang="zh-CN" sz="2600" i="1" dirty="0" smtClean="0">
              <a:latin typeface="+mj-lt"/>
            </a:endParaRPr>
          </a:p>
          <a:p>
            <a:r>
              <a:rPr lang="en-US" altLang="zh-CN" sz="2600" i="1" dirty="0" smtClean="0">
                <a:latin typeface="+mj-lt"/>
              </a:rPr>
              <a:t>P(h</a:t>
            </a:r>
            <a:r>
              <a:rPr lang="en-US" altLang="zh-CN" sz="2600" i="1" dirty="0">
                <a:latin typeface="+mj-lt"/>
              </a:rPr>
              <a:t>)</a:t>
            </a:r>
            <a:r>
              <a:rPr lang="en-US" altLang="zh-CN" sz="2600" dirty="0">
                <a:latin typeface="+mj-lt"/>
              </a:rPr>
              <a:t>: independent probability of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prior probability</a:t>
            </a:r>
          </a:p>
          <a:p>
            <a:r>
              <a:rPr lang="en-US" altLang="zh-CN" sz="2600" i="1" dirty="0">
                <a:latin typeface="+mj-lt"/>
              </a:rPr>
              <a:t>P(D)</a:t>
            </a:r>
            <a:r>
              <a:rPr lang="en-US" altLang="zh-CN" sz="2600" dirty="0">
                <a:latin typeface="+mj-lt"/>
              </a:rPr>
              <a:t>: independent probability of </a:t>
            </a:r>
            <a:r>
              <a:rPr lang="en-US" altLang="zh-CN" sz="2600" i="1" dirty="0">
                <a:latin typeface="+mj-lt"/>
              </a:rPr>
              <a:t>D</a:t>
            </a:r>
          </a:p>
          <a:p>
            <a:r>
              <a:rPr lang="en-US" altLang="zh-CN" sz="2600" i="1" dirty="0">
                <a:latin typeface="+mj-lt"/>
              </a:rPr>
              <a:t>P(</a:t>
            </a:r>
            <a:r>
              <a:rPr lang="en-US" altLang="zh-CN" sz="2600" i="1" dirty="0" err="1">
                <a:latin typeface="+mj-lt"/>
              </a:rPr>
              <a:t>D|h</a:t>
            </a:r>
            <a:r>
              <a:rPr lang="en-US" altLang="zh-CN" sz="2600" i="1" dirty="0">
                <a:latin typeface="+mj-lt"/>
              </a:rPr>
              <a:t>)</a:t>
            </a:r>
            <a:r>
              <a:rPr lang="en-US" altLang="zh-CN" sz="2600" dirty="0">
                <a:latin typeface="+mj-lt"/>
              </a:rPr>
              <a:t>: conditional probability of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 given h: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likelihood</a:t>
            </a:r>
          </a:p>
          <a:p>
            <a:r>
              <a:rPr lang="en-US" altLang="zh-CN" sz="2600" i="1" dirty="0">
                <a:latin typeface="+mj-lt"/>
              </a:rPr>
              <a:t>P(</a:t>
            </a:r>
            <a:r>
              <a:rPr lang="en-US" altLang="zh-CN" sz="2600" i="1" dirty="0" err="1">
                <a:latin typeface="+mj-lt"/>
              </a:rPr>
              <a:t>h|D</a:t>
            </a:r>
            <a:r>
              <a:rPr lang="en-US" altLang="zh-CN" sz="2600" i="1" dirty="0">
                <a:latin typeface="+mj-lt"/>
              </a:rPr>
              <a:t>)</a:t>
            </a:r>
            <a:r>
              <a:rPr lang="en-US" altLang="zh-CN" sz="2600" dirty="0">
                <a:latin typeface="+mj-lt"/>
              </a:rPr>
              <a:t>: conditional probability of </a:t>
            </a:r>
            <a:r>
              <a:rPr lang="en-US" altLang="zh-CN" sz="2600" i="1" dirty="0">
                <a:latin typeface="+mj-lt"/>
              </a:rPr>
              <a:t>h</a:t>
            </a:r>
            <a:r>
              <a:rPr lang="en-US" altLang="zh-CN" sz="2600" dirty="0">
                <a:latin typeface="+mj-lt"/>
              </a:rPr>
              <a:t> given </a:t>
            </a:r>
            <a:r>
              <a:rPr lang="en-US" altLang="zh-CN" sz="2600" i="1" dirty="0">
                <a:latin typeface="+mj-lt"/>
              </a:rPr>
              <a:t>D</a:t>
            </a:r>
            <a:r>
              <a:rPr lang="en-US" altLang="zh-CN" sz="2600" dirty="0">
                <a:latin typeface="+mj-lt"/>
              </a:rPr>
              <a:t>: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posterior probability</a:t>
            </a:r>
          </a:p>
        </p:txBody>
      </p:sp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2286000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Equation" r:id="rId4" imgW="1524000" imgH="419100" progId="Equation.3">
                  <p:embed/>
                </p:oleObj>
              </mc:Choice>
              <mc:Fallback>
                <p:oleObj name="Equation" r:id="rId4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281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0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D0000"/>
                </a:solidFill>
              </a:rPr>
              <a:t>Maximum A Posterior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33538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latin typeface="+mj-lt"/>
              </a:rPr>
              <a:t>Based on Bayes Theorem, we can compute the </a:t>
            </a:r>
            <a:r>
              <a:rPr lang="en-US" altLang="zh-CN" sz="2600" i="1" dirty="0">
                <a:solidFill>
                  <a:srgbClr val="CD0000"/>
                </a:solidFill>
                <a:latin typeface="+mj-lt"/>
              </a:rPr>
              <a:t>Maximum A Posterior</a:t>
            </a:r>
            <a:r>
              <a:rPr lang="en-US" altLang="zh-CN" sz="26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zh-CN" sz="2600" dirty="0">
                <a:latin typeface="+mj-lt"/>
              </a:rPr>
              <a:t>(MAP) hypothesis for the data</a:t>
            </a:r>
          </a:p>
          <a:p>
            <a:r>
              <a:rPr lang="en-US" altLang="zh-CN" sz="2600" dirty="0">
                <a:latin typeface="+mj-lt"/>
              </a:rPr>
              <a:t>We are interested in the best hypothesis for some space H given observed training data D.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18064" y="3540126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5" name="Equation" r:id="rId4" imgW="1447560" imgH="304560" progId="Equation.3">
                  <p:embed/>
                </p:oleObj>
              </mc:Choice>
              <mc:Fallback>
                <p:oleObj name="Equation" r:id="rId4" imgW="1447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4" y="3540126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383214" y="4100514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6" name="Equation" r:id="rId6" imgW="1447560" imgH="419040" progId="Equation.3">
                  <p:embed/>
                </p:oleObj>
              </mc:Choice>
              <mc:Fallback>
                <p:oleObj name="Equation" r:id="rId6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4" y="4100514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429250" y="4911726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7" name="Equation" r:id="rId8" imgW="1422360" imgH="304560" progId="Equation.3">
                  <p:embed/>
                </p:oleObj>
              </mc:Choice>
              <mc:Fallback>
                <p:oleObj name="Equation" r:id="rId8" imgW="1422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911726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133600" y="5334001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j-lt"/>
              </a:rPr>
              <a:t>H</a:t>
            </a:r>
            <a:r>
              <a:rPr lang="en-US" altLang="zh-CN" sz="2000" dirty="0">
                <a:latin typeface="+mj-lt"/>
              </a:rPr>
              <a:t>: set of all hypothesis.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+mj-lt"/>
              </a:rPr>
              <a:t>Note that we can drop </a:t>
            </a:r>
            <a:r>
              <a:rPr lang="en-US" altLang="zh-CN" sz="2000" i="1" dirty="0">
                <a:latin typeface="+mj-lt"/>
              </a:rPr>
              <a:t>P(D)</a:t>
            </a:r>
            <a:r>
              <a:rPr lang="en-US" altLang="zh-CN" sz="2000" dirty="0">
                <a:latin typeface="+mj-lt"/>
              </a:rPr>
              <a:t> as the probability of the data is constant (and independent of the hypothesis).</a:t>
            </a:r>
          </a:p>
        </p:txBody>
      </p:sp>
    </p:spTree>
    <p:extLst>
      <p:ext uri="{BB962C8B-B14F-4D97-AF65-F5344CB8AC3E}">
        <p14:creationId xmlns:p14="http://schemas.microsoft.com/office/powerpoint/2010/main" val="16424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73856" indent="-259175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6701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51381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6062" indent="-207340" defTabSz="945990" eaLnBrk="0" hangingPunct="0"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0742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9542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1010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24783" indent="-207340" defTabSz="945990" eaLnBrk="0" fontAlgn="base" hangingPunct="0">
              <a:spcBef>
                <a:spcPct val="0"/>
              </a:spcBef>
              <a:spcAft>
                <a:spcPct val="0"/>
              </a:spcAft>
              <a:defRPr sz="453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E94DD6-3C4E-48DA-AEB6-C8743B960D93}" type="slidenum">
              <a:rPr lang="en-GB" sz="1451">
                <a:latin typeface="Arial" panose="020B0604020202020204" pitchFamily="34" charset="0"/>
              </a:rPr>
              <a:pPr eaLnBrk="1" hangingPunct="1"/>
              <a:t>49</a:t>
            </a:fld>
            <a:endParaRPr lang="en-GB" sz="1451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672" y="1"/>
            <a:ext cx="9341739" cy="1143240"/>
          </a:xfrm>
        </p:spPr>
        <p:txBody>
          <a:bodyPr/>
          <a:lstStyle/>
          <a:p>
            <a:r>
              <a:rPr lang="en-US" sz="4000" dirty="0">
                <a:solidFill>
                  <a:srgbClr val="CD0000"/>
                </a:solidFill>
              </a:rPr>
              <a:t>Naïve Bayes </a:t>
            </a:r>
            <a:r>
              <a:rPr lang="en-US" sz="4000" b="0" dirty="0" smtClean="0">
                <a:solidFill>
                  <a:srgbClr val="CD0000"/>
                </a:solidFill>
              </a:rPr>
              <a:t>Background</a:t>
            </a:r>
            <a:r>
              <a:rPr lang="en-US" dirty="0" smtClean="0">
                <a:solidFill>
                  <a:srgbClr val="CD0000"/>
                </a:solidFill>
              </a:rPr>
              <a:t>	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672" y="1218112"/>
            <a:ext cx="9063849" cy="4907005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dirty="0" smtClean="0">
                <a:latin typeface="+mj-lt"/>
              </a:rPr>
              <a:t>There are </a:t>
            </a:r>
            <a:r>
              <a:rPr lang="tr-TR" dirty="0" smtClean="0">
                <a:latin typeface="+mj-lt"/>
              </a:rPr>
              <a:t>two main</a:t>
            </a:r>
            <a:r>
              <a:rPr lang="en-US" dirty="0" smtClean="0">
                <a:latin typeface="+mj-lt"/>
              </a:rPr>
              <a:t> methods </a:t>
            </a:r>
            <a:r>
              <a:rPr lang="tr-TR" dirty="0" smtClean="0">
                <a:latin typeface="+mj-lt"/>
              </a:rPr>
              <a:t>for training </a:t>
            </a:r>
            <a:r>
              <a:rPr lang="en-US" dirty="0" smtClean="0">
                <a:latin typeface="+mj-lt"/>
              </a:rPr>
              <a:t>a classifier</a:t>
            </a:r>
            <a:r>
              <a:rPr lang="tr-TR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marL="483794" indent="-483794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CD0000"/>
                </a:solidFill>
                <a:latin typeface="+mj-lt"/>
              </a:rPr>
              <a:t>     </a:t>
            </a:r>
            <a:r>
              <a:rPr lang="en-US" sz="2177" dirty="0">
                <a:solidFill>
                  <a:srgbClr val="CD0000"/>
                </a:solidFill>
                <a:latin typeface="+mj-lt"/>
              </a:rPr>
              <a:t>a) </a:t>
            </a:r>
            <a:r>
              <a:rPr lang="tr-TR" sz="2177" dirty="0">
                <a:solidFill>
                  <a:srgbClr val="CD0000"/>
                </a:solidFill>
                <a:latin typeface="+mj-lt"/>
              </a:rPr>
              <a:t>Discriminative Classifiers</a:t>
            </a:r>
            <a:endParaRPr lang="en-US" sz="2177" dirty="0">
              <a:solidFill>
                <a:srgbClr val="CD0000"/>
              </a:solidFill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 smtClean="0">
                <a:latin typeface="+mj-lt"/>
              </a:rPr>
              <a:t>     </a:t>
            </a:r>
            <a:r>
              <a:rPr lang="en-US" sz="1995" dirty="0">
                <a:latin typeface="+mj-lt"/>
              </a:rPr>
              <a:t>Examples: k-NN, decision trees, </a:t>
            </a:r>
            <a:r>
              <a:rPr lang="tr-TR" sz="1995" dirty="0">
                <a:latin typeface="+mj-lt"/>
              </a:rPr>
              <a:t>Neural Networks</a:t>
            </a:r>
            <a:r>
              <a:rPr lang="en-US" sz="1995" dirty="0">
                <a:latin typeface="+mj-lt"/>
              </a:rPr>
              <a:t>, SVM</a:t>
            </a:r>
            <a:r>
              <a:rPr lang="en-US" sz="1905" dirty="0">
                <a:latin typeface="+mj-lt"/>
              </a:rPr>
              <a:t> </a:t>
            </a:r>
            <a:endParaRPr lang="en-US" sz="1995" dirty="0"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CD0000"/>
                </a:solidFill>
                <a:latin typeface="+mj-lt"/>
              </a:rPr>
              <a:t> b) </a:t>
            </a:r>
            <a:r>
              <a:rPr lang="tr-TR" dirty="0" smtClean="0">
                <a:solidFill>
                  <a:srgbClr val="CD0000"/>
                </a:solidFill>
                <a:latin typeface="+mj-lt"/>
              </a:rPr>
              <a:t>Generative Classifiers</a:t>
            </a:r>
            <a:endParaRPr lang="en-US" dirty="0" smtClean="0">
              <a:solidFill>
                <a:srgbClr val="CD0000"/>
              </a:solidFill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</a:t>
            </a:r>
            <a:r>
              <a:rPr lang="en-US" sz="1995" dirty="0">
                <a:latin typeface="+mj-lt"/>
              </a:rPr>
              <a:t>Example: Bayes</a:t>
            </a:r>
            <a:r>
              <a:rPr lang="tr-TR" sz="1995" dirty="0">
                <a:latin typeface="+mj-lt"/>
              </a:rPr>
              <a:t>ian approaches (naive Bayes…)</a:t>
            </a:r>
          </a:p>
          <a:p>
            <a:pPr marL="888396" lvl="1" indent="-414680">
              <a:lnSpc>
                <a:spcPct val="110000"/>
              </a:lnSpc>
              <a:buNone/>
            </a:pPr>
            <a:endParaRPr lang="tr-TR" sz="1995" dirty="0">
              <a:latin typeface="+mj-lt"/>
            </a:endParaRPr>
          </a:p>
          <a:p>
            <a:pPr marL="888396" lvl="1" indent="-414680">
              <a:lnSpc>
                <a:spcPct val="110000"/>
              </a:lnSpc>
              <a:buNone/>
            </a:pPr>
            <a:r>
              <a:rPr lang="tr-TR" dirty="0" smtClean="0">
                <a:latin typeface="+mj-lt"/>
              </a:rPr>
              <a:t>Discriminative approach seems easier, as the task is easier; you don’t need to model classes (observation distribution of features in those classes), just need to find where the query instance  belongs to.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99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82989" y="2897189"/>
            <a:ext cx="6702425" cy="2892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Unions and Intersections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95600" y="2819401"/>
            <a:ext cx="457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S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335589" y="3278189"/>
            <a:ext cx="1825625" cy="1825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402389" y="3430589"/>
            <a:ext cx="1597025" cy="1749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724400" y="3657601"/>
            <a:ext cx="609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endParaRPr lang="en-US" altLang="en-US" sz="180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001000" y="3657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402389" y="3506789"/>
            <a:ext cx="758825" cy="15208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705600" y="2895601"/>
            <a:ext cx="1219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r>
              <a:rPr lang="en-US" altLang="en-US">
                <a:latin typeface="Symbol" panose="05050102010706020507" pitchFamily="18" charset="2"/>
              </a:rPr>
              <a:t>ÇB</a:t>
            </a:r>
            <a:endParaRPr lang="en-US" altLang="en-US" sz="1800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6707188" y="3278188"/>
            <a:ext cx="455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021389" y="5335589"/>
            <a:ext cx="1520825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</a:t>
            </a:r>
            <a:r>
              <a:rPr lang="en-US" altLang="en-US">
                <a:latin typeface="Symbol" panose="05050102010706020507" pitchFamily="18" charset="2"/>
              </a:rPr>
              <a:t>ÈB</a:t>
            </a:r>
            <a:endParaRPr lang="en-US" altLang="en-US" baseline="-25000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6249988" y="4878388"/>
            <a:ext cx="455612" cy="45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6705600" y="4802188"/>
            <a:ext cx="0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6707188" y="4954588"/>
            <a:ext cx="531812" cy="379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11158" y="1659421"/>
            <a:ext cx="3543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+mj-lt"/>
              </a:rPr>
              <a:t>AND Rule of Probability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459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Naïve </a:t>
            </a:r>
            <a:r>
              <a:rPr lang="en-US" sz="4000" dirty="0" smtClean="0">
                <a:solidFill>
                  <a:srgbClr val="CD0000"/>
                </a:solidFill>
              </a:rPr>
              <a:t>Bayes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The </a:t>
            </a:r>
            <a:r>
              <a:rPr lang="en-US" sz="2400" i="1" dirty="0">
                <a:latin typeface="+mj-lt"/>
              </a:rPr>
              <a:t>Naïve Bayes Assumption</a:t>
            </a:r>
            <a:r>
              <a:rPr lang="en-US" sz="2400" dirty="0">
                <a:latin typeface="+mj-lt"/>
              </a:rPr>
              <a:t>: Assume that all features are independent </a:t>
            </a:r>
            <a:r>
              <a:rPr lang="en-US" sz="2400" b="1" dirty="0">
                <a:latin typeface="+mj-lt"/>
              </a:rPr>
              <a:t>given the class label Y</a:t>
            </a: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+mj-lt"/>
              </a:rPr>
              <a:t>Equationally</a:t>
            </a:r>
            <a:r>
              <a:rPr lang="en-US" sz="2400" dirty="0">
                <a:latin typeface="+mj-lt"/>
              </a:rPr>
              <a:t> speaking: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(We will discuss the validity of this assumption later)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3438526"/>
            <a:ext cx="46005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Las Vegas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Always gives the true answer.</a:t>
            </a:r>
          </a:p>
          <a:p>
            <a:r>
              <a:rPr lang="en-US" altLang="en-US" dirty="0">
                <a:latin typeface="+mj-lt"/>
              </a:rPr>
              <a:t>Running time is random.</a:t>
            </a:r>
          </a:p>
          <a:p>
            <a:r>
              <a:rPr lang="en-US" altLang="en-US" dirty="0">
                <a:latin typeface="+mj-lt"/>
              </a:rPr>
              <a:t>Running time is bounded.</a:t>
            </a:r>
          </a:p>
          <a:p>
            <a:r>
              <a:rPr lang="en-US" altLang="en-US" dirty="0" smtClean="0">
                <a:latin typeface="+mj-lt"/>
              </a:rPr>
              <a:t>Random Quick </a:t>
            </a:r>
            <a:r>
              <a:rPr lang="en-US" altLang="en-US" dirty="0">
                <a:latin typeface="+mj-lt"/>
              </a:rPr>
              <a:t>sort is a Las Vegas algorithm.</a:t>
            </a:r>
          </a:p>
        </p:txBody>
      </p:sp>
    </p:spTree>
    <p:extLst>
      <p:ext uri="{BB962C8B-B14F-4D97-AF65-F5344CB8AC3E}">
        <p14:creationId xmlns:p14="http://schemas.microsoft.com/office/powerpoint/2010/main" val="1023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Monte Carlo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It may produce incorrect answer!</a:t>
            </a:r>
          </a:p>
          <a:p>
            <a:r>
              <a:rPr lang="en-US" altLang="en-US" dirty="0">
                <a:latin typeface="+mj-lt"/>
              </a:rPr>
              <a:t>We are able to bound its probability.</a:t>
            </a:r>
          </a:p>
          <a:p>
            <a:r>
              <a:rPr lang="en-US" altLang="en-US" dirty="0">
                <a:latin typeface="+mj-lt"/>
              </a:rPr>
              <a:t>By running it many times on independent random variables, we can make the failure probability arbitrarily small </a:t>
            </a:r>
            <a:r>
              <a:rPr lang="en-US" altLang="en-US" i="1" dirty="0">
                <a:latin typeface="+mj-lt"/>
              </a:rPr>
              <a:t>at the expense of running time</a:t>
            </a:r>
            <a:r>
              <a:rPr lang="en-US" altLang="en-US" b="1" dirty="0">
                <a:latin typeface="+mj-lt"/>
              </a:rPr>
              <a:t>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0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Monte Carlo Example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Suppose we want to find a number among n given numbers which is larger than or equal to the median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Suppose A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&lt; … &lt; A</a:t>
            </a:r>
            <a:r>
              <a:rPr lang="en-US" altLang="en-US" baseline="-25000" dirty="0"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We want A</a:t>
            </a:r>
            <a:r>
              <a:rPr lang="en-US" altLang="en-US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, such that 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≥ n/2.</a:t>
            </a:r>
          </a:p>
          <a:p>
            <a:pPr>
              <a:buNone/>
            </a:pPr>
            <a:endParaRPr lang="en-US" altLang="en-US" dirty="0">
              <a:latin typeface="+mj-lt"/>
            </a:endParaRPr>
          </a:p>
          <a:p>
            <a:pPr>
              <a:buNone/>
            </a:pPr>
            <a:r>
              <a:rPr lang="en-US" altLang="en-US" dirty="0">
                <a:latin typeface="+mj-lt"/>
              </a:rPr>
              <a:t>It’s obvious that the best deterministic algorithm needs O(n) time to produce the answer.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n may be very large! </a:t>
            </a:r>
          </a:p>
          <a:p>
            <a:pPr>
              <a:buNone/>
            </a:pPr>
            <a:r>
              <a:rPr lang="en-US" altLang="en-US" dirty="0">
                <a:latin typeface="+mj-lt"/>
              </a:rPr>
              <a:t>Suppose n is 100,000,000,000 !</a:t>
            </a: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3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Monte Carlo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Choose 100 of the numbers with </a:t>
            </a:r>
            <a:r>
              <a:rPr lang="en-US" altLang="en-US" i="1" dirty="0">
                <a:latin typeface="+mj-lt"/>
              </a:rPr>
              <a:t>equal probability</a:t>
            </a:r>
            <a:r>
              <a:rPr lang="en-US" altLang="en-US" dirty="0">
                <a:latin typeface="+mj-lt"/>
              </a:rPr>
              <a:t>. </a:t>
            </a:r>
          </a:p>
          <a:p>
            <a:r>
              <a:rPr lang="en-US" altLang="en-US" dirty="0">
                <a:latin typeface="+mj-lt"/>
              </a:rPr>
              <a:t>find the maximum among these numbers.</a:t>
            </a:r>
          </a:p>
          <a:p>
            <a:r>
              <a:rPr lang="en-US" altLang="en-US" dirty="0">
                <a:latin typeface="+mj-lt"/>
              </a:rPr>
              <a:t>Return the maximum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The running time of the given algorithm is O(1).</a:t>
            </a:r>
          </a:p>
          <a:p>
            <a:r>
              <a:rPr lang="en-US" altLang="en-US" dirty="0">
                <a:latin typeface="+mj-lt"/>
              </a:rPr>
              <a:t>The probability of Failure is 1/(2</a:t>
            </a:r>
            <a:r>
              <a:rPr lang="en-US" altLang="en-US" baseline="30000" dirty="0">
                <a:latin typeface="+mj-lt"/>
              </a:rPr>
              <a:t>100</a:t>
            </a:r>
            <a:r>
              <a:rPr lang="en-US" altLang="en-US" dirty="0">
                <a:latin typeface="+mj-lt"/>
              </a:rPr>
              <a:t>).</a:t>
            </a:r>
          </a:p>
          <a:p>
            <a:r>
              <a:rPr lang="en-US" altLang="en-US" dirty="0">
                <a:latin typeface="+mj-lt"/>
              </a:rPr>
              <a:t>Consider that the algorithm may return a wrong answer but the probability is very smaller than the hardware failure or even an earthquake!</a:t>
            </a: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6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RP </a:t>
            </a:r>
            <a:r>
              <a:rPr lang="en-US" altLang="en-US" sz="4000" dirty="0" smtClean="0">
                <a:solidFill>
                  <a:srgbClr val="CD0000"/>
                </a:solidFill>
              </a:rPr>
              <a:t>Class ( </a:t>
            </a:r>
            <a:r>
              <a:rPr lang="en-US" altLang="en-US" sz="4000" dirty="0">
                <a:solidFill>
                  <a:srgbClr val="CD0000"/>
                </a:solidFill>
              </a:rPr>
              <a:t>randomized polynomial 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Bounded polynomial time in the worst case.</a:t>
            </a:r>
          </a:p>
          <a:p>
            <a:r>
              <a:rPr lang="en-US" altLang="en-US" dirty="0">
                <a:latin typeface="+mj-lt"/>
              </a:rPr>
              <a:t>If the answer is Yes;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&gt; ½.</a:t>
            </a:r>
          </a:p>
          <a:p>
            <a:r>
              <a:rPr lang="en-US" altLang="en-US" dirty="0">
                <a:latin typeface="+mj-lt"/>
              </a:rPr>
              <a:t>If the answer is No;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= 0.</a:t>
            </a:r>
          </a:p>
          <a:p>
            <a:r>
              <a:rPr lang="en-US" altLang="en-US" dirty="0">
                <a:latin typeface="+mj-lt"/>
              </a:rPr>
              <a:t>½ is not actually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21540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PP </a:t>
            </a:r>
            <a:r>
              <a:rPr lang="en-US" altLang="en-US" sz="4000" dirty="0" smtClean="0">
                <a:solidFill>
                  <a:srgbClr val="CD0000"/>
                </a:solidFill>
              </a:rPr>
              <a:t>Class ( </a:t>
            </a:r>
            <a:r>
              <a:rPr lang="en-US" altLang="en-US" sz="4000" dirty="0">
                <a:solidFill>
                  <a:srgbClr val="CD0000"/>
                </a:solidFill>
              </a:rPr>
              <a:t>probabilistic polynomial 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Bounded polynomial time in worst case.</a:t>
            </a:r>
          </a:p>
          <a:p>
            <a:r>
              <a:rPr lang="en-US" altLang="en-US" dirty="0">
                <a:latin typeface="+mj-lt"/>
              </a:rPr>
              <a:t>If the answer is Yes;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&gt; ½.</a:t>
            </a:r>
          </a:p>
          <a:p>
            <a:r>
              <a:rPr lang="en-US" altLang="en-US" dirty="0">
                <a:latin typeface="+mj-lt"/>
              </a:rPr>
              <a:t>If the answer is No; </a:t>
            </a:r>
            <a:r>
              <a:rPr lang="en-US" altLang="en-US" dirty="0" err="1">
                <a:latin typeface="+mj-lt"/>
              </a:rPr>
              <a:t>Pr</a:t>
            </a:r>
            <a:r>
              <a:rPr lang="en-US" altLang="en-US" dirty="0">
                <a:latin typeface="+mj-lt"/>
              </a:rPr>
              <a:t>[ return Yes] &lt; ½.</a:t>
            </a:r>
          </a:p>
          <a:p>
            <a:r>
              <a:rPr lang="en-US" altLang="en-US" dirty="0">
                <a:latin typeface="+mj-lt"/>
              </a:rPr>
              <a:t>Unfortunately the definition is weak because the distance to ½ is important but is not considered.</a:t>
            </a:r>
          </a:p>
        </p:txBody>
      </p:sp>
    </p:spTree>
    <p:extLst>
      <p:ext uri="{BB962C8B-B14F-4D97-AF65-F5344CB8AC3E}">
        <p14:creationId xmlns:p14="http://schemas.microsoft.com/office/powerpoint/2010/main" val="415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Graph Connectivity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684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You want to check if two vertices u and v are in the same connected component.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Start a random walk from v.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Have a random walk of length 2n</a:t>
            </a:r>
            <a:r>
              <a:rPr lang="en-US" altLang="en-US" baseline="30000" dirty="0">
                <a:latin typeface="+mj-lt"/>
              </a:rPr>
              <a:t>3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If you haven’t visited u, the probability of u to be in this component is less than ½.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By repeating this algorithm, you can make the probability of failure arbitrarily small.</a:t>
            </a:r>
          </a:p>
          <a:p>
            <a:r>
              <a:rPr lang="en-US" altLang="en-US" dirty="0">
                <a:latin typeface="+mj-lt"/>
              </a:rPr>
              <a:t>Running time of algorithm is O(n</a:t>
            </a:r>
            <a:r>
              <a:rPr lang="en-US" altLang="en-US" baseline="30000" dirty="0">
                <a:latin typeface="+mj-lt"/>
              </a:rPr>
              <a:t>3</a:t>
            </a:r>
            <a:r>
              <a:rPr lang="en-US" altLang="en-US" dirty="0">
                <a:latin typeface="+mj-lt"/>
              </a:rPr>
              <a:t>).</a:t>
            </a:r>
          </a:p>
          <a:p>
            <a:r>
              <a:rPr lang="en-US" altLang="en-US" dirty="0">
                <a:latin typeface="+mj-lt"/>
              </a:rPr>
              <a:t>Required space is O(</a:t>
            </a:r>
            <a:r>
              <a:rPr lang="en-US" altLang="en-US" dirty="0" err="1">
                <a:latin typeface="+mj-lt"/>
              </a:rPr>
              <a:t>logn</a:t>
            </a:r>
            <a:r>
              <a:rPr lang="en-US" altLang="en-US" dirty="0">
                <a:latin typeface="+mj-lt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95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Graph Contraction 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219200"/>
            <a:ext cx="8991600" cy="2438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HK" sz="2000">
                <a:ea typeface="新細明體" panose="02020500000000000000" pitchFamily="18" charset="-120"/>
              </a:rPr>
              <a:t>	For an undirected graph G, we can construct a new graph G’ by </a:t>
            </a:r>
            <a:r>
              <a:rPr lang="en-US" altLang="zh-HK" sz="2000" i="1" u="sng">
                <a:ea typeface="新細明體" panose="02020500000000000000" pitchFamily="18" charset="-120"/>
              </a:rPr>
              <a:t>contracting</a:t>
            </a:r>
            <a:r>
              <a:rPr lang="en-US" altLang="zh-HK" sz="2000">
                <a:ea typeface="新細明體" panose="02020500000000000000" pitchFamily="18" charset="-120"/>
              </a:rPr>
              <a:t> two vertices u, v in G as follows:</a:t>
            </a:r>
          </a:p>
          <a:p>
            <a:pPr marL="669925" lvl="1" indent="-325438" algn="just"/>
            <a:r>
              <a:rPr lang="en-US" altLang="zh-HK" sz="2000">
                <a:ea typeface="新細明體" panose="02020500000000000000" pitchFamily="18" charset="-120"/>
              </a:rPr>
              <a:t>u and v become one vertex</a:t>
            </a:r>
            <a:r>
              <a:rPr lang="en-US" altLang="zh-HK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HK" sz="2000">
                <a:ea typeface="新細明體" panose="02020500000000000000" pitchFamily="18" charset="-120"/>
              </a:rPr>
              <a:t>{u,v} and the edge (u,v) is removed;</a:t>
            </a:r>
          </a:p>
          <a:p>
            <a:pPr marL="669925" lvl="1" indent="-325438" algn="just"/>
            <a:r>
              <a:rPr lang="en-US" altLang="zh-HK" sz="2000">
                <a:ea typeface="新細明體" panose="02020500000000000000" pitchFamily="18" charset="-120"/>
              </a:rPr>
              <a:t>the other edges incident to u or v in G are now incident on the new vertex {u,v} in G’;</a:t>
            </a:r>
          </a:p>
          <a:p>
            <a:pPr marL="669925" lvl="1" indent="-325438" algn="just">
              <a:buNone/>
            </a:pPr>
            <a:r>
              <a:rPr lang="en-US" altLang="zh-HK" sz="2000">
                <a:ea typeface="新細明體" panose="02020500000000000000" pitchFamily="18" charset="-120"/>
              </a:rPr>
              <a:t>Note: There may be multi-edges between two vertices. We just keep them.</a:t>
            </a:r>
          </a:p>
        </p:txBody>
      </p: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3286125" y="4702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7" name="Oval 7"/>
          <p:cNvSpPr>
            <a:spLocks noChangeArrowheads="1"/>
          </p:cNvSpPr>
          <p:nvPr/>
        </p:nvSpPr>
        <p:spPr bwMode="auto">
          <a:xfrm>
            <a:off x="4048125" y="45497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8" name="Oval 8"/>
          <p:cNvSpPr>
            <a:spLocks noChangeArrowheads="1"/>
          </p:cNvSpPr>
          <p:nvPr/>
        </p:nvSpPr>
        <p:spPr bwMode="auto">
          <a:xfrm>
            <a:off x="4657725" y="53117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3819525" y="5464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2981325" y="5464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4505325" y="3940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590925" y="4016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cxnSp>
        <p:nvCxnSpPr>
          <p:cNvPr id="49163" name="AutoShape 13"/>
          <p:cNvCxnSpPr>
            <a:cxnSpLocks noChangeShapeType="1"/>
            <a:endCxn id="49160" idx="7"/>
          </p:cNvCxnSpPr>
          <p:nvPr/>
        </p:nvCxnSpPr>
        <p:spPr bwMode="auto">
          <a:xfrm flipH="1">
            <a:off x="3111501" y="4854576"/>
            <a:ext cx="22542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4"/>
          <p:cNvCxnSpPr>
            <a:cxnSpLocks noChangeShapeType="1"/>
          </p:cNvCxnSpPr>
          <p:nvPr/>
        </p:nvCxnSpPr>
        <p:spPr bwMode="auto">
          <a:xfrm flipH="1">
            <a:off x="3387726" y="4168775"/>
            <a:ext cx="2508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5"/>
          <p:cNvCxnSpPr>
            <a:cxnSpLocks noChangeShapeType="1"/>
            <a:stCxn id="49157" idx="4"/>
            <a:endCxn id="49159" idx="0"/>
          </p:cNvCxnSpPr>
          <p:nvPr/>
        </p:nvCxnSpPr>
        <p:spPr bwMode="auto">
          <a:xfrm flipH="1">
            <a:off x="3895725" y="4702175"/>
            <a:ext cx="228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6"/>
          <p:cNvCxnSpPr>
            <a:cxnSpLocks noChangeShapeType="1"/>
            <a:stCxn id="49161" idx="3"/>
            <a:endCxn id="49157" idx="7"/>
          </p:cNvCxnSpPr>
          <p:nvPr/>
        </p:nvCxnSpPr>
        <p:spPr bwMode="auto">
          <a:xfrm flipH="1">
            <a:off x="4178300" y="4070350"/>
            <a:ext cx="3492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7"/>
          <p:cNvCxnSpPr>
            <a:cxnSpLocks noChangeShapeType="1"/>
            <a:stCxn id="49158" idx="1"/>
            <a:endCxn id="49157" idx="5"/>
          </p:cNvCxnSpPr>
          <p:nvPr/>
        </p:nvCxnSpPr>
        <p:spPr bwMode="auto">
          <a:xfrm flipH="1" flipV="1">
            <a:off x="4178300" y="4679950"/>
            <a:ext cx="5016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8"/>
          <p:cNvCxnSpPr>
            <a:cxnSpLocks noChangeShapeType="1"/>
            <a:stCxn id="49159" idx="1"/>
            <a:endCxn id="49156" idx="5"/>
          </p:cNvCxnSpPr>
          <p:nvPr/>
        </p:nvCxnSpPr>
        <p:spPr bwMode="auto">
          <a:xfrm flipH="1" flipV="1">
            <a:off x="3416300" y="4832350"/>
            <a:ext cx="4254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3438525" y="462597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Text Box 20"/>
          <p:cNvSpPr txBox="1">
            <a:spLocks noChangeArrowheads="1"/>
          </p:cNvSpPr>
          <p:nvPr/>
        </p:nvSpPr>
        <p:spPr bwMode="auto">
          <a:xfrm>
            <a:off x="2981325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49171" name="Text Box 21"/>
          <p:cNvSpPr txBox="1">
            <a:spLocks noChangeArrowheads="1"/>
          </p:cNvSpPr>
          <p:nvPr/>
        </p:nvSpPr>
        <p:spPr bwMode="auto">
          <a:xfrm>
            <a:off x="427672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49172" name="AutoShape 23"/>
          <p:cNvSpPr>
            <a:spLocks noChangeArrowheads="1"/>
          </p:cNvSpPr>
          <p:nvPr/>
        </p:nvSpPr>
        <p:spPr bwMode="auto">
          <a:xfrm rot="16200000">
            <a:off x="5905500" y="44577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 rot="-600000">
            <a:off x="3209925" y="4473575"/>
            <a:ext cx="10668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49174" name="Text Box 25"/>
          <p:cNvSpPr txBox="1">
            <a:spLocks noChangeArrowheads="1"/>
          </p:cNvSpPr>
          <p:nvPr/>
        </p:nvSpPr>
        <p:spPr bwMode="auto">
          <a:xfrm>
            <a:off x="3422650" y="367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9175" name="Text Box 26"/>
          <p:cNvSpPr txBox="1">
            <a:spLocks noChangeArrowheads="1"/>
          </p:cNvSpPr>
          <p:nvPr/>
        </p:nvSpPr>
        <p:spPr bwMode="auto">
          <a:xfrm>
            <a:off x="4413250" y="3519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76" name="Text Box 27"/>
          <p:cNvSpPr txBox="1">
            <a:spLocks noChangeArrowheads="1"/>
          </p:cNvSpPr>
          <p:nvPr/>
        </p:nvSpPr>
        <p:spPr bwMode="auto">
          <a:xfrm>
            <a:off x="2813050" y="5576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77" name="Text Box 28"/>
          <p:cNvSpPr txBox="1">
            <a:spLocks noChangeArrowheads="1"/>
          </p:cNvSpPr>
          <p:nvPr/>
        </p:nvSpPr>
        <p:spPr bwMode="auto">
          <a:xfrm>
            <a:off x="3956050" y="550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9178" name="Text Box 29"/>
          <p:cNvSpPr txBox="1">
            <a:spLocks noChangeArrowheads="1"/>
          </p:cNvSpPr>
          <p:nvPr/>
        </p:nvSpPr>
        <p:spPr bwMode="auto">
          <a:xfrm>
            <a:off x="47180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842250" y="4814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8848725" y="54784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8010525" y="56308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7172325" y="56308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8451850" y="41290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7537450" y="4205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cxnSp>
        <p:nvCxnSpPr>
          <p:cNvPr id="76837" name="AutoShape 37"/>
          <p:cNvCxnSpPr>
            <a:cxnSpLocks noChangeShapeType="1"/>
            <a:stCxn id="76830" idx="3"/>
            <a:endCxn id="76834" idx="7"/>
          </p:cNvCxnSpPr>
          <p:nvPr/>
        </p:nvCxnSpPr>
        <p:spPr bwMode="auto">
          <a:xfrm flipH="1">
            <a:off x="7302501" y="4945064"/>
            <a:ext cx="5619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8" name="AutoShape 38"/>
          <p:cNvCxnSpPr>
            <a:cxnSpLocks noChangeShapeType="1"/>
            <a:stCxn id="76836" idx="5"/>
          </p:cNvCxnSpPr>
          <p:nvPr/>
        </p:nvCxnSpPr>
        <p:spPr bwMode="auto">
          <a:xfrm>
            <a:off x="7667625" y="4335463"/>
            <a:ext cx="2349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9" name="AutoShape 39"/>
          <p:cNvCxnSpPr>
            <a:cxnSpLocks noChangeShapeType="1"/>
            <a:stCxn id="76830" idx="5"/>
            <a:endCxn id="76833" idx="0"/>
          </p:cNvCxnSpPr>
          <p:nvPr/>
        </p:nvCxnSpPr>
        <p:spPr bwMode="auto">
          <a:xfrm>
            <a:off x="7972425" y="4945063"/>
            <a:ext cx="114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0" name="AutoShape 40"/>
          <p:cNvCxnSpPr>
            <a:cxnSpLocks noChangeShapeType="1"/>
            <a:stCxn id="76835" idx="3"/>
            <a:endCxn id="76830" idx="7"/>
          </p:cNvCxnSpPr>
          <p:nvPr/>
        </p:nvCxnSpPr>
        <p:spPr bwMode="auto">
          <a:xfrm flipH="1">
            <a:off x="7972425" y="4259263"/>
            <a:ext cx="5016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1" name="AutoShape 41"/>
          <p:cNvCxnSpPr>
            <a:cxnSpLocks noChangeShapeType="1"/>
            <a:stCxn id="76832" idx="1"/>
            <a:endCxn id="76830" idx="6"/>
          </p:cNvCxnSpPr>
          <p:nvPr/>
        </p:nvCxnSpPr>
        <p:spPr bwMode="auto">
          <a:xfrm flipH="1" flipV="1">
            <a:off x="7994650" y="4891088"/>
            <a:ext cx="8763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42" name="AutoShape 42"/>
          <p:cNvCxnSpPr>
            <a:cxnSpLocks noChangeShapeType="1"/>
            <a:stCxn id="76833" idx="1"/>
            <a:endCxn id="76830" idx="4"/>
          </p:cNvCxnSpPr>
          <p:nvPr/>
        </p:nvCxnSpPr>
        <p:spPr bwMode="auto">
          <a:xfrm flipH="1" flipV="1">
            <a:off x="7918450" y="4967288"/>
            <a:ext cx="114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7172325" y="46005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{u,v}</a:t>
            </a: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7461250" y="382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8451850" y="3748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6940550" y="572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8147050" y="56673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8909050" y="55911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3276600" y="5943601"/>
            <a:ext cx="4541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r>
              <a:rPr lang="en-US" altLang="en-US"/>
              <a:t>Graph G                                                    Graph G’</a:t>
            </a:r>
          </a:p>
        </p:txBody>
      </p:sp>
    </p:spTree>
    <p:extLst>
      <p:ext uri="{BB962C8B-B14F-4D97-AF65-F5344CB8AC3E}">
        <p14:creationId xmlns:p14="http://schemas.microsoft.com/office/powerpoint/2010/main" val="21385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2"/>
          <p:cNvSpPr>
            <a:spLocks noChangeArrowheads="1"/>
          </p:cNvSpPr>
          <p:nvPr/>
        </p:nvSpPr>
        <p:spPr bwMode="auto">
          <a:xfrm>
            <a:off x="1465007" y="4794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Min-cut Algorithm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68794" y="1843548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For </a:t>
            </a:r>
            <a:r>
              <a:rPr lang="en-US" altLang="zh-HK" sz="28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= 1 to 100n</a:t>
            </a:r>
            <a:r>
              <a:rPr lang="en-US" altLang="zh-HK" sz="2800" baseline="30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2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repeat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  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randomly pick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an edge (</a:t>
            </a:r>
            <a:r>
              <a:rPr lang="en-US" altLang="zh-HK" sz="2800" dirty="0" err="1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u,v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  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contract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u and v 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     until two vertices are left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	   c</a:t>
            </a:r>
            <a:r>
              <a:rPr lang="en-US" altLang="zh-HK" sz="2800" baseline="-25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  <a:r>
              <a:rPr lang="en-US" altLang="zh-HK" sz="2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←</a:t>
            </a: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the number of edges between them</a:t>
            </a:r>
          </a:p>
          <a:p>
            <a:pPr>
              <a:buFontTx/>
              <a:buNone/>
            </a:pPr>
            <a:r>
              <a:rPr lang="en-US" altLang="zh-HK" sz="28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Output </a:t>
            </a:r>
            <a:r>
              <a:rPr lang="en-US" altLang="zh-HK" sz="2800" b="1" u="sng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mini c</a:t>
            </a:r>
            <a:r>
              <a:rPr lang="en-US" altLang="zh-HK" sz="2800" b="1" u="sng" baseline="-25000" dirty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i</a:t>
            </a:r>
          </a:p>
          <a:p>
            <a:pPr>
              <a:buFontTx/>
              <a:buNone/>
            </a:pPr>
            <a:endParaRPr lang="en-US" altLang="zh-HK" sz="2000" b="1" u="sng" baseline="-25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1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Probability - </a:t>
            </a:r>
            <a:r>
              <a:rPr lang="en-US" altLang="en-US" sz="4000" dirty="0">
                <a:solidFill>
                  <a:srgbClr val="CD0000"/>
                </a:solidFill>
              </a:rPr>
              <a:t>The OR Rule of Probability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The probability that either one of 2 different events will occur is the sum of their separate probabilities.</a:t>
            </a:r>
          </a:p>
          <a:p>
            <a:r>
              <a:rPr lang="en-US" altLang="en-US" dirty="0">
                <a:latin typeface="+mj-lt"/>
              </a:rPr>
              <a:t>For example, the chance of rolling either a 2 or a 3 on a die is 1/6 + 1/6 = 1/3.</a:t>
            </a:r>
          </a:p>
        </p:txBody>
      </p:sp>
    </p:spTree>
    <p:extLst>
      <p:ext uri="{BB962C8B-B14F-4D97-AF65-F5344CB8AC3E}">
        <p14:creationId xmlns:p14="http://schemas.microsoft.com/office/powerpoint/2010/main" val="982890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>
            <a:normAutofit/>
          </a:bodyPr>
          <a:lstStyle/>
          <a:p>
            <a:r>
              <a:rPr lang="en-US" altLang="zh-HK" sz="4000" dirty="0">
                <a:solidFill>
                  <a:srgbClr val="CD0000"/>
                </a:solidFill>
                <a:ea typeface="新細明體" panose="02020500000000000000" pitchFamily="18" charset="-120"/>
              </a:rPr>
              <a:t>Key Idea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Let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C* = {c</a:t>
            </a:r>
            <a:r>
              <a:rPr lang="en-US" altLang="zh-HK" i="1" u="sng" baseline="-25000" dirty="0">
                <a:latin typeface="+mj-lt"/>
                <a:ea typeface="新細明體" panose="02020500000000000000" pitchFamily="18" charset="-120"/>
              </a:rPr>
              <a:t>1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*, c</a:t>
            </a:r>
            <a:r>
              <a:rPr lang="en-US" altLang="zh-HK" i="1" u="sng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*, …, </a:t>
            </a:r>
            <a:r>
              <a:rPr lang="en-US" altLang="zh-HK" i="1" u="sng" dirty="0" err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i="1" u="sng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*}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be a min-cut in G and </a:t>
            </a:r>
            <a:r>
              <a:rPr lang="en-US" altLang="zh-HK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i="1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be a cut determined by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algorithm during some iteration 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. </a:t>
            </a:r>
          </a:p>
          <a:p>
            <a:pPr algn="just"/>
            <a:endParaRPr lang="en-US" altLang="zh-HK" dirty="0">
              <a:latin typeface="+mj-lt"/>
              <a:ea typeface="新細明體" panose="02020500000000000000" pitchFamily="18" charset="-120"/>
            </a:endParaRP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HK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will be a min-cut for G if during iteration “</a:t>
            </a:r>
            <a:r>
              <a:rPr lang="en-US" altLang="zh-HK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” none of the edges in C* are contracted.</a:t>
            </a:r>
          </a:p>
          <a:p>
            <a:pPr algn="just"/>
            <a:endParaRPr lang="en-US" altLang="zh-HK" dirty="0">
              <a:latin typeface="+mj-lt"/>
              <a:ea typeface="新細明體" panose="02020500000000000000" pitchFamily="18" charset="-120"/>
            </a:endParaRPr>
          </a:p>
          <a:p>
            <a:pPr algn="just"/>
            <a:r>
              <a:rPr lang="en-US" altLang="zh-HK" dirty="0">
                <a:latin typeface="+mj-lt"/>
                <a:ea typeface="新細明體" panose="02020500000000000000" pitchFamily="18" charset="-120"/>
              </a:rPr>
              <a:t>If we can show that with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prob. </a:t>
            </a:r>
            <a:r>
              <a:rPr lang="el-GR" altLang="en-US" i="1" u="sng" dirty="0">
                <a:latin typeface="+mj-lt"/>
                <a:cs typeface="Arial" panose="020B0604020202020204" pitchFamily="34" charset="0"/>
              </a:rPr>
              <a:t>Ω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1/n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), where n = |V|, C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 will be a min-cut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, then by 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repeatedly obtaining min-cuts O(n</a:t>
            </a:r>
            <a:r>
              <a:rPr lang="en-US" altLang="zh-HK" i="1" u="sng" baseline="30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i="1" u="sng" dirty="0">
                <a:latin typeface="+mj-lt"/>
                <a:ea typeface="新細明體" panose="02020500000000000000" pitchFamily="18" charset="-120"/>
              </a:rPr>
              <a:t>) times</a:t>
            </a:r>
            <a:r>
              <a:rPr lang="en-US" altLang="zh-HK" dirty="0">
                <a:latin typeface="+mj-lt"/>
                <a:ea typeface="新細明體" panose="02020500000000000000" pitchFamily="18" charset="-120"/>
              </a:rPr>
              <a:t> and taking minimum gives the min-cut with high prob.</a:t>
            </a:r>
          </a:p>
          <a:p>
            <a:endParaRPr lang="en-US" altLang="zh-HK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4" name="Oval 6"/>
          <p:cNvSpPr>
            <a:spLocks noChangeArrowheads="1"/>
          </p:cNvSpPr>
          <p:nvPr/>
        </p:nvSpPr>
        <p:spPr bwMode="auto">
          <a:xfrm flipH="1">
            <a:off x="4572000" y="2922588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 flipH="1">
            <a:off x="6156325" y="22018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 flipH="1">
            <a:off x="5076825" y="21304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 flipH="1">
            <a:off x="4787900" y="13382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 flipV="1">
            <a:off x="4787900" y="1770064"/>
            <a:ext cx="215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>
            <a:off x="5219701" y="1627188"/>
            <a:ext cx="1008063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V="1">
            <a:off x="5003801" y="2562226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5508625" y="2346326"/>
            <a:ext cx="647700" cy="730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H="1" flipV="1">
            <a:off x="5076825" y="1698625"/>
            <a:ext cx="215900" cy="43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 flipH="1">
            <a:off x="4932364" y="2562225"/>
            <a:ext cx="287337" cy="43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 flipH="1" flipV="1">
            <a:off x="5562600" y="1735138"/>
            <a:ext cx="914400" cy="174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6528927" y="1524001"/>
            <a:ext cx="121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contract</a:t>
            </a:r>
          </a:p>
        </p:txBody>
      </p:sp>
      <p:sp>
        <p:nvSpPr>
          <p:cNvPr id="165948" name="Rectangle 2"/>
          <p:cNvSpPr>
            <a:spLocks noChangeArrowheads="1"/>
          </p:cNvSpPr>
          <p:nvPr/>
        </p:nvSpPr>
        <p:spPr bwMode="auto">
          <a:xfrm>
            <a:off x="15240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Min-cut Algorithm 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981207" y="6229906"/>
            <a:ext cx="3905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C is a cut, but not necessarily a min-cut.</a:t>
            </a:r>
          </a:p>
        </p:txBody>
      </p:sp>
      <p:sp>
        <p:nvSpPr>
          <p:cNvPr id="165952" name="Oval 64"/>
          <p:cNvSpPr>
            <a:spLocks noChangeArrowheads="1"/>
          </p:cNvSpPr>
          <p:nvPr/>
        </p:nvSpPr>
        <p:spPr bwMode="auto">
          <a:xfrm flipH="1">
            <a:off x="2133600" y="29559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953" name="Oval 65"/>
          <p:cNvSpPr>
            <a:spLocks noChangeArrowheads="1"/>
          </p:cNvSpPr>
          <p:nvPr/>
        </p:nvSpPr>
        <p:spPr bwMode="auto">
          <a:xfrm flipH="1">
            <a:off x="3717925" y="22352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954" name="Oval 66"/>
          <p:cNvSpPr>
            <a:spLocks noChangeArrowheads="1"/>
          </p:cNvSpPr>
          <p:nvPr/>
        </p:nvSpPr>
        <p:spPr bwMode="auto">
          <a:xfrm flipH="1">
            <a:off x="2638425" y="21637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55" name="Oval 67"/>
          <p:cNvSpPr>
            <a:spLocks noChangeArrowheads="1"/>
          </p:cNvSpPr>
          <p:nvPr/>
        </p:nvSpPr>
        <p:spPr bwMode="auto">
          <a:xfrm flipH="1">
            <a:off x="2349500" y="13716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65956" name="Line 68"/>
          <p:cNvSpPr>
            <a:spLocks noChangeShapeType="1"/>
          </p:cNvSpPr>
          <p:nvPr/>
        </p:nvSpPr>
        <p:spPr bwMode="auto">
          <a:xfrm flipV="1">
            <a:off x="2349500" y="1803401"/>
            <a:ext cx="215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7" name="Line 69"/>
          <p:cNvSpPr>
            <a:spLocks noChangeShapeType="1"/>
          </p:cNvSpPr>
          <p:nvPr/>
        </p:nvSpPr>
        <p:spPr bwMode="auto">
          <a:xfrm>
            <a:off x="2781301" y="1660525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8" name="Line 70"/>
          <p:cNvSpPr>
            <a:spLocks noChangeShapeType="1"/>
          </p:cNvSpPr>
          <p:nvPr/>
        </p:nvSpPr>
        <p:spPr bwMode="auto">
          <a:xfrm flipV="1">
            <a:off x="2565401" y="2595564"/>
            <a:ext cx="12239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59" name="Line 71"/>
          <p:cNvSpPr>
            <a:spLocks noChangeShapeType="1"/>
          </p:cNvSpPr>
          <p:nvPr/>
        </p:nvSpPr>
        <p:spPr bwMode="auto">
          <a:xfrm>
            <a:off x="3070225" y="2379664"/>
            <a:ext cx="6477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0" name="Line 72"/>
          <p:cNvSpPr>
            <a:spLocks noChangeShapeType="1"/>
          </p:cNvSpPr>
          <p:nvPr/>
        </p:nvSpPr>
        <p:spPr bwMode="auto">
          <a:xfrm flipH="1" flipV="1">
            <a:off x="2638425" y="173196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1" name="Line 73"/>
          <p:cNvSpPr>
            <a:spLocks noChangeShapeType="1"/>
          </p:cNvSpPr>
          <p:nvPr/>
        </p:nvSpPr>
        <p:spPr bwMode="auto">
          <a:xfrm flipH="1">
            <a:off x="2493964" y="2595563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2" name="Text Box 74"/>
          <p:cNvSpPr txBox="1">
            <a:spLocks noChangeArrowheads="1"/>
          </p:cNvSpPr>
          <p:nvPr/>
        </p:nvSpPr>
        <p:spPr bwMode="auto">
          <a:xfrm>
            <a:off x="2438400" y="3657600"/>
            <a:ext cx="73963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(i) Graph G   (ii) Contract nodes C and D   (iii) contract nodes A and CD</a:t>
            </a:r>
          </a:p>
        </p:txBody>
      </p:sp>
      <p:sp>
        <p:nvSpPr>
          <p:cNvPr id="165964" name="AutoShape 76"/>
          <p:cNvSpPr>
            <a:spLocks noChangeArrowheads="1"/>
          </p:cNvSpPr>
          <p:nvPr/>
        </p:nvSpPr>
        <p:spPr bwMode="auto">
          <a:xfrm>
            <a:off x="6915150" y="2057400"/>
            <a:ext cx="781050" cy="647700"/>
          </a:xfrm>
          <a:prstGeom prst="rightArrow">
            <a:avLst>
              <a:gd name="adj1" fmla="val 50000"/>
              <a:gd name="adj2" fmla="val 30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65" name="Oval 77"/>
          <p:cNvSpPr>
            <a:spLocks noChangeArrowheads="1"/>
          </p:cNvSpPr>
          <p:nvPr/>
        </p:nvSpPr>
        <p:spPr bwMode="auto">
          <a:xfrm flipH="1">
            <a:off x="7924800" y="3095626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65966" name="Oval 78"/>
          <p:cNvSpPr>
            <a:spLocks noChangeArrowheads="1"/>
          </p:cNvSpPr>
          <p:nvPr/>
        </p:nvSpPr>
        <p:spPr bwMode="auto">
          <a:xfrm flipH="1">
            <a:off x="8140700" y="2087563"/>
            <a:ext cx="431800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67" name="Oval 79"/>
          <p:cNvSpPr>
            <a:spLocks noChangeArrowheads="1"/>
          </p:cNvSpPr>
          <p:nvPr/>
        </p:nvSpPr>
        <p:spPr bwMode="auto">
          <a:xfrm flipH="1">
            <a:off x="9004300" y="1295401"/>
            <a:ext cx="647700" cy="646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CD</a:t>
            </a:r>
          </a:p>
        </p:txBody>
      </p:sp>
      <p:sp>
        <p:nvSpPr>
          <p:cNvPr id="165968" name="Line 80"/>
          <p:cNvSpPr>
            <a:spLocks noChangeShapeType="1"/>
          </p:cNvSpPr>
          <p:nvPr/>
        </p:nvSpPr>
        <p:spPr bwMode="auto">
          <a:xfrm flipH="1">
            <a:off x="8140701" y="25193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69" name="Line 81"/>
          <p:cNvSpPr>
            <a:spLocks noChangeShapeType="1"/>
          </p:cNvSpPr>
          <p:nvPr/>
        </p:nvSpPr>
        <p:spPr bwMode="auto">
          <a:xfrm flipV="1">
            <a:off x="8501064" y="1800226"/>
            <a:ext cx="5032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0" name="Line 82"/>
          <p:cNvSpPr>
            <a:spLocks noChangeShapeType="1"/>
          </p:cNvSpPr>
          <p:nvPr/>
        </p:nvSpPr>
        <p:spPr bwMode="auto">
          <a:xfrm flipV="1">
            <a:off x="8572501" y="18716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1" name="Line 83"/>
          <p:cNvSpPr>
            <a:spLocks noChangeShapeType="1"/>
          </p:cNvSpPr>
          <p:nvPr/>
        </p:nvSpPr>
        <p:spPr bwMode="auto">
          <a:xfrm flipV="1">
            <a:off x="8285163" y="1871663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2" name="Line 84"/>
          <p:cNvSpPr>
            <a:spLocks noChangeShapeType="1"/>
          </p:cNvSpPr>
          <p:nvPr/>
        </p:nvSpPr>
        <p:spPr bwMode="auto">
          <a:xfrm flipV="1">
            <a:off x="8356600" y="1943100"/>
            <a:ext cx="863600" cy="12969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3" name="Line 85"/>
          <p:cNvSpPr>
            <a:spLocks noChangeShapeType="1"/>
          </p:cNvSpPr>
          <p:nvPr/>
        </p:nvSpPr>
        <p:spPr bwMode="auto">
          <a:xfrm flipH="1" flipV="1">
            <a:off x="8932864" y="2663826"/>
            <a:ext cx="134937" cy="4603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4" name="Text Box 86"/>
          <p:cNvSpPr txBox="1">
            <a:spLocks noChangeArrowheads="1"/>
          </p:cNvSpPr>
          <p:nvPr/>
        </p:nvSpPr>
        <p:spPr bwMode="auto">
          <a:xfrm>
            <a:off x="8613314" y="3048001"/>
            <a:ext cx="121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contract</a:t>
            </a:r>
          </a:p>
        </p:txBody>
      </p:sp>
      <p:sp>
        <p:nvSpPr>
          <p:cNvPr id="165975" name="AutoShape 87"/>
          <p:cNvSpPr>
            <a:spLocks noChangeArrowheads="1"/>
          </p:cNvSpPr>
          <p:nvPr/>
        </p:nvSpPr>
        <p:spPr bwMode="auto">
          <a:xfrm rot="5400000">
            <a:off x="8439150" y="4057650"/>
            <a:ext cx="533400" cy="495300"/>
          </a:xfrm>
          <a:prstGeom prst="rightArrow">
            <a:avLst>
              <a:gd name="adj1" fmla="val 50000"/>
              <a:gd name="adj2" fmla="val 26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76" name="Oval 88"/>
          <p:cNvSpPr>
            <a:spLocks noChangeArrowheads="1"/>
          </p:cNvSpPr>
          <p:nvPr/>
        </p:nvSpPr>
        <p:spPr bwMode="auto">
          <a:xfrm flipH="1">
            <a:off x="8013700" y="5867401"/>
            <a:ext cx="431800" cy="430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65977" name="Oval 89"/>
          <p:cNvSpPr>
            <a:spLocks noChangeArrowheads="1"/>
          </p:cNvSpPr>
          <p:nvPr/>
        </p:nvSpPr>
        <p:spPr bwMode="auto">
          <a:xfrm flipH="1">
            <a:off x="8351838" y="4648201"/>
            <a:ext cx="792162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2000">
                <a:cs typeface="Arial" panose="020B0604020202020204" pitchFamily="34" charset="0"/>
              </a:rPr>
              <a:t>ACD</a:t>
            </a:r>
          </a:p>
        </p:txBody>
      </p:sp>
      <p:sp>
        <p:nvSpPr>
          <p:cNvPr id="165978" name="Line 90"/>
          <p:cNvSpPr>
            <a:spLocks noChangeShapeType="1"/>
          </p:cNvSpPr>
          <p:nvPr/>
        </p:nvSpPr>
        <p:spPr bwMode="auto">
          <a:xfrm flipV="1">
            <a:off x="8208964" y="5368926"/>
            <a:ext cx="2873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79" name="Line 91"/>
          <p:cNvSpPr>
            <a:spLocks noChangeShapeType="1"/>
          </p:cNvSpPr>
          <p:nvPr/>
        </p:nvSpPr>
        <p:spPr bwMode="auto">
          <a:xfrm flipV="1">
            <a:off x="8280400" y="5368926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80" name="Line 92"/>
          <p:cNvSpPr>
            <a:spLocks noChangeShapeType="1"/>
          </p:cNvSpPr>
          <p:nvPr/>
        </p:nvSpPr>
        <p:spPr bwMode="auto">
          <a:xfrm flipV="1">
            <a:off x="8351839" y="5368926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81" name="AutoShape 93"/>
          <p:cNvSpPr>
            <a:spLocks/>
          </p:cNvSpPr>
          <p:nvPr/>
        </p:nvSpPr>
        <p:spPr bwMode="auto">
          <a:xfrm rot="2929863">
            <a:off x="8381207" y="5474494"/>
            <a:ext cx="384175" cy="560388"/>
          </a:xfrm>
          <a:prstGeom prst="rightBrace">
            <a:avLst>
              <a:gd name="adj1" fmla="val 12156"/>
              <a:gd name="adj2" fmla="val 5959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82" name="Rectangle 94"/>
          <p:cNvSpPr>
            <a:spLocks noChangeArrowheads="1"/>
          </p:cNvSpPr>
          <p:nvPr/>
        </p:nvSpPr>
        <p:spPr bwMode="auto">
          <a:xfrm>
            <a:off x="6781800" y="64008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(Iv)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Cut C</a:t>
            </a:r>
            <a:r>
              <a:rPr lang="en-US" altLang="en-US" sz="2000" i="1"/>
              <a:t>={(A,B), (B,C), (B,D)} </a:t>
            </a:r>
          </a:p>
        </p:txBody>
      </p:sp>
      <p:sp>
        <p:nvSpPr>
          <p:cNvPr id="165983" name="Text Box 95"/>
          <p:cNvSpPr txBox="1">
            <a:spLocks noChangeArrowheads="1"/>
          </p:cNvSpPr>
          <p:nvPr/>
        </p:nvSpPr>
        <p:spPr bwMode="auto">
          <a:xfrm>
            <a:off x="2193926" y="4887913"/>
            <a:ext cx="4900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Note</a:t>
            </a:r>
            <a:r>
              <a:rPr lang="en-US" altLang="en-US" sz="2000" dirty="0"/>
              <a:t>: C is a cut but not necessarily a min-cut.</a:t>
            </a:r>
          </a:p>
        </p:txBody>
      </p:sp>
    </p:spTree>
    <p:extLst>
      <p:ext uri="{BB962C8B-B14F-4D97-AF65-F5344CB8AC3E}">
        <p14:creationId xmlns:p14="http://schemas.microsoft.com/office/powerpoint/2010/main" val="17697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In step 1,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&gt;= 1 – 2/n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Similarly, in step 2,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1-2/(n-1)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In general, in step j,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[no crossing edge picked]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1-2/(n-j+1)</a:t>
            </a:r>
          </a:p>
          <a:p>
            <a:pPr algn="just">
              <a:lnSpc>
                <a:spcPct val="90000"/>
              </a:lnSpc>
            </a:pP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{the n-2 contractions never contract a crossing edge}</a:t>
            </a:r>
          </a:p>
          <a:p>
            <a:pPr marL="669925" lvl="1" indent="-325438" algn="just"/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=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[first step good]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[second step good after surviving first step]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[third step good after surviving first two steps] 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*  …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* 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Pr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[(n-2)-</a:t>
            </a:r>
            <a:r>
              <a:rPr lang="en-US" altLang="zh-HK" sz="2000" dirty="0" err="1">
                <a:latin typeface="+mj-lt"/>
                <a:ea typeface="新細明體" panose="02020500000000000000" pitchFamily="18" charset="-120"/>
              </a:rPr>
              <a:t>th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step good after surviving first n-3 steps]  </a:t>
            </a:r>
          </a:p>
          <a:p>
            <a:pPr marL="669925" lvl="1" indent="-325438" algn="just">
              <a:buNone/>
            </a:pP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      </a:t>
            </a:r>
            <a:r>
              <a:rPr lang="el-GR" altLang="en-US" sz="2000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(1-2/n) (1-2/(n-1)) … (1-2/3)</a:t>
            </a:r>
          </a:p>
          <a:p>
            <a:pPr marL="669925" lvl="1" indent="-325438" algn="just">
              <a:buNone/>
            </a:pPr>
            <a:r>
              <a:rPr lang="en-US" altLang="zh-HK" sz="2000" dirty="0">
                <a:latin typeface="+mj-lt"/>
                <a:ea typeface="新細明體" panose="02020500000000000000" pitchFamily="18" charset="-120"/>
              </a:rPr>
              <a:t>       = [(n-2)/n] [(n-3)(n-1)] … [1/3] = 2/[n(n-1)] 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= </a:t>
            </a:r>
            <a:r>
              <a:rPr lang="el-GR" altLang="en-US" sz="2000" dirty="0">
                <a:solidFill>
                  <a:srgbClr val="CD0000"/>
                </a:solidFill>
                <a:latin typeface="+mj-lt"/>
                <a:cs typeface="Arial" panose="020B0604020202020204" pitchFamily="34" charset="0"/>
              </a:rPr>
              <a:t>Ω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(1/n</a:t>
            </a:r>
            <a:r>
              <a:rPr lang="en-US" altLang="zh-HK" sz="2000" baseline="30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HK" sz="2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altLang="zh-HK" sz="2000" dirty="0">
              <a:ea typeface="新細明體" panose="02020500000000000000" pitchFamily="18" charset="-120"/>
            </a:endParaRPr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052051" y="34210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Analysis of </a:t>
            </a:r>
            <a:r>
              <a:rPr lang="en-US" altLang="zh-HK" sz="4000" dirty="0" err="1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Karger’s</a:t>
            </a:r>
            <a:r>
              <a:rPr lang="en-US" altLang="zh-HK" sz="4000" dirty="0">
                <a:solidFill>
                  <a:srgbClr val="CD0000"/>
                </a:solidFill>
                <a:latin typeface="+mj-lt"/>
                <a:ea typeface="新細明體" panose="02020500000000000000" pitchFamily="18" charset="-12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892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Mutually Exclusive Events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+mj-lt"/>
              </a:rPr>
              <a:t>The OR Rule of Probability</a:t>
            </a:r>
          </a:p>
          <a:p>
            <a:r>
              <a:rPr lang="en-US" altLang="en-US" dirty="0" smtClean="0">
                <a:latin typeface="+mj-lt"/>
              </a:rPr>
              <a:t>Mutually exclusive events-no outcomes from </a:t>
            </a:r>
            <a:r>
              <a:rPr lang="en-US" altLang="en-US" i="1" dirty="0" smtClean="0">
                <a:latin typeface="+mj-lt"/>
              </a:rPr>
              <a:t>S</a:t>
            </a:r>
            <a:r>
              <a:rPr lang="en-US" altLang="en-US" dirty="0" smtClean="0">
                <a:latin typeface="+mj-lt"/>
              </a:rPr>
              <a:t>  in common</a:t>
            </a:r>
          </a:p>
          <a:p>
            <a:endParaRPr lang="en-US" altLang="en-US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11589" y="3354389"/>
            <a:ext cx="5635625" cy="2359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259389" y="4040189"/>
            <a:ext cx="1216025" cy="12160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7545389" y="4116389"/>
            <a:ext cx="1216025" cy="12160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124200" y="3581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724400" y="41148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  <a:endParaRPr lang="en-US" altLang="en-US" sz="18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10400" y="4343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173789" y="3430589"/>
            <a:ext cx="1520825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A </a:t>
            </a:r>
            <a:r>
              <a:rPr lang="en-US" altLang="en-US" b="1">
                <a:latin typeface="Symbol" panose="05050102010706020507" pitchFamily="18" charset="2"/>
              </a:rPr>
              <a:t>Ç B </a:t>
            </a:r>
            <a:r>
              <a:rPr lang="en-US" altLang="en-US" b="1"/>
              <a:t>= </a:t>
            </a:r>
            <a:r>
              <a:rPr lang="en-US" altLang="en-US" b="1">
                <a:latin typeface="Symbol" panose="05050102010706020507" pitchFamily="18" charset="2"/>
              </a:rPr>
              <a:t>Æ</a:t>
            </a:r>
          </a:p>
        </p:txBody>
      </p:sp>
    </p:spTree>
    <p:extLst>
      <p:ext uri="{BB962C8B-B14F-4D97-AF65-F5344CB8AC3E}">
        <p14:creationId xmlns:p14="http://schemas.microsoft.com/office/powerpoint/2010/main" val="484708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867697" y="494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Probability - </a:t>
            </a:r>
            <a:r>
              <a:rPr lang="en-US" altLang="en-US" sz="4000" dirty="0">
                <a:solidFill>
                  <a:srgbClr val="CD0000"/>
                </a:solidFill>
              </a:rPr>
              <a:t>NOT Rule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9985" y="115887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The chance of an event not happening is 1 minus the chance of it happening.</a:t>
            </a:r>
          </a:p>
          <a:p>
            <a:r>
              <a:rPr lang="en-US" altLang="en-US" dirty="0">
                <a:latin typeface="+mj-lt"/>
              </a:rPr>
              <a:t>For example, the chance of not getting a 2 on a die is 1 - 1/6 = 5/6.</a:t>
            </a:r>
          </a:p>
          <a:p>
            <a:r>
              <a:rPr lang="en-US" altLang="en-US" dirty="0">
                <a:latin typeface="+mj-lt"/>
              </a:rPr>
              <a:t>This rule can be very useful.  Sometimes complicated problems are greatly simplified by examining them backwards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P(A’ ) = 1 - P(A)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For an event A, A’ is the </a:t>
            </a:r>
            <a:r>
              <a:rPr lang="en-US" altLang="en-US" b="1" dirty="0">
                <a:latin typeface="+mj-lt"/>
              </a:rPr>
              <a:t>complement of A</a:t>
            </a:r>
            <a:r>
              <a:rPr lang="en-US" altLang="en-US" dirty="0">
                <a:latin typeface="+mj-lt"/>
              </a:rPr>
              <a:t>; A’ is everything in </a:t>
            </a:r>
            <a:r>
              <a:rPr lang="en-US" altLang="en-US" i="1" dirty="0">
                <a:latin typeface="+mj-lt"/>
              </a:rPr>
              <a:t>S</a:t>
            </a:r>
            <a:r>
              <a:rPr lang="en-US" altLang="en-US" dirty="0">
                <a:latin typeface="+mj-lt"/>
              </a:rPr>
              <a:t>  that is </a:t>
            </a:r>
            <a:r>
              <a:rPr lang="en-US" altLang="en-US" u="sng" dirty="0">
                <a:latin typeface="+mj-lt"/>
              </a:rPr>
              <a:t>not</a:t>
            </a:r>
            <a:r>
              <a:rPr lang="en-US" altLang="en-US" dirty="0">
                <a:latin typeface="+mj-lt"/>
              </a:rPr>
              <a:t> in A.</a:t>
            </a:r>
          </a:p>
          <a:p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9022" y="4641619"/>
            <a:ext cx="6092825" cy="1978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78822" y="5098819"/>
            <a:ext cx="1368425" cy="1368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87033" y="517343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A'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72534" y="5475679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538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Probability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9930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if A and B are mutually exclusive events: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P(A or B) = P(A) + P(B)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ex., die roll: P(1 or 6) = 1/6 + 1/6 = .33</a:t>
            </a:r>
          </a:p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possibility set</a:t>
            </a:r>
            <a:r>
              <a:rPr lang="en-US" altLang="en-US" dirty="0">
                <a:latin typeface="+mj-lt"/>
              </a:rPr>
              <a:t>: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</a:rPr>
              <a:t>	sum of all possible outcomes</a:t>
            </a: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~A = anything other than A</a:t>
            </a:r>
            <a:endParaRPr lang="en-US" altLang="en-US" dirty="0">
              <a:latin typeface="+mj-lt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P(A or ~A) = P(A) + P(~A) = 1</a:t>
            </a:r>
            <a:r>
              <a:rPr lang="en-US" alt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11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2100</Words>
  <Application>Microsoft Macintosh PowerPoint</Application>
  <PresentationFormat>Widescreen</PresentationFormat>
  <Paragraphs>452</Paragraphs>
  <Slides>62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Arial Unicode MS</vt:lpstr>
      <vt:lpstr>Calibri</vt:lpstr>
      <vt:lpstr>Calibri Light</vt:lpstr>
      <vt:lpstr>Consolas</vt:lpstr>
      <vt:lpstr>Euclid Symbol</vt:lpstr>
      <vt:lpstr>ＭＳ Ｐゴシック</vt:lpstr>
      <vt:lpstr>MT Symbol</vt:lpstr>
      <vt:lpstr>Symbol</vt:lpstr>
      <vt:lpstr>Times New Roman</vt:lpstr>
      <vt:lpstr>WP MathA</vt:lpstr>
      <vt:lpstr>宋体</vt:lpstr>
      <vt:lpstr>新細明體</vt:lpstr>
      <vt:lpstr>Arial</vt:lpstr>
      <vt:lpstr>Office Theme</vt:lpstr>
      <vt:lpstr>Ecuación</vt:lpstr>
      <vt:lpstr>Imagen de mapa de bits</vt:lpstr>
      <vt:lpstr>Equation</vt:lpstr>
      <vt:lpstr>CSYE 7245 Big-Data Systems and Intelligence Analytics</vt:lpstr>
      <vt:lpstr>Topics</vt:lpstr>
      <vt:lpstr>Probability</vt:lpstr>
      <vt:lpstr>Probability</vt:lpstr>
      <vt:lpstr>Unions and Intersections</vt:lpstr>
      <vt:lpstr>Probability - The OR Rule of Probability</vt:lpstr>
      <vt:lpstr>Mutually Exclusive Events</vt:lpstr>
      <vt:lpstr>Probability - NOT Rule</vt:lpstr>
      <vt:lpstr>Probability</vt:lpstr>
      <vt:lpstr>Probability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Permutations</vt:lpstr>
      <vt:lpstr>Permutations (cont.)</vt:lpstr>
      <vt:lpstr>Combinations</vt:lpstr>
      <vt:lpstr>Bounding Numbers of Combinations </vt:lpstr>
      <vt:lpstr>Combinations (cont.)</vt:lpstr>
      <vt:lpstr>Tail Bounds</vt:lpstr>
      <vt:lpstr>Markov and Chebychev Inequalities</vt:lpstr>
      <vt:lpstr>Markov and Chebychev Inequalities</vt:lpstr>
      <vt:lpstr>Chernoff bounds</vt:lpstr>
      <vt:lpstr>Chernoff Bound of Random Variable A</vt:lpstr>
      <vt:lpstr>Chernoff Bound of Discrete Random  Variable A</vt:lpstr>
      <vt:lpstr>Chernoff Bounds for Binomial B with parameters n,p</vt:lpstr>
      <vt:lpstr>Chernoff Bounds for Binomial B with parameters n,p</vt:lpstr>
      <vt:lpstr>Birthday Problem</vt:lpstr>
      <vt:lpstr>Birthday Problem</vt:lpstr>
      <vt:lpstr>The Bayesian Framework</vt:lpstr>
      <vt:lpstr>Basic Probability Formulas</vt:lpstr>
      <vt:lpstr>Bayes Theorem</vt:lpstr>
      <vt:lpstr>Maximum A Posterior</vt:lpstr>
      <vt:lpstr>Naïve Bayes Background </vt:lpstr>
      <vt:lpstr>Naïve Bayes</vt:lpstr>
      <vt:lpstr>Las Vegas Algorithms</vt:lpstr>
      <vt:lpstr>Monte Carlo Algorithms</vt:lpstr>
      <vt:lpstr>Monte Carlo Example</vt:lpstr>
      <vt:lpstr>Monte Carlo Example</vt:lpstr>
      <vt:lpstr>RP Class ( randomized polynomial )</vt:lpstr>
      <vt:lpstr>PP Class ( probabilistic polynomial )</vt:lpstr>
      <vt:lpstr>Graph Connectivity</vt:lpstr>
      <vt:lpstr>Graph Contraction </vt:lpstr>
      <vt:lpstr>PowerPoint Presentation</vt:lpstr>
      <vt:lpstr>Key Idea</vt:lpstr>
      <vt:lpstr>PowerPoint Presentation</vt:lpstr>
      <vt:lpstr>PowerPoint Presentation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271</cp:revision>
  <dcterms:created xsi:type="dcterms:W3CDTF">2013-09-03T20:38:17Z</dcterms:created>
  <dcterms:modified xsi:type="dcterms:W3CDTF">2018-01-31T19:25:24Z</dcterms:modified>
</cp:coreProperties>
</file>