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76" r:id="rId3"/>
    <p:sldId id="477" r:id="rId4"/>
    <p:sldId id="478" r:id="rId5"/>
    <p:sldId id="479" r:id="rId6"/>
    <p:sldId id="4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7" autoAdjust="0"/>
    <p:restoredTop sz="95028" autoAdjust="0"/>
  </p:normalViewPr>
  <p:slideViewPr>
    <p:cSldViewPr snapToGrid="0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k@ccs.ne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5000"/>
              </a:lnSpc>
            </a:pPr>
            <a:r>
              <a:rPr lang="en-US" dirty="0"/>
              <a:t>Big-O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 smtClean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 smtClean="0">
                <a:hlinkClick r:id="rId2"/>
              </a:rPr>
              <a:t>nik@ccs.neu.edu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D0000"/>
                </a:solidFill>
              </a:rPr>
              <a:t>Topics</a:t>
            </a:r>
            <a:endParaRPr lang="en-US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971010"/>
          </a:xfrm>
        </p:spPr>
        <p:txBody>
          <a:bodyPr>
            <a:noAutofit/>
          </a:bodyPr>
          <a:lstStyle/>
          <a:p>
            <a:pPr>
              <a:lnSpc>
                <a:spcPct val="155000"/>
              </a:lnSpc>
              <a:buNone/>
            </a:pPr>
            <a:r>
              <a:rPr lang="en-US" sz="3200" dirty="0" smtClean="0">
                <a:latin typeface="+mj-lt"/>
              </a:rPr>
              <a:t>Big-O</a:t>
            </a:r>
          </a:p>
        </p:txBody>
      </p:sp>
    </p:spTree>
    <p:extLst>
      <p:ext uri="{BB962C8B-B14F-4D97-AF65-F5344CB8AC3E}">
        <p14:creationId xmlns:p14="http://schemas.microsoft.com/office/powerpoint/2010/main" val="26066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Big-</a:t>
            </a:r>
            <a:r>
              <a:rPr lang="en-US" i="1" dirty="0">
                <a:solidFill>
                  <a:srgbClr val="CD0000"/>
                </a:solidFill>
                <a:latin typeface="Times New Roman" charset="0"/>
              </a:rPr>
              <a:t> O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848600" cy="4114800"/>
          </a:xfrm>
        </p:spPr>
        <p:txBody>
          <a:bodyPr/>
          <a:lstStyle/>
          <a:p>
            <a:r>
              <a:rPr lang="en-US" i="1" dirty="0">
                <a:latin typeface="Times New Roman" charset="0"/>
              </a:rPr>
              <a:t>O( g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) </a:t>
            </a:r>
            <a:br>
              <a:rPr lang="en-US" i="1" dirty="0">
                <a:latin typeface="Times New Roman" charset="0"/>
              </a:rPr>
            </a:br>
            <a:r>
              <a:rPr lang="en-US" sz="2400" dirty="0"/>
              <a:t>- the set of functions </a:t>
            </a:r>
            <a:r>
              <a:rPr lang="en-US" sz="2400" dirty="0">
                <a:solidFill>
                  <a:srgbClr val="CD0000"/>
                </a:solidFill>
              </a:rPr>
              <a:t>that grow no faster </a:t>
            </a:r>
            <a:r>
              <a:rPr lang="en-US" sz="2400" dirty="0"/>
              <a:t>than </a:t>
            </a:r>
            <a:r>
              <a:rPr lang="en-US" sz="2400" i="1" dirty="0">
                <a:latin typeface="Times New Roman" charset="0"/>
              </a:rPr>
              <a:t>g</a:t>
            </a:r>
            <a:r>
              <a:rPr lang="en-US" i="1" dirty="0">
                <a:latin typeface="Times New Roman" charset="0"/>
              </a:rPr>
              <a:t>.</a:t>
            </a:r>
            <a:endParaRPr lang="en-US" dirty="0"/>
          </a:p>
          <a:p>
            <a:r>
              <a:rPr lang="en-US" sz="2400" i="1" dirty="0">
                <a:latin typeface="Times New Roman" charset="0"/>
              </a:rPr>
              <a:t>g(n)</a:t>
            </a:r>
            <a:r>
              <a:rPr lang="en-US" sz="2400" dirty="0"/>
              <a:t> describes the </a:t>
            </a:r>
            <a:r>
              <a:rPr lang="en-US" sz="2400" dirty="0">
                <a:solidFill>
                  <a:srgbClr val="CD0000"/>
                </a:solidFill>
              </a:rPr>
              <a:t>worst case </a:t>
            </a:r>
            <a:r>
              <a:rPr lang="en-US" sz="2400" dirty="0" smtClean="0">
                <a:solidFill>
                  <a:srgbClr val="CD0000"/>
                </a:solidFill>
              </a:rPr>
              <a:t>behavior </a:t>
            </a:r>
            <a:r>
              <a:rPr lang="en-US" sz="2400" dirty="0"/>
              <a:t>of an algorithm that is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O( g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)</a:t>
            </a:r>
            <a:endParaRPr lang="en-US" dirty="0"/>
          </a:p>
          <a:p>
            <a:r>
              <a:rPr lang="en-US" sz="2400" dirty="0">
                <a:solidFill>
                  <a:srgbClr val="063DE8"/>
                </a:solidFill>
              </a:rPr>
              <a:t>Two additional notations</a:t>
            </a:r>
          </a:p>
          <a:p>
            <a:pPr>
              <a:buFontTx/>
              <a:buChar char="·"/>
            </a:pPr>
            <a:r>
              <a:rPr lang="en-US" i="1" dirty="0">
                <a:latin typeface="Symbol" pitchFamily="18" charset="2"/>
              </a:rPr>
              <a:t>W</a:t>
            </a:r>
            <a:r>
              <a:rPr lang="en-US" i="1" dirty="0">
                <a:latin typeface="Times New Roman" charset="0"/>
              </a:rPr>
              <a:t>( g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)</a:t>
            </a:r>
            <a:br>
              <a:rPr lang="en-US" i="1" dirty="0">
                <a:latin typeface="Times New Roman" charset="0"/>
              </a:rPr>
            </a:br>
            <a:r>
              <a:rPr lang="en-US" i="1" dirty="0">
                <a:latin typeface="Times New Roman" charset="0"/>
              </a:rPr>
              <a:t>- </a:t>
            </a:r>
            <a:r>
              <a:rPr lang="en-US" sz="2400" dirty="0"/>
              <a:t>the set of functions, f,  such that</a:t>
            </a:r>
            <a:endParaRPr lang="en-US" dirty="0"/>
          </a:p>
          <a:p>
            <a:pPr marL="819150" lvl="1">
              <a:buFontTx/>
              <a:buChar char=" "/>
            </a:pP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         f(n)  &gt;  c g(n)</a:t>
            </a:r>
            <a:endParaRPr lang="en-US" dirty="0">
              <a:solidFill>
                <a:schemeClr val="tx1"/>
              </a:solidFill>
            </a:endParaRPr>
          </a:p>
          <a:p>
            <a:pPr marL="819150" lvl="1">
              <a:buFontTx/>
              <a:buChar char=" "/>
            </a:pPr>
            <a:r>
              <a:rPr lang="en-US" sz="2000" dirty="0"/>
              <a:t>for some constant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2000" dirty="0"/>
              <a:t>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n &gt; N</a:t>
            </a:r>
          </a:p>
          <a:p>
            <a:pPr>
              <a:buFontTx/>
              <a:buChar char="·"/>
            </a:pPr>
            <a:endParaRPr lang="en-US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9" y="19887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D0000"/>
                </a:solidFill>
              </a:rPr>
              <a:t>Big-</a:t>
            </a:r>
            <a:r>
              <a:rPr lang="en-US" i="1" dirty="0">
                <a:solidFill>
                  <a:srgbClr val="CD0000"/>
                </a:solidFill>
                <a:latin typeface="Times New Roman" charset="0"/>
              </a:rPr>
              <a:t> </a:t>
            </a:r>
            <a:r>
              <a:rPr lang="en-US" i="1" dirty="0" smtClean="0">
                <a:solidFill>
                  <a:srgbClr val="CD0000"/>
                </a:solidFill>
                <a:latin typeface="Times New Roman" charset="0"/>
              </a:rPr>
              <a:t>O</a:t>
            </a:r>
            <a:endParaRPr lang="en-US" dirty="0">
              <a:solidFill>
                <a:srgbClr val="CD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0395" y="1524434"/>
            <a:ext cx="7848600" cy="4343400"/>
          </a:xfrm>
        </p:spPr>
        <p:txBody>
          <a:bodyPr/>
          <a:lstStyle/>
          <a:p>
            <a:r>
              <a:rPr lang="en-US" sz="2400" i="1" dirty="0"/>
              <a:t>Informally,</a:t>
            </a:r>
            <a:r>
              <a:rPr lang="en-US" dirty="0"/>
              <a:t> </a:t>
            </a:r>
            <a:r>
              <a:rPr lang="en-US" sz="2400" dirty="0"/>
              <a:t>Time to solve a problem of size,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i="1" dirty="0">
                <a:latin typeface="Times New Roman" charset="0"/>
              </a:rPr>
              <a:t>T(n)</a:t>
            </a:r>
            <a:r>
              <a:rPr lang="en-US" dirty="0"/>
              <a:t>   is  </a:t>
            </a:r>
            <a:r>
              <a:rPr lang="en-US" i="1" dirty="0"/>
              <a:t> </a:t>
            </a:r>
            <a:r>
              <a:rPr lang="en-US" i="1" dirty="0">
                <a:latin typeface="Times New Roman" charset="0"/>
              </a:rPr>
              <a:t>O(</a:t>
            </a:r>
            <a:r>
              <a:rPr lang="en-US" dirty="0" err="1">
                <a:latin typeface="Times New Roman" charset="0"/>
              </a:rPr>
              <a:t>log</a:t>
            </a:r>
            <a:r>
              <a:rPr lang="en-US" i="1" dirty="0" err="1">
                <a:latin typeface="Times New Roman" charset="0"/>
              </a:rPr>
              <a:t>n</a:t>
            </a:r>
            <a:r>
              <a:rPr lang="en-US" i="1" dirty="0">
                <a:latin typeface="Times New Roman" charset="0"/>
              </a:rPr>
              <a:t>)</a:t>
            </a:r>
            <a:endParaRPr lang="en-US" dirty="0"/>
          </a:p>
          <a:p>
            <a:pPr marL="819150" lvl="1">
              <a:buFont typeface="Monotype Sorts" pitchFamily="2" charset="2"/>
              <a:buChar char="ç"/>
            </a:pP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T(n)  = c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log</a:t>
            </a:r>
            <a:r>
              <a:rPr lang="en-US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n</a:t>
            </a:r>
            <a:endParaRPr lang="en-US" dirty="0"/>
          </a:p>
          <a:p>
            <a:r>
              <a:rPr lang="en-US" sz="2400" i="1" dirty="0">
                <a:solidFill>
                  <a:srgbClr val="CD0000"/>
                </a:solidFill>
              </a:rPr>
              <a:t>Formally: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O( g(n)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CD0000"/>
                </a:solidFill>
              </a:rPr>
              <a:t>the set of functions,</a:t>
            </a:r>
            <a:r>
              <a:rPr lang="en-US" i="1" dirty="0">
                <a:solidFill>
                  <a:srgbClr val="CD0000"/>
                </a:solidFill>
                <a:latin typeface="Times New Roman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f, </a:t>
            </a:r>
            <a:r>
              <a:rPr lang="en-US" dirty="0">
                <a:solidFill>
                  <a:schemeClr val="tx1"/>
                </a:solidFill>
              </a:rPr>
              <a:t>such that</a:t>
            </a:r>
          </a:p>
          <a:p>
            <a:pPr marL="819150" lvl="1">
              <a:buFontTx/>
              <a:buChar char=" "/>
            </a:pP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         f(n)  &lt;  c g(n)</a:t>
            </a:r>
            <a:endParaRPr lang="en-US" dirty="0">
              <a:solidFill>
                <a:schemeClr val="tx1"/>
              </a:solidFill>
            </a:endParaRPr>
          </a:p>
          <a:p>
            <a:pPr marL="819150" lvl="1">
              <a:buFontTx/>
              <a:buChar char=" "/>
            </a:pPr>
            <a:r>
              <a:rPr lang="en-US" sz="2000" dirty="0"/>
              <a:t>for some constant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c &gt; 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2000" dirty="0"/>
              <a:t>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n &gt; N</a:t>
            </a:r>
          </a:p>
          <a:p>
            <a:pPr marL="819150" lvl="1"/>
            <a:r>
              <a:rPr lang="en-US" dirty="0">
                <a:solidFill>
                  <a:schemeClr val="tx1"/>
                </a:solidFill>
              </a:rPr>
              <a:t>Alternatively,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may write</a:t>
            </a:r>
          </a:p>
          <a:p>
            <a:pPr marL="819150" lvl="1">
              <a:buFontTx/>
              <a:buChar char=" "/>
            </a:pPr>
            <a:r>
              <a:rPr lang="en-US" sz="2000" i="1" dirty="0"/>
              <a:t>and say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  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10201" y="4419603"/>
            <a:ext cx="2416175" cy="903288"/>
            <a:chOff x="1680" y="3552"/>
            <a:chExt cx="1522" cy="569"/>
          </a:xfrm>
        </p:grpSpPr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1776" y="3648"/>
              <a:ext cx="30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lim</a:t>
              </a:r>
              <a:endParaRPr lang="en-US"/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2304" y="3552"/>
              <a:ext cx="4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i="1"/>
                <a:t>f(n)</a:t>
              </a:r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2304" y="3888"/>
              <a:ext cx="48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i="1"/>
                <a:t>g(n)</a:t>
              </a:r>
              <a:endParaRPr 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2256" y="38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1680" y="3840"/>
              <a:ext cx="52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/>
                <a:t>n</a:t>
              </a:r>
              <a:r>
                <a:rPr lang="en-US" sz="2000">
                  <a:latin typeface="Symbol" pitchFamily="18" charset="2"/>
                </a:rPr>
                <a:t>®¥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880" y="3692"/>
              <a:ext cx="32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Symbol" pitchFamily="18" charset="2"/>
                </a:rPr>
                <a:t>£</a:t>
              </a:r>
              <a:r>
                <a:rPr lang="en-US" b="1"/>
                <a:t>  </a:t>
              </a:r>
              <a:r>
                <a:rPr lang="en-US" b="1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5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084" y="321426"/>
            <a:ext cx="77724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Properties of the</a:t>
            </a:r>
            <a:r>
              <a:rPr lang="en-US" dirty="0">
                <a:solidFill>
                  <a:srgbClr val="CD0000"/>
                </a:solidFill>
                <a:latin typeface="Times New Roman" charset="0"/>
              </a:rPr>
              <a:t> O</a:t>
            </a:r>
            <a:r>
              <a:rPr lang="en-US" dirty="0">
                <a:solidFill>
                  <a:srgbClr val="CD0000"/>
                </a:solidFill>
              </a:rPr>
              <a:t> notation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545" y="1409007"/>
            <a:ext cx="78486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D0000"/>
                </a:solidFill>
              </a:rPr>
              <a:t>Constant factors may be ignored</a:t>
            </a:r>
            <a:endParaRPr lang="en-US" i="1" dirty="0">
              <a:solidFill>
                <a:srgbClr val="CD0000"/>
              </a:solidFill>
              <a:latin typeface="Times New Roman" charset="0"/>
            </a:endParaRPr>
          </a:p>
          <a:p>
            <a:pPr marL="819150" lvl="1">
              <a:buFontTx/>
              <a:buChar char="·"/>
            </a:pP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" 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&gt; 0</a:t>
            </a:r>
            <a:r>
              <a:rPr lang="en-US" dirty="0">
                <a:latin typeface="Symbol" pitchFamily="18" charset="2"/>
              </a:rPr>
              <a:t>,  </a:t>
            </a:r>
            <a:r>
              <a:rPr lang="en-US" i="1" dirty="0" err="1">
                <a:solidFill>
                  <a:schemeClr val="tx1"/>
                </a:solidFill>
                <a:latin typeface="Times New Roman" charset="0"/>
              </a:rPr>
              <a:t>kf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O( f) </a:t>
            </a:r>
            <a:endParaRPr lang="en-US" dirty="0"/>
          </a:p>
          <a:p>
            <a:r>
              <a:rPr lang="en-US" sz="2400" dirty="0">
                <a:solidFill>
                  <a:srgbClr val="CD0000"/>
                </a:solidFill>
              </a:rPr>
              <a:t>Higher powers grow faster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sz="2800" i="1" dirty="0">
                <a:latin typeface="Times New Roman" charset="0"/>
              </a:rPr>
              <a:t>n</a:t>
            </a:r>
            <a:r>
              <a:rPr lang="en-US" sz="2800" baseline="30000" dirty="0">
                <a:latin typeface="Times New Roman" charset="0"/>
              </a:rPr>
              <a:t>r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sz="2800" i="1" dirty="0">
                <a:latin typeface="Times New Roman" charset="0"/>
              </a:rPr>
              <a:t>O( n</a:t>
            </a:r>
            <a:r>
              <a:rPr lang="en-US" sz="2800" baseline="30000" dirty="0">
                <a:latin typeface="Times New Roman" charset="0"/>
              </a:rPr>
              <a:t>s</a:t>
            </a:r>
            <a:r>
              <a:rPr lang="en-US" sz="2800" i="1" dirty="0">
                <a:latin typeface="Times New Roman" charset="0"/>
              </a:rPr>
              <a:t>)  </a:t>
            </a:r>
            <a:r>
              <a:rPr lang="en-US" sz="2800" dirty="0"/>
              <a:t>if</a:t>
            </a:r>
            <a:r>
              <a:rPr lang="en-US" sz="2800" i="1" dirty="0">
                <a:latin typeface="Times New Roman" charset="0"/>
              </a:rPr>
              <a:t>   0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sz="2800" i="1" dirty="0">
                <a:latin typeface="Times New Roman" charset="0"/>
              </a:rPr>
              <a:t> r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sz="2800" i="1" dirty="0">
                <a:latin typeface="Times New Roman" charset="0"/>
              </a:rPr>
              <a:t>  s</a:t>
            </a:r>
            <a:endParaRPr lang="en-US" dirty="0"/>
          </a:p>
          <a:p>
            <a:pPr>
              <a:buFont typeface="Monotype Sorts" pitchFamily="2" charset="2"/>
              <a:buChar char="ç"/>
            </a:pPr>
            <a:r>
              <a:rPr lang="en-US" sz="2400" dirty="0">
                <a:solidFill>
                  <a:srgbClr val="CD0000"/>
                </a:solidFill>
              </a:rPr>
              <a:t>Fastest growing term dominates a sum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  <a:r>
              <a:rPr lang="en-US" dirty="0"/>
              <a:t>,  then  </a:t>
            </a:r>
            <a:r>
              <a:rPr lang="en-US" sz="2800" i="1" dirty="0">
                <a:latin typeface="Times New Roman" charset="0"/>
              </a:rPr>
              <a:t>f + g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</a:p>
          <a:p>
            <a:pPr marL="819150" lvl="1">
              <a:buFontTx/>
              <a:buChar char=" "/>
            </a:pPr>
            <a:r>
              <a:rPr lang="en-US" sz="2800" i="1" dirty="0" err="1">
                <a:latin typeface="Times New Roman" charset="0"/>
              </a:rPr>
              <a:t>eg</a:t>
            </a:r>
            <a:r>
              <a:rPr lang="en-US" sz="2800" i="1" dirty="0">
                <a:latin typeface="Times New Roman" charset="0"/>
              </a:rPr>
              <a:t>   an</a:t>
            </a:r>
            <a:r>
              <a:rPr lang="en-US" sz="2800" baseline="30000" dirty="0">
                <a:latin typeface="Times New Roman" charset="0"/>
              </a:rPr>
              <a:t>4</a:t>
            </a:r>
            <a:r>
              <a:rPr lang="en-US" sz="2800" i="1" dirty="0">
                <a:latin typeface="Times New Roman" charset="0"/>
              </a:rPr>
              <a:t>  +  bn</a:t>
            </a:r>
            <a:r>
              <a:rPr lang="en-US" sz="2800" baseline="30000" dirty="0">
                <a:latin typeface="Times New Roman" charset="0"/>
              </a:rPr>
              <a:t>3</a:t>
            </a:r>
            <a:r>
              <a:rPr lang="en-US" sz="2800" i="1" dirty="0">
                <a:latin typeface="Times New Roman" charset="0"/>
              </a:rPr>
              <a:t>   </a:t>
            </a:r>
            <a:r>
              <a:rPr lang="en-US" dirty="0"/>
              <a:t>is</a:t>
            </a:r>
            <a:r>
              <a:rPr lang="en-US" sz="2800" i="1" dirty="0">
                <a:latin typeface="Times New Roman" charset="0"/>
              </a:rPr>
              <a:t>   O(n</a:t>
            </a:r>
            <a:r>
              <a:rPr lang="en-US" sz="2800" baseline="30000" dirty="0">
                <a:latin typeface="Times New Roman" charset="0"/>
              </a:rPr>
              <a:t>4</a:t>
            </a:r>
            <a:r>
              <a:rPr lang="en-US" sz="2800" i="1" dirty="0">
                <a:latin typeface="Times New Roman" charset="0"/>
              </a:rPr>
              <a:t> )</a:t>
            </a:r>
            <a:endParaRPr lang="en-US" dirty="0"/>
          </a:p>
          <a:p>
            <a:pPr>
              <a:buFont typeface="Monotype Sorts" pitchFamily="2" charset="2"/>
              <a:buChar char="ç"/>
            </a:pPr>
            <a:r>
              <a:rPr lang="en-US" sz="2400" dirty="0">
                <a:solidFill>
                  <a:srgbClr val="CD0000"/>
                </a:solidFill>
              </a:rPr>
              <a:t>Polynomial’s growth rate is determined by leading term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a polynomial of degree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d</a:t>
            </a:r>
            <a:r>
              <a:rPr lang="en-US" dirty="0"/>
              <a:t>, </a:t>
            </a:r>
            <a:r>
              <a:rPr lang="en-US" sz="2800" i="1" dirty="0">
                <a:latin typeface="Times New Roman" charset="0"/>
              </a:rPr>
              <a:t/>
            </a:r>
            <a:br>
              <a:rPr lang="en-US" sz="2800" i="1" dirty="0">
                <a:latin typeface="Times New Roman" charset="0"/>
              </a:rPr>
            </a:br>
            <a:r>
              <a:rPr lang="en-US" dirty="0"/>
              <a:t>then  </a:t>
            </a:r>
            <a:r>
              <a:rPr lang="en-US" sz="2800" i="1" dirty="0">
                <a:latin typeface="Times New Roman" charset="0"/>
              </a:rPr>
              <a:t>f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</a:t>
            </a:r>
            <a:r>
              <a:rPr lang="en-US" sz="2800" i="1" dirty="0" err="1">
                <a:latin typeface="Times New Roman" charset="0"/>
              </a:rPr>
              <a:t>n</a:t>
            </a:r>
            <a:r>
              <a:rPr lang="en-US" sz="2800" i="1" baseline="30000" dirty="0" err="1">
                <a:latin typeface="Times New Roman" charset="0"/>
              </a:rPr>
              <a:t>d</a:t>
            </a:r>
            <a:r>
              <a:rPr lang="en-US" sz="2800" i="1" dirty="0">
                <a:latin typeface="Times New Roman" charset="0"/>
              </a:rPr>
              <a:t>)</a:t>
            </a:r>
            <a:endParaRPr lang="en-US" i="1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8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1800" y="304800"/>
            <a:ext cx="77724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Properties of the</a:t>
            </a:r>
            <a:r>
              <a:rPr lang="en-US" dirty="0">
                <a:solidFill>
                  <a:srgbClr val="CD0000"/>
                </a:solidFill>
                <a:latin typeface="Times New Roman" charset="0"/>
              </a:rPr>
              <a:t> O</a:t>
            </a:r>
            <a:r>
              <a:rPr lang="en-US" dirty="0">
                <a:solidFill>
                  <a:srgbClr val="CD0000"/>
                </a:solidFill>
              </a:rPr>
              <a:t> notation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71134" y="1557867"/>
            <a:ext cx="7848600" cy="4343400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latin typeface="Times New Roman" charset="0"/>
              </a:rPr>
              <a:t>f</a:t>
            </a:r>
            <a:r>
              <a:rPr lang="en-US" sz="2400" dirty="0">
                <a:solidFill>
                  <a:srgbClr val="FC0128"/>
                </a:solidFill>
              </a:rPr>
              <a:t> </a:t>
            </a:r>
            <a:r>
              <a:rPr lang="en-US" sz="2400" dirty="0">
                <a:solidFill>
                  <a:srgbClr val="CD0000"/>
                </a:solidFill>
              </a:rPr>
              <a:t>is </a:t>
            </a:r>
            <a:r>
              <a:rPr lang="en-US" sz="2400" i="1" dirty="0">
                <a:latin typeface="Times New Roman" charset="0"/>
              </a:rPr>
              <a:t>O(g)</a:t>
            </a:r>
            <a:r>
              <a:rPr lang="en-US" sz="2400" dirty="0">
                <a:solidFill>
                  <a:srgbClr val="FC0128"/>
                </a:solidFill>
              </a:rPr>
              <a:t>  </a:t>
            </a:r>
            <a:r>
              <a:rPr lang="en-US" sz="2400" dirty="0">
                <a:solidFill>
                  <a:srgbClr val="CD0000"/>
                </a:solidFill>
              </a:rPr>
              <a:t>is  transitive</a:t>
            </a: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  <a:r>
              <a:rPr lang="en-US" dirty="0"/>
              <a:t> and </a:t>
            </a:r>
            <a:r>
              <a:rPr lang="en-US" sz="2800" i="1" dirty="0">
                <a:latin typeface="Times New Roman" charset="0"/>
              </a:rPr>
              <a:t>g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O(h) </a:t>
            </a:r>
            <a:r>
              <a:rPr lang="en-US" dirty="0"/>
              <a:t>then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O(h)</a:t>
            </a:r>
          </a:p>
          <a:p>
            <a:r>
              <a:rPr lang="en-US" sz="2400" dirty="0">
                <a:solidFill>
                  <a:srgbClr val="CD0000"/>
                </a:solidFill>
              </a:rPr>
              <a:t>Product of upper bounds is upper bound for the product</a:t>
            </a:r>
            <a:endParaRPr lang="en-US" i="1" dirty="0">
              <a:solidFill>
                <a:srgbClr val="CD0000"/>
              </a:solidFill>
              <a:latin typeface="Times New Roman" charset="0"/>
            </a:endParaRP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  <a:r>
              <a:rPr lang="en-US" dirty="0"/>
              <a:t>  and  </a:t>
            </a:r>
            <a:r>
              <a:rPr lang="en-US" sz="2800" i="1" dirty="0">
                <a:latin typeface="Times New Roman" charset="0"/>
              </a:rPr>
              <a:t>h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O(r)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dirty="0"/>
              <a:t>then  </a:t>
            </a:r>
            <a:r>
              <a:rPr lang="en-US" sz="2800" i="1" dirty="0" err="1">
                <a:latin typeface="Times New Roman" charset="0"/>
              </a:rPr>
              <a:t>fh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O(gr)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endParaRPr lang="en-US" dirty="0"/>
          </a:p>
          <a:p>
            <a:r>
              <a:rPr lang="en-US" sz="2400" dirty="0">
                <a:solidFill>
                  <a:srgbClr val="CD0000"/>
                </a:solidFill>
              </a:rPr>
              <a:t>Exponential functions grow faster than powers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sz="2800" i="1" dirty="0" err="1">
                <a:latin typeface="Times New Roman" charset="0"/>
              </a:rPr>
              <a:t>n</a:t>
            </a:r>
            <a:r>
              <a:rPr lang="en-US" sz="2800" baseline="30000" dirty="0" err="1">
                <a:latin typeface="Times New Roman" charset="0"/>
              </a:rPr>
              <a:t>k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sz="2800" i="1" dirty="0">
                <a:latin typeface="Times New Roman" charset="0"/>
              </a:rPr>
              <a:t>O(  </a:t>
            </a:r>
            <a:r>
              <a:rPr lang="en-US" sz="2800" i="1" dirty="0" err="1">
                <a:latin typeface="Times New Roman" charset="0"/>
              </a:rPr>
              <a:t>b</a:t>
            </a:r>
            <a:r>
              <a:rPr lang="en-US" sz="2800" baseline="30000" dirty="0" err="1">
                <a:latin typeface="Times New Roman" charset="0"/>
              </a:rPr>
              <a:t>n</a:t>
            </a:r>
            <a:r>
              <a:rPr lang="en-US" sz="2800" baseline="30000" dirty="0">
                <a:latin typeface="Times New Roman" charset="0"/>
              </a:rPr>
              <a:t> </a:t>
            </a:r>
            <a:r>
              <a:rPr lang="en-US" sz="2800" i="1" dirty="0">
                <a:latin typeface="Times New Roman" charset="0"/>
              </a:rPr>
              <a:t>)  </a:t>
            </a:r>
            <a:r>
              <a:rPr lang="en-US" dirty="0">
                <a:latin typeface="Symbol" pitchFamily="18" charset="2"/>
              </a:rPr>
              <a:t>"</a:t>
            </a:r>
            <a:r>
              <a:rPr lang="en-US" sz="2800" i="1" dirty="0">
                <a:latin typeface="Times New Roman" charset="0"/>
              </a:rPr>
              <a:t>   b &gt; 1 and k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sz="2800" i="1" dirty="0">
                <a:latin typeface="Times New Roman" charset="0"/>
              </a:rPr>
              <a:t> 0</a:t>
            </a:r>
            <a:br>
              <a:rPr lang="en-US" sz="2800" i="1" dirty="0">
                <a:latin typeface="Times New Roman" charset="0"/>
              </a:rPr>
            </a:br>
            <a:r>
              <a:rPr lang="en-US" sz="2800" i="1" dirty="0" err="1">
                <a:latin typeface="Times New Roman" charset="0"/>
              </a:rPr>
              <a:t>eg</a:t>
            </a:r>
            <a:r>
              <a:rPr lang="en-US" sz="2800" i="1" dirty="0">
                <a:latin typeface="Times New Roman" charset="0"/>
              </a:rPr>
              <a:t> n</a:t>
            </a:r>
            <a:r>
              <a:rPr lang="en-US" sz="2800" baseline="30000" dirty="0">
                <a:latin typeface="Times New Roman" charset="0"/>
              </a:rPr>
              <a:t>20</a:t>
            </a:r>
            <a:r>
              <a:rPr lang="en-US" sz="2800" i="1" dirty="0">
                <a:latin typeface="Times New Roman" charset="0"/>
              </a:rPr>
              <a:t>   is  O( </a:t>
            </a:r>
            <a:r>
              <a:rPr lang="en-US" sz="2800" dirty="0">
                <a:latin typeface="Times New Roman" charset="0"/>
              </a:rPr>
              <a:t>1.05</a:t>
            </a:r>
            <a:r>
              <a:rPr lang="en-US" sz="2800" i="1" baseline="30000" dirty="0">
                <a:latin typeface="Times New Roman" charset="0"/>
              </a:rPr>
              <a:t>n</a:t>
            </a:r>
            <a:r>
              <a:rPr lang="en-US" sz="2800" i="1" dirty="0">
                <a:latin typeface="Times New Roman" charset="0"/>
              </a:rPr>
              <a:t>)</a:t>
            </a:r>
            <a:endParaRPr lang="en-US" dirty="0"/>
          </a:p>
          <a:p>
            <a:r>
              <a:rPr lang="en-US" sz="2400" dirty="0">
                <a:solidFill>
                  <a:srgbClr val="CD0000"/>
                </a:solidFill>
              </a:rPr>
              <a:t>Logarithms grow more slowly than powers</a:t>
            </a:r>
          </a:p>
          <a:p>
            <a:pPr marL="819150" lvl="1"/>
            <a:r>
              <a:rPr lang="en-US" sz="2800" dirty="0" err="1">
                <a:latin typeface="Times New Roman" charset="0"/>
              </a:rPr>
              <a:t>log</a:t>
            </a:r>
            <a:r>
              <a:rPr lang="en-US" sz="2800" i="1" baseline="-25000" dirty="0" err="1">
                <a:latin typeface="Times New Roman" charset="0"/>
              </a:rPr>
              <a:t>b</a:t>
            </a:r>
            <a:r>
              <a:rPr lang="en-US" sz="2800" i="1" dirty="0" err="1">
                <a:latin typeface="Times New Roman" charset="0"/>
              </a:rPr>
              <a:t>n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sz="2800" i="1" dirty="0">
                <a:latin typeface="Times New Roman" charset="0"/>
              </a:rPr>
              <a:t>O( </a:t>
            </a:r>
            <a:r>
              <a:rPr lang="en-US" sz="2800" i="1" dirty="0" err="1">
                <a:latin typeface="Times New Roman" charset="0"/>
              </a:rPr>
              <a:t>n</a:t>
            </a:r>
            <a:r>
              <a:rPr lang="en-US" sz="2800" baseline="30000" dirty="0" err="1">
                <a:latin typeface="Times New Roman" charset="0"/>
              </a:rPr>
              <a:t>k</a:t>
            </a:r>
            <a:r>
              <a:rPr lang="en-US" sz="2800" i="1" dirty="0">
                <a:latin typeface="Times New Roman" charset="0"/>
              </a:rPr>
              <a:t>)  </a:t>
            </a:r>
            <a:r>
              <a:rPr lang="en-US" dirty="0">
                <a:latin typeface="Symbol" pitchFamily="18" charset="2"/>
              </a:rPr>
              <a:t>"</a:t>
            </a:r>
            <a:r>
              <a:rPr lang="en-US" sz="2800" i="1" dirty="0">
                <a:latin typeface="Times New Roman" charset="0"/>
              </a:rPr>
              <a:t>   b &gt; 1 and k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&gt;</a:t>
            </a:r>
            <a:r>
              <a:rPr lang="en-US" sz="2800" i="1" dirty="0">
                <a:latin typeface="Times New Roman" charset="0"/>
              </a:rPr>
              <a:t> 0</a:t>
            </a:r>
            <a:br>
              <a:rPr lang="en-US" sz="2800" i="1" dirty="0">
                <a:latin typeface="Times New Roman" charset="0"/>
              </a:rPr>
            </a:br>
            <a:r>
              <a:rPr lang="en-US" sz="2800" i="1" dirty="0" err="1">
                <a:latin typeface="Times New Roman" charset="0"/>
              </a:rPr>
              <a:t>eg</a:t>
            </a:r>
            <a:r>
              <a:rPr lang="en-US" sz="2800" i="1" dirty="0">
                <a:latin typeface="Times New Roman" charset="0"/>
              </a:rPr>
              <a:t> log</a:t>
            </a:r>
            <a:r>
              <a:rPr lang="en-US" sz="2800" baseline="-25000" dirty="0">
                <a:latin typeface="Times New Roman" charset="0"/>
              </a:rPr>
              <a:t>2</a:t>
            </a:r>
            <a:r>
              <a:rPr lang="en-US" sz="2800" i="1" dirty="0">
                <a:latin typeface="Times New Roman" charset="0"/>
              </a:rPr>
              <a:t>n   is  O( n</a:t>
            </a:r>
            <a:r>
              <a:rPr lang="en-US" sz="2800" baseline="30000" dirty="0">
                <a:latin typeface="Times New Roman" charset="0"/>
              </a:rPr>
              <a:t>0.5</a:t>
            </a:r>
            <a:r>
              <a:rPr lang="en-US" sz="2800" i="1" dirty="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91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186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Monotype Sorts</vt:lpstr>
      <vt:lpstr>ＭＳ Ｐゴシック</vt:lpstr>
      <vt:lpstr>Symbol</vt:lpstr>
      <vt:lpstr>Times New Roman</vt:lpstr>
      <vt:lpstr>Office Theme</vt:lpstr>
      <vt:lpstr>Big-O</vt:lpstr>
      <vt:lpstr>Topics</vt:lpstr>
      <vt:lpstr>Big- O</vt:lpstr>
      <vt:lpstr>Big- O</vt:lpstr>
      <vt:lpstr>Properties of the O notation</vt:lpstr>
      <vt:lpstr>Properties of the O notation</vt:lpstr>
    </vt:vector>
  </TitlesOfParts>
  <Company>CCIS - Northeastern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203</cp:revision>
  <dcterms:created xsi:type="dcterms:W3CDTF">2013-09-03T20:38:17Z</dcterms:created>
  <dcterms:modified xsi:type="dcterms:W3CDTF">2018-01-22T06:06:22Z</dcterms:modified>
</cp:coreProperties>
</file>