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73" r:id="rId7"/>
    <p:sldId id="274" r:id="rId8"/>
    <p:sldId id="275" r:id="rId9"/>
    <p:sldId id="283" r:id="rId10"/>
    <p:sldId id="284" r:id="rId11"/>
    <p:sldId id="276" r:id="rId12"/>
    <p:sldId id="277" r:id="rId13"/>
    <p:sldId id="278" r:id="rId14"/>
    <p:sldId id="280" r:id="rId15"/>
    <p:sldId id="288" r:id="rId16"/>
    <p:sldId id="279" r:id="rId17"/>
    <p:sldId id="281" r:id="rId18"/>
    <p:sldId id="285" r:id="rId19"/>
    <p:sldId id="282" r:id="rId20"/>
    <p:sldId id="28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5957-0A9A-48AE-BF3D-0DF86D73687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D1AB-DFDE-4CF6-8222-2B5824807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40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5957-0A9A-48AE-BF3D-0DF86D73687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D1AB-DFDE-4CF6-8222-2B5824807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5957-0A9A-48AE-BF3D-0DF86D73687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D1AB-DFDE-4CF6-8222-2B5824807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72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5957-0A9A-48AE-BF3D-0DF86D73687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D1AB-DFDE-4CF6-8222-2B5824807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1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5957-0A9A-48AE-BF3D-0DF86D73687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D1AB-DFDE-4CF6-8222-2B5824807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47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5957-0A9A-48AE-BF3D-0DF86D73687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D1AB-DFDE-4CF6-8222-2B5824807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82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5957-0A9A-48AE-BF3D-0DF86D73687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D1AB-DFDE-4CF6-8222-2B5824807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28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5957-0A9A-48AE-BF3D-0DF86D73687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D1AB-DFDE-4CF6-8222-2B5824807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97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5957-0A9A-48AE-BF3D-0DF86D73687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D1AB-DFDE-4CF6-8222-2B5824807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18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5957-0A9A-48AE-BF3D-0DF86D73687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D1AB-DFDE-4CF6-8222-2B5824807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85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5957-0A9A-48AE-BF3D-0DF86D73687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D1AB-DFDE-4CF6-8222-2B5824807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70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45957-0A9A-48AE-BF3D-0DF86D736875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3D1AB-DFDE-4CF6-8222-2B5824807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4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_1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00034" y="2884868"/>
            <a:ext cx="3065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EDA part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1970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110889" y="5124649"/>
            <a:ext cx="2956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effectLst/>
                <a:latin typeface="Consolas" panose="020B0609020204030204" pitchFamily="49" charset="0"/>
              </a:rPr>
              <a:t>There are many sub-type in constructions.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8184" y="158702"/>
            <a:ext cx="588564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Pie charts</a:t>
            </a:r>
            <a:r>
              <a:rPr kumimoji="0" lang="en-US" altLang="zh-CN" sz="2400" b="0" i="1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for </a:t>
            </a:r>
            <a:r>
              <a:rPr lang="en-US" altLang="zh-CN" sz="2400" i="1" dirty="0">
                <a:solidFill>
                  <a:srgbClr val="21212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PERMIT_SUBTYPE_NAME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851" y="896220"/>
            <a:ext cx="3760633" cy="28118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4" y="896222"/>
            <a:ext cx="3928056" cy="28136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84" y="3685207"/>
            <a:ext cx="4235222" cy="31154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3406" y="3742522"/>
            <a:ext cx="4052407" cy="31154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6240" y="954681"/>
            <a:ext cx="3761035" cy="246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8184" y="158702"/>
            <a:ext cx="744399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Pie charts</a:t>
            </a:r>
            <a:r>
              <a:rPr kumimoji="0" lang="en-US" altLang="zh-CN" sz="2400" b="0" i="1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for  construction </a:t>
            </a:r>
            <a:r>
              <a:rPr lang="en-US" altLang="zh-CN" sz="2400" i="1" dirty="0" smtClean="0">
                <a:solidFill>
                  <a:srgbClr val="21212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PERMIT_SUBTYPE_NAME</a:t>
            </a:r>
            <a:endParaRPr lang="en-US" altLang="zh-CN" sz="2400" i="1" dirty="0">
              <a:solidFill>
                <a:srgbClr val="212121"/>
              </a:solidFill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144" y="578750"/>
            <a:ext cx="5420935" cy="62792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66668" y="4883244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The </a:t>
            </a:r>
            <a:r>
              <a:rPr lang="en-US" altLang="zh-CN" sz="1600" dirty="0" err="1">
                <a:latin typeface="Consolas" panose="020B0609020204030204" pitchFamily="49" charset="0"/>
              </a:rPr>
              <a:t>propotions</a:t>
            </a:r>
            <a:r>
              <a:rPr lang="en-US" altLang="zh-CN" sz="1600" dirty="0">
                <a:latin typeface="Consolas" panose="020B0609020204030204" pitchFamily="49" charset="0"/>
              </a:rPr>
              <a:t> of items in others are less than 1.4%. 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others</a:t>
            </a:r>
            <a:r>
              <a:rPr lang="en-US" altLang="zh-CN" sz="1600" dirty="0">
                <a:latin typeface="Consolas" panose="020B0609020204030204" pitchFamily="49" charset="0"/>
              </a:rPr>
              <a:t>: ['RAZE' 'TENANT LAYOUT' 'CIVIL PLANS' 'SPECIAL BUILDING' 'RETAINING WALL' 'SHEETING AND SHORING' 'SWIMMING POOL' 'FOUNDATION ONLY' 'GARAGE' 'VARIANCE' 'SHED' 'EXCAVATION ONLY' 'AWNING' 'ADDITION' 'SPECIAL SIGN' 'CAPACITY PLACARD']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4" y="897366"/>
            <a:ext cx="48768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5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8184" y="158702"/>
            <a:ext cx="744399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Pie charts</a:t>
            </a:r>
            <a:r>
              <a:rPr kumimoji="0" lang="en-US" altLang="zh-CN" sz="2400" b="0" i="1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for  construction </a:t>
            </a:r>
            <a:r>
              <a:rPr lang="en-US" altLang="zh-CN" sz="2400" i="1" dirty="0" smtClean="0">
                <a:solidFill>
                  <a:srgbClr val="21212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PERMIT_SUBTYPE_NAME</a:t>
            </a:r>
            <a:endParaRPr lang="en-US" altLang="zh-CN" sz="2400" i="1" dirty="0">
              <a:solidFill>
                <a:srgbClr val="212121"/>
              </a:solidFill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708" y="528034"/>
            <a:ext cx="3920941" cy="30780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708" y="3606085"/>
            <a:ext cx="3890752" cy="307798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08" y="1502673"/>
            <a:ext cx="4876800" cy="38957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110889" y="4210249"/>
            <a:ext cx="29566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effectLst/>
                <a:latin typeface="Consolas" panose="020B0609020204030204" pitchFamily="49" charset="0"/>
              </a:rPr>
              <a:t>The proportion seems to be stable in construction </a:t>
            </a:r>
            <a:r>
              <a:rPr lang="en-US" altLang="zh-CN" dirty="0" smtClean="0">
                <a:latin typeface="Consolas" panose="020B0609020204030204" pitchFamily="49" charset="0"/>
              </a:rPr>
              <a:t>by year</a:t>
            </a:r>
            <a:r>
              <a:rPr lang="en-US" altLang="zh-CN" b="0" i="0" dirty="0" smtClean="0">
                <a:effectLst/>
                <a:latin typeface="Consolas" panose="020B0609020204030204" pitchFamily="49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955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828799" y="5626926"/>
            <a:ext cx="4288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effectLst/>
                <a:latin typeface="Consolas" panose="020B0609020204030204" pitchFamily="49" charset="0"/>
              </a:rPr>
              <a:t>After Hours and Extension occupy the most in </a:t>
            </a:r>
            <a:r>
              <a:rPr lang="en-US" altLang="zh-CN" b="0" i="0" dirty="0" err="1" smtClean="0">
                <a:effectLst/>
                <a:latin typeface="Consolas" panose="020B0609020204030204" pitchFamily="49" charset="0"/>
              </a:rPr>
              <a:t>permit_category_name</a:t>
            </a:r>
            <a:r>
              <a:rPr lang="en-US" altLang="zh-CN" b="0" i="0" dirty="0" smtClean="0">
                <a:effectLst/>
                <a:latin typeface="Consolas" panose="020B0609020204030204" pitchFamily="49" charset="0"/>
              </a:rPr>
              <a:t>.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8184" y="343369"/>
            <a:ext cx="71091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smtClean="0">
                <a:solidFill>
                  <a:srgbClr val="21212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PERMIT_CATEGORY_NAME 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distribution by month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92" y="1025143"/>
            <a:ext cx="6076950" cy="4000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942" y="924125"/>
            <a:ext cx="5070923" cy="578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77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8184" y="1077309"/>
            <a:ext cx="8324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onsolas" panose="020B0609020204030204" pitchFamily="49" charset="0"/>
              </a:rPr>
              <a:t>There are 47.26% of the building-permits have PERMIT_APPLICANT in table, others are empty. 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Consolas" panose="020B0609020204030204" pitchFamily="49" charset="0"/>
              </a:rPr>
              <a:t>There </a:t>
            </a:r>
            <a:r>
              <a:rPr lang="en-US" altLang="zh-CN" dirty="0">
                <a:latin typeface="Consolas" panose="020B0609020204030204" pitchFamily="49" charset="0"/>
              </a:rPr>
              <a:t>are 33.60% of the construction have PERMIT_APPLICANT in table, others are empty.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8184" y="2642247"/>
            <a:ext cx="82038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There are 0 of </a:t>
            </a:r>
            <a:r>
              <a:rPr lang="en-US" altLang="zh-CN" dirty="0" err="1">
                <a:latin typeface="Consolas" panose="020B0609020204030204" pitchFamily="49" charset="0"/>
              </a:rPr>
              <a:t>NaN</a:t>
            </a:r>
            <a:r>
              <a:rPr lang="en-US" altLang="zh-CN" dirty="0">
                <a:latin typeface="Consolas" panose="020B0609020204030204" pitchFamily="49" charset="0"/>
              </a:rPr>
              <a:t> data in FEES_PAID, and 796 of them haven't paid yet for building-permits. 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There </a:t>
            </a:r>
            <a:r>
              <a:rPr lang="en-US" altLang="zh-CN" dirty="0">
                <a:latin typeface="Consolas" panose="020B0609020204030204" pitchFamily="49" charset="0"/>
              </a:rPr>
              <a:t>are 0 of </a:t>
            </a:r>
            <a:r>
              <a:rPr lang="en-US" altLang="zh-CN" dirty="0" err="1">
                <a:latin typeface="Consolas" panose="020B0609020204030204" pitchFamily="49" charset="0"/>
              </a:rPr>
              <a:t>NaN</a:t>
            </a:r>
            <a:r>
              <a:rPr lang="en-US" altLang="zh-CN" dirty="0">
                <a:latin typeface="Consolas" panose="020B0609020204030204" pitchFamily="49" charset="0"/>
              </a:rPr>
              <a:t> data in FEES_PAID, and 346 of them haven't paid yet for construction.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8184" y="4065208"/>
            <a:ext cx="88735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There are 94.47% of the building-permits have a owner or more in table, others are empty. 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There </a:t>
            </a:r>
            <a:r>
              <a:rPr lang="en-US" altLang="zh-CN" dirty="0">
                <a:latin typeface="Consolas" panose="020B0609020204030204" pitchFamily="49" charset="0"/>
              </a:rPr>
              <a:t>are 33.07% of the construction have a owner or more in table, others are empty.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462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8184" y="343369"/>
            <a:ext cx="71091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smtClean="0">
                <a:solidFill>
                  <a:srgbClr val="21212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Correlation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944398"/>
              </p:ext>
            </p:extLst>
          </p:nvPr>
        </p:nvGraphicFramePr>
        <p:xfrm>
          <a:off x="818920" y="1305731"/>
          <a:ext cx="9679944" cy="2429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启用了宏的工作表" r:id="rId3" imgW="7553204" imgH="1895609" progId="Excel.SheetMacroEnabled.12">
                  <p:embed/>
                </p:oleObj>
              </mc:Choice>
              <mc:Fallback>
                <p:oleObj name="启用了宏的工作表" r:id="rId3" imgW="7553204" imgH="1895609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8920" y="1305731"/>
                        <a:ext cx="9679944" cy="2429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18920" y="4449452"/>
            <a:ext cx="85955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</a:rPr>
              <a:t>By correlation matrix: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There </a:t>
            </a:r>
            <a:r>
              <a:rPr lang="en-US" altLang="zh-CN" sz="1400" dirty="0">
                <a:latin typeface="Consolas" panose="020B0609020204030204" pitchFamily="49" charset="0"/>
              </a:rPr>
              <a:t>is a strong correlation between ['X-LONGITUDE', 'X-XCOORD', 'Y-LATITUDE', 'Y-YCOORD', 'LATITUDE-YCOORD', 'LONGITUDE-XCOORD']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8920" y="5361785"/>
            <a:ext cx="107548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</a:rPr>
              <a:t>By T-test: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p-value:0.9924114165509489&gt;0.05, maximum distance of X and LONGITUDE:0.2580238065661433 </a:t>
            </a:r>
            <a:r>
              <a:rPr lang="en-US" altLang="zh-CN" sz="1400" dirty="0" smtClean="0"/>
              <a:t>meter</a:t>
            </a:r>
            <a:r>
              <a:rPr lang="en-US" altLang="zh-CN" sz="1400" dirty="0" smtClean="0">
                <a:latin typeface="Consolas" panose="020B0609020204030204" pitchFamily="49" charset="0"/>
              </a:rPr>
              <a:t>(</a:t>
            </a:r>
            <a:r>
              <a:rPr lang="en-US" altLang="zh-CN" sz="1400" dirty="0" smtClean="0"/>
              <a:t>1degree is 111km)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p-value:0.9700610590243042&gt;0.05, maximum distance of </a:t>
            </a:r>
            <a:r>
              <a:rPr lang="en-US" altLang="zh-CN" sz="1400" dirty="0">
                <a:latin typeface="Consolas" panose="020B0609020204030204" pitchFamily="49" charset="0"/>
              </a:rPr>
              <a:t>Y and </a:t>
            </a:r>
            <a:r>
              <a:rPr lang="en-US" altLang="zh-CN" sz="1400" dirty="0" smtClean="0">
                <a:latin typeface="Consolas" panose="020B0609020204030204" pitchFamily="49" charset="0"/>
              </a:rPr>
              <a:t>LATITUDE:</a:t>
            </a:r>
            <a:r>
              <a:rPr lang="en-US" altLang="zh-CN" sz="1400" dirty="0" smtClean="0">
                <a:latin typeface="Consolas" panose="020B0609020204030204" pitchFamily="49" charset="0"/>
              </a:rPr>
              <a:t>0.8667890658458077 </a:t>
            </a:r>
            <a:r>
              <a:rPr lang="en-US" altLang="zh-CN" sz="1400" dirty="0" smtClean="0"/>
              <a:t>meter</a:t>
            </a:r>
          </a:p>
          <a:p>
            <a:endParaRPr lang="en-US" altLang="zh-CN" sz="1400" dirty="0" smtClean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W</a:t>
            </a:r>
            <a:r>
              <a:rPr lang="en-US" altLang="zh-CN" sz="1400" dirty="0" smtClean="0">
                <a:latin typeface="Consolas" panose="020B0609020204030204" pitchFamily="49" charset="0"/>
              </a:rPr>
              <a:t>e believe there are no difference between X-LONGITUDE, Y-LATITUDE. 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483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8184" y="343368"/>
            <a:ext cx="45720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Heat-map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37106" y="848864"/>
            <a:ext cx="39837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>
                <a:solidFill>
                  <a:srgbClr val="21212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Heat map for </a:t>
            </a:r>
            <a:r>
              <a:rPr lang="en-US" altLang="zh-CN" sz="2400" i="1" dirty="0" err="1">
                <a:solidFill>
                  <a:srgbClr val="21212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building_permits</a:t>
            </a:r>
            <a:endParaRPr lang="en-US" altLang="zh-CN" sz="2400" i="1" dirty="0">
              <a:solidFill>
                <a:srgbClr val="212121"/>
              </a:solidFill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810" y="1562637"/>
            <a:ext cx="3762375" cy="381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648" y="1562637"/>
            <a:ext cx="3576320" cy="381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072648" y="895030"/>
            <a:ext cx="3403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>
                <a:solidFill>
                  <a:srgbClr val="21212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Heat map for construction</a:t>
            </a:r>
          </a:p>
        </p:txBody>
      </p:sp>
    </p:spTree>
    <p:extLst>
      <p:ext uri="{BB962C8B-B14F-4D97-AF65-F5344CB8AC3E}">
        <p14:creationId xmlns:p14="http://schemas.microsoft.com/office/powerpoint/2010/main" val="242881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8184" y="343368"/>
            <a:ext cx="45720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i="1" dirty="0" smtClean="0">
                <a:solidFill>
                  <a:srgbClr val="21212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Distribution by district.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84" y="1723861"/>
            <a:ext cx="4648200" cy="3895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958" y="1723861"/>
            <a:ext cx="4629150" cy="38957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00010" y="5619586"/>
            <a:ext cx="88735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It shows that the distribution in building-permits and constructions are similar by district. District second, first and fourth occupy the first three.</a:t>
            </a:r>
          </a:p>
        </p:txBody>
      </p:sp>
    </p:spTree>
    <p:extLst>
      <p:ext uri="{BB962C8B-B14F-4D97-AF65-F5344CB8AC3E}">
        <p14:creationId xmlns:p14="http://schemas.microsoft.com/office/powerpoint/2010/main" val="2075156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84" y="1321158"/>
            <a:ext cx="5057775" cy="426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268" y="1321158"/>
            <a:ext cx="4733925" cy="4267200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18184" y="343368"/>
            <a:ext cx="59570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>
                <a:solidFill>
                  <a:srgbClr val="21212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Distribution by </a:t>
            </a:r>
            <a:r>
              <a:rPr lang="en-US" altLang="zh-CN" sz="2400" i="1" dirty="0" smtClean="0">
                <a:solidFill>
                  <a:srgbClr val="21212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NEIGHBORHOODCLUSTER</a:t>
            </a:r>
            <a:endParaRPr lang="en-US" altLang="zh-CN" sz="2400" i="1" dirty="0">
              <a:solidFill>
                <a:srgbClr val="212121"/>
              </a:solidFill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992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8184" y="343368"/>
            <a:ext cx="45720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ISSUE_DATE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  <a:r>
              <a:rPr kumimoji="0" lang="en-US" altLang="zh-CN" sz="2400" b="0" i="1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by District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107" y="1590390"/>
            <a:ext cx="6160518" cy="387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1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8033" y="321985"/>
            <a:ext cx="686444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j-lt"/>
              </a:rPr>
              <a:t>we first observeing the</a:t>
            </a:r>
            <a:r>
              <a:rPr kumimoji="0" lang="en-US" altLang="zh-CN" sz="3200" b="0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j-lt"/>
              </a:rPr>
              <a:t> structure of</a:t>
            </a:r>
            <a:r>
              <a:rPr kumimoji="0" lang="zh-CN" altLang="zh-CN" sz="3200" b="0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j-lt"/>
              </a:rPr>
              <a:t> data. 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11368" y="1566861"/>
            <a:ext cx="2086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ISSUE_DATE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57" y="2342478"/>
            <a:ext cx="4803820" cy="379336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585656" y="3025393"/>
            <a:ext cx="4288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effectLst/>
                <a:latin typeface="Consolas" panose="020B0609020204030204" pitchFamily="49" charset="0"/>
              </a:rPr>
              <a:t>It seems that the month distribution are equal.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228045" y="6135839"/>
            <a:ext cx="40568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</a:rPr>
              <a:t>It has been checked that </a:t>
            </a:r>
            <a:r>
              <a:rPr lang="en-US" altLang="zh-CN" sz="1400" dirty="0">
                <a:latin typeface="Consolas" panose="020B0609020204030204" pitchFamily="49" charset="0"/>
              </a:rPr>
              <a:t>a</a:t>
            </a:r>
            <a:r>
              <a:rPr lang="en-US" altLang="zh-CN" sz="1400" b="0" i="0" dirty="0" smtClean="0">
                <a:effectLst/>
                <a:latin typeface="Consolas" panose="020B0609020204030204" pitchFamily="49" charset="0"/>
              </a:rPr>
              <a:t>ll the issue-date is in year </a:t>
            </a:r>
            <a:r>
              <a:rPr lang="en-US" altLang="zh-CN" sz="1400" dirty="0" smtClean="0"/>
              <a:t>2022 and 2023</a:t>
            </a:r>
            <a:r>
              <a:rPr lang="en-US" altLang="zh-CN" sz="1400" b="0" i="0" dirty="0" smtClean="0">
                <a:effectLst/>
                <a:latin typeface="Consolas" panose="020B0609020204030204" pitchFamily="49" charset="0"/>
              </a:rPr>
              <a:t>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569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96980" y="5420864"/>
            <a:ext cx="45462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effectLst/>
                <a:latin typeface="Consolas" panose="020B0609020204030204" pitchFamily="49" charset="0"/>
              </a:rPr>
              <a:t>Cluster 26,18,8 occupy the first three </a:t>
            </a:r>
            <a:r>
              <a:rPr lang="en-US" altLang="zh-CN" b="0" i="0" dirty="0" err="1" smtClean="0">
                <a:effectLst/>
                <a:latin typeface="Consolas" panose="020B0609020204030204" pitchFamily="49" charset="0"/>
              </a:rPr>
              <a:t>Neighbourhood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by issue-date</a:t>
            </a:r>
            <a:r>
              <a:rPr lang="en-US" altLang="zh-CN" b="0" i="0" dirty="0" smtClean="0">
                <a:effectLst/>
                <a:latin typeface="Consolas" panose="020B0609020204030204" pitchFamily="49" charset="0"/>
              </a:rPr>
              <a:t>.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8184" y="343368"/>
            <a:ext cx="57568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ISSUE_DATE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  <a:r>
              <a:rPr kumimoji="0" lang="en-US" altLang="zh-CN" sz="2400" b="0" i="1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by </a:t>
            </a:r>
            <a:r>
              <a:rPr kumimoji="0" lang="en-US" altLang="zh-CN" sz="2400" b="0" i="1" u="none" strike="noStrike" cap="none" normalizeH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Neighbourhood</a:t>
            </a:r>
            <a:r>
              <a:rPr lang="en-US" altLang="zh-CN" sz="2400" i="1" dirty="0" err="1" smtClean="0">
                <a:solidFill>
                  <a:srgbClr val="21212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cluster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804" y="197545"/>
            <a:ext cx="4433650" cy="6094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39" y="909369"/>
            <a:ext cx="68389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4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8183" y="343368"/>
            <a:ext cx="5950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ISSUE_DATE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 month-distribution by date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85" y="873214"/>
            <a:ext cx="3580386" cy="27715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4" y="3644721"/>
            <a:ext cx="3580387" cy="27715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572" y="873214"/>
            <a:ext cx="3580386" cy="27715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571" y="3644721"/>
            <a:ext cx="3580387" cy="277150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8957" y="873213"/>
            <a:ext cx="3580386" cy="277150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8956" y="3644720"/>
            <a:ext cx="3580387" cy="277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9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8184" y="343368"/>
            <a:ext cx="111788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ISSUE_DATE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distribution by date after 22-03</a:t>
            </a:r>
            <a:r>
              <a:rPr kumimoji="0" lang="en-US" altLang="zh-CN" sz="2400" b="0" i="1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and before 2023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65" y="1117913"/>
            <a:ext cx="3280908" cy="25396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473" y="1117913"/>
            <a:ext cx="3280908" cy="25396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382" y="1117913"/>
            <a:ext cx="3280908" cy="253968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612207" y="4638864"/>
            <a:ext cx="5329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ISSUE_DATE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distribution by month after 22-03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is almost the same pattern as before.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9805" y="3552348"/>
            <a:ext cx="2807243" cy="217303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781966" y="4062813"/>
            <a:ext cx="1027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……</a:t>
            </a:r>
            <a:endParaRPr kumimoji="0" lang="zh-CN" altLang="zh-CN" sz="28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12207" y="540461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i="1" dirty="0">
                <a:solidFill>
                  <a:srgbClr val="21212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Comparing the pictures we finally find that all days with few issue numbers seems all </a:t>
            </a:r>
            <a:r>
              <a:rPr lang="en-US" altLang="zh-CN" i="1" dirty="0" smtClean="0">
                <a:solidFill>
                  <a:srgbClr val="21212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weekends, the reason may be just this simple.</a:t>
            </a:r>
            <a:endParaRPr lang="zh-CN" altLang="en-US" i="1" dirty="0">
              <a:solidFill>
                <a:srgbClr val="212121"/>
              </a:solidFill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00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8184" y="343369"/>
            <a:ext cx="64651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 smtClean="0">
                <a:solidFill>
                  <a:srgbClr val="21212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CREATED_DATE distribution </a:t>
            </a:r>
            <a:r>
              <a:rPr lang="en-US" altLang="zh-CN" sz="2400" i="1" dirty="0">
                <a:solidFill>
                  <a:srgbClr val="21212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by month</a:t>
            </a:r>
            <a:r>
              <a:rPr lang="zh-CN" altLang="zh-CN" sz="2400" i="1" dirty="0">
                <a:solidFill>
                  <a:srgbClr val="21212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10" y="1506141"/>
            <a:ext cx="4738792" cy="36848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89690" y="1708373"/>
            <a:ext cx="50528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We find </a:t>
            </a:r>
            <a:r>
              <a:rPr lang="en-US" altLang="zh-CN" dirty="0">
                <a:latin typeface="Consolas" panose="020B0609020204030204" pitchFamily="49" charset="0"/>
              </a:rPr>
              <a:t>that there's only two months' data in created date. The CREATED_DATE are all in one time 2023-04-17 10:36:16+00:00 and 2023-03-28 10:37:25+00:00</a:t>
            </a:r>
            <a:r>
              <a:rPr lang="en-US" altLang="zh-CN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The created-date should be the date we download the data, we do not need to pay more attention later.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6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8184" y="343369"/>
            <a:ext cx="58727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>
                <a:solidFill>
                  <a:srgbClr val="21212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LASTMODIFIEDDATE distribution by month</a:t>
            </a:r>
            <a:r>
              <a:rPr lang="zh-CN" altLang="zh-CN" sz="2400" i="1" dirty="0">
                <a:solidFill>
                  <a:srgbClr val="21212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84" y="1003077"/>
            <a:ext cx="5756858" cy="447647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349544" y="2040983"/>
            <a:ext cx="33270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We </a:t>
            </a:r>
            <a:r>
              <a:rPr lang="en-US" altLang="zh-CN" dirty="0">
                <a:latin typeface="Consolas" panose="020B0609020204030204" pitchFamily="49" charset="0"/>
              </a:rPr>
              <a:t>found that the last </a:t>
            </a:r>
            <a:r>
              <a:rPr lang="en-US" altLang="zh-CN" dirty="0" err="1">
                <a:latin typeface="Consolas" panose="020B0609020204030204" pitchFamily="49" charset="0"/>
              </a:rPr>
              <a:t>modifieddate</a:t>
            </a:r>
            <a:r>
              <a:rPr lang="en-US" altLang="zh-CN" dirty="0">
                <a:latin typeface="Consolas" panose="020B0609020204030204" pitchFamily="49" charset="0"/>
              </a:rPr>
              <a:t> data is apparently increasing in </a:t>
            </a:r>
            <a:r>
              <a:rPr lang="en-US" altLang="zh-CN" dirty="0" smtClean="0">
                <a:latin typeface="Consolas" panose="020B0609020204030204" pitchFamily="49" charset="0"/>
              </a:rPr>
              <a:t>last three months.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7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250806" y="5464429"/>
            <a:ext cx="4555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effectLst/>
                <a:latin typeface="Consolas" panose="020B0609020204030204" pitchFamily="49" charset="0"/>
              </a:rPr>
              <a:t>We do not find any pattern in them.</a:t>
            </a:r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8184" y="343369"/>
            <a:ext cx="66326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>
                <a:solidFill>
                  <a:srgbClr val="21212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LASTMODIFIEDDATE </a:t>
            </a:r>
            <a:r>
              <a:rPr lang="en-US" altLang="zh-CN" sz="2400" i="1" dirty="0" smtClean="0">
                <a:solidFill>
                  <a:srgbClr val="21212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month-distribution by date</a:t>
            </a:r>
            <a:r>
              <a:rPr lang="zh-CN" altLang="zh-CN" sz="2400" i="1" dirty="0" smtClean="0">
                <a:solidFill>
                  <a:srgbClr val="21212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  <a:endParaRPr lang="zh-CN" altLang="zh-CN" sz="2400" i="1" dirty="0">
              <a:solidFill>
                <a:srgbClr val="212121"/>
              </a:solidFill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93" y="848530"/>
            <a:ext cx="2420968" cy="185775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233" y="848530"/>
            <a:ext cx="2328500" cy="185775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658" y="848531"/>
            <a:ext cx="2383140" cy="18577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1092" y="712700"/>
            <a:ext cx="2547434" cy="19719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184" y="3058868"/>
            <a:ext cx="2420968" cy="190065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8624" y="3060203"/>
            <a:ext cx="2420968" cy="19006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5657" y="3058867"/>
            <a:ext cx="2475606" cy="189968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1088" y="3057713"/>
            <a:ext cx="2420967" cy="190065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786" y="5078173"/>
            <a:ext cx="2133638" cy="165160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48167" y="5392017"/>
            <a:ext cx="1910168" cy="147862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62285" y="5078173"/>
            <a:ext cx="1924869" cy="151117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75457" y="5311130"/>
            <a:ext cx="1755891" cy="141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4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9851" y="4886640"/>
            <a:ext cx="4288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pie chart shows that 35.5% of building-permits are construction which is the number </a:t>
            </a:r>
            <a:r>
              <a:rPr lang="en-US" altLang="zh-CN" dirty="0" smtClean="0"/>
              <a:t>17158</a:t>
            </a:r>
            <a:endParaRPr lang="en-US" altLang="zh-CN" b="0" i="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8184" y="343368"/>
            <a:ext cx="45720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i="1" dirty="0" smtClean="0">
                <a:solidFill>
                  <a:srgbClr val="21212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PERMIT_TYPE_NAME distribution</a:t>
            </a:r>
            <a:endParaRPr lang="en-US" altLang="zh-CN" sz="2400" i="1" dirty="0">
              <a:solidFill>
                <a:srgbClr val="212121"/>
              </a:solidFill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84" y="712700"/>
            <a:ext cx="5138672" cy="40652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856" y="2266733"/>
            <a:ext cx="63055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3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8184" y="343368"/>
            <a:ext cx="45720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i="1" dirty="0" smtClean="0">
                <a:solidFill>
                  <a:srgbClr val="212121"/>
                </a:solidFill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PERMIT_TYPE_NAME distribution</a:t>
            </a:r>
            <a:endParaRPr lang="en-US" altLang="zh-CN" sz="2400" i="1" dirty="0">
              <a:solidFill>
                <a:srgbClr val="212121"/>
              </a:solidFill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51" y="1159166"/>
            <a:ext cx="3876543" cy="2867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4" y="4026266"/>
            <a:ext cx="4127336" cy="2659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186" y="1154344"/>
            <a:ext cx="3876041" cy="28719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0185" y="4026266"/>
            <a:ext cx="3856049" cy="252215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345768" y="4301659"/>
            <a:ext cx="26187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pie </a:t>
            </a:r>
            <a:r>
              <a:rPr lang="en-US" altLang="zh-CN" dirty="0" smtClean="0"/>
              <a:t>charts show </a:t>
            </a:r>
            <a:r>
              <a:rPr lang="en-US" altLang="zh-CN" dirty="0"/>
              <a:t>that </a:t>
            </a:r>
            <a:r>
              <a:rPr lang="en-US" altLang="zh-CN" dirty="0" smtClean="0"/>
              <a:t>the distribution in </a:t>
            </a:r>
            <a:r>
              <a:rPr lang="en-US" altLang="zh-CN" dirty="0" err="1" smtClean="0"/>
              <a:t>permit_type_name</a:t>
            </a:r>
            <a:r>
              <a:rPr lang="en-US" altLang="zh-CN" dirty="0" smtClean="0"/>
              <a:t> seem to remain approximately stable. Construction occupy 1/3 of them.</a:t>
            </a:r>
            <a:endParaRPr lang="en-US" altLang="zh-CN" b="0" i="0" dirty="0" smtClean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551</Words>
  <Application>Microsoft Office PowerPoint</Application>
  <PresentationFormat>宽屏</PresentationFormat>
  <Paragraphs>55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Times New Roman Uni</vt:lpstr>
      <vt:lpstr>宋体</vt:lpstr>
      <vt:lpstr>Arial</vt:lpstr>
      <vt:lpstr>Calibri</vt:lpstr>
      <vt:lpstr>Calibri Light</vt:lpstr>
      <vt:lpstr>Consolas</vt:lpstr>
      <vt:lpstr>Office 主题</vt:lpstr>
      <vt:lpstr>Microsoft Excel 启用宏的工作表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Mark</dc:creator>
  <cp:lastModifiedBy>Mark</cp:lastModifiedBy>
  <cp:revision>37</cp:revision>
  <dcterms:created xsi:type="dcterms:W3CDTF">2023-04-23T15:59:08Z</dcterms:created>
  <dcterms:modified xsi:type="dcterms:W3CDTF">2023-04-23T18:27:34Z</dcterms:modified>
</cp:coreProperties>
</file>