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81769"/>
  </p:normalViewPr>
  <p:slideViewPr>
    <p:cSldViewPr snapToGrid="0">
      <p:cViewPr varScale="1">
        <p:scale>
          <a:sx n="103" d="100"/>
          <a:sy n="103" d="100"/>
        </p:scale>
        <p:origin x="1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869DA-13F8-A94A-9E19-28351F33F67C}" type="datetimeFigureOut">
              <a:rPr lang="en-US" smtClean="0"/>
              <a:t>5/15/24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37E98-6FD1-3C40-820F-7C1D4654B26D}" type="slidenum">
              <a:rPr lang="en-US" smtClean="0"/>
              <a:t>‹#›</a:t>
            </a:fld>
            <a:endParaRPr lang="en-US"/>
          </a:p>
        </p:txBody>
      </p:sp>
    </p:spTree>
    <p:extLst>
      <p:ext uri="{BB962C8B-B14F-4D97-AF65-F5344CB8AC3E}">
        <p14:creationId xmlns:p14="http://schemas.microsoft.com/office/powerpoint/2010/main" val="3846779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all logger temp data with different shapes same color</a:t>
            </a:r>
          </a:p>
        </p:txBody>
      </p:sp>
      <p:sp>
        <p:nvSpPr>
          <p:cNvPr id="4" name="Slide Number Placeholder 3"/>
          <p:cNvSpPr>
            <a:spLocks noGrp="1"/>
          </p:cNvSpPr>
          <p:nvPr>
            <p:ph type="sldNum" sz="quarter" idx="5"/>
          </p:nvPr>
        </p:nvSpPr>
        <p:spPr/>
        <p:txBody>
          <a:bodyPr/>
          <a:lstStyle/>
          <a:p>
            <a:fld id="{94C37E98-6FD1-3C40-820F-7C1D4654B26D}" type="slidenum">
              <a:rPr lang="en-US" smtClean="0"/>
              <a:t>2</a:t>
            </a:fld>
            <a:endParaRPr lang="en-US"/>
          </a:p>
        </p:txBody>
      </p:sp>
    </p:spTree>
    <p:extLst>
      <p:ext uri="{BB962C8B-B14F-4D97-AF65-F5344CB8AC3E}">
        <p14:creationId xmlns:p14="http://schemas.microsoft.com/office/powerpoint/2010/main" val="3619236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 change in </a:t>
            </a:r>
            <a:r>
              <a:rPr lang="en-US" dirty="0" err="1"/>
              <a:t>bouyant</a:t>
            </a:r>
            <a:r>
              <a:rPr lang="en-US" dirty="0"/>
              <a:t> weight. Does skeletal mass and standardizing lose resolution </a:t>
            </a:r>
          </a:p>
          <a:p>
            <a:endParaRPr lang="en-US" dirty="0"/>
          </a:p>
          <a:p>
            <a:r>
              <a:rPr lang="en-US" dirty="0"/>
              <a:t>Final-Day 1/ Day 1 * 100 </a:t>
            </a:r>
          </a:p>
          <a:p>
            <a:endParaRPr lang="en-US" dirty="0"/>
          </a:p>
        </p:txBody>
      </p:sp>
      <p:sp>
        <p:nvSpPr>
          <p:cNvPr id="4" name="Slide Number Placeholder 3"/>
          <p:cNvSpPr>
            <a:spLocks noGrp="1"/>
          </p:cNvSpPr>
          <p:nvPr>
            <p:ph type="sldNum" sz="quarter" idx="5"/>
          </p:nvPr>
        </p:nvSpPr>
        <p:spPr/>
        <p:txBody>
          <a:bodyPr/>
          <a:lstStyle/>
          <a:p>
            <a:fld id="{94C37E98-6FD1-3C40-820F-7C1D4654B26D}" type="slidenum">
              <a:rPr lang="en-US" smtClean="0"/>
              <a:t>3</a:t>
            </a:fld>
            <a:endParaRPr lang="en-US"/>
          </a:p>
        </p:txBody>
      </p:sp>
    </p:spTree>
    <p:extLst>
      <p:ext uri="{BB962C8B-B14F-4D97-AF65-F5344CB8AC3E}">
        <p14:creationId xmlns:p14="http://schemas.microsoft.com/office/powerpoint/2010/main" val="246772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Kaplin</a:t>
            </a:r>
            <a:r>
              <a:rPr lang="en-US" dirty="0"/>
              <a:t> </a:t>
            </a:r>
            <a:r>
              <a:rPr lang="en-US" dirty="0" err="1"/>
              <a:t>meyer</a:t>
            </a:r>
            <a:r>
              <a:rPr lang="en-US" dirty="0"/>
              <a:t> on abrasion with temperature </a:t>
            </a:r>
          </a:p>
          <a:p>
            <a:endParaRPr lang="en-US" dirty="0"/>
          </a:p>
          <a:p>
            <a:r>
              <a:rPr lang="en-US" dirty="0"/>
              <a:t>Rate of survival by calculating proportions is different? </a:t>
            </a:r>
          </a:p>
          <a:p>
            <a:endParaRPr lang="en-US" dirty="0"/>
          </a:p>
          <a:p>
            <a:r>
              <a:rPr lang="en-US" dirty="0"/>
              <a:t>Covariate of surface area in the model </a:t>
            </a:r>
          </a:p>
          <a:p>
            <a:endParaRPr lang="en-US" dirty="0"/>
          </a:p>
          <a:p>
            <a:r>
              <a:rPr lang="en-US" dirty="0"/>
              <a:t>Wound*temp*surface area</a:t>
            </a:r>
          </a:p>
          <a:p>
            <a:endParaRPr lang="en-US" dirty="0"/>
          </a:p>
        </p:txBody>
      </p:sp>
      <p:sp>
        <p:nvSpPr>
          <p:cNvPr id="4" name="Slide Number Placeholder 3"/>
          <p:cNvSpPr>
            <a:spLocks noGrp="1"/>
          </p:cNvSpPr>
          <p:nvPr>
            <p:ph type="sldNum" sz="quarter" idx="5"/>
          </p:nvPr>
        </p:nvSpPr>
        <p:spPr/>
        <p:txBody>
          <a:bodyPr/>
          <a:lstStyle/>
          <a:p>
            <a:fld id="{94C37E98-6FD1-3C40-820F-7C1D4654B26D}" type="slidenum">
              <a:rPr lang="en-US" smtClean="0"/>
              <a:t>5</a:t>
            </a:fld>
            <a:endParaRPr lang="en-US"/>
          </a:p>
        </p:txBody>
      </p:sp>
    </p:spTree>
    <p:extLst>
      <p:ext uri="{BB962C8B-B14F-4D97-AF65-F5344CB8AC3E}">
        <p14:creationId xmlns:p14="http://schemas.microsoft.com/office/powerpoint/2010/main" val="312563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to signs of regeneration instead on x. </a:t>
            </a:r>
          </a:p>
          <a:p>
            <a:endParaRPr lang="en-US" dirty="0"/>
          </a:p>
          <a:p>
            <a:r>
              <a:rPr lang="en-US" dirty="0"/>
              <a:t>Try doing one of the signs of healing metrics instead of all three </a:t>
            </a:r>
          </a:p>
        </p:txBody>
      </p:sp>
      <p:sp>
        <p:nvSpPr>
          <p:cNvPr id="4" name="Slide Number Placeholder 3"/>
          <p:cNvSpPr>
            <a:spLocks noGrp="1"/>
          </p:cNvSpPr>
          <p:nvPr>
            <p:ph type="sldNum" sz="quarter" idx="5"/>
          </p:nvPr>
        </p:nvSpPr>
        <p:spPr/>
        <p:txBody>
          <a:bodyPr/>
          <a:lstStyle/>
          <a:p>
            <a:fld id="{94C37E98-6FD1-3C40-820F-7C1D4654B26D}" type="slidenum">
              <a:rPr lang="en-US" smtClean="0"/>
              <a:t>8</a:t>
            </a:fld>
            <a:endParaRPr lang="en-US"/>
          </a:p>
        </p:txBody>
      </p:sp>
    </p:spTree>
    <p:extLst>
      <p:ext uri="{BB962C8B-B14F-4D97-AF65-F5344CB8AC3E}">
        <p14:creationId xmlns:p14="http://schemas.microsoft.com/office/powerpoint/2010/main" val="264042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between size and regeneration </a:t>
            </a:r>
          </a:p>
          <a:p>
            <a:r>
              <a:rPr lang="en-US" dirty="0"/>
              <a:t>Time to regeneration and size </a:t>
            </a:r>
          </a:p>
          <a:p>
            <a:endParaRPr lang="en-US" dirty="0"/>
          </a:p>
          <a:p>
            <a:r>
              <a:rPr lang="en-US" dirty="0"/>
              <a:t>Size of wound </a:t>
            </a:r>
          </a:p>
          <a:p>
            <a:endParaRPr lang="en-US" dirty="0"/>
          </a:p>
          <a:p>
            <a:r>
              <a:rPr lang="en-US" dirty="0"/>
              <a:t>Plot of growth and wound diameter/SA (size)</a:t>
            </a:r>
          </a:p>
          <a:p>
            <a:endParaRPr lang="en-US" dirty="0"/>
          </a:p>
          <a:p>
            <a:r>
              <a:rPr lang="en-US" dirty="0"/>
              <a:t>At ten days mean growth rate of individuals that show 1, 2, and 3 signs of healing </a:t>
            </a:r>
          </a:p>
          <a:p>
            <a:endParaRPr lang="en-US" dirty="0"/>
          </a:p>
          <a:p>
            <a:r>
              <a:rPr lang="en-US" dirty="0"/>
              <a:t>Use boxplots for data as is with mean growth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4C37E98-6FD1-3C40-820F-7C1D4654B26D}" type="slidenum">
              <a:rPr lang="en-US" smtClean="0"/>
              <a:t>10</a:t>
            </a:fld>
            <a:endParaRPr lang="en-US"/>
          </a:p>
        </p:txBody>
      </p:sp>
    </p:spTree>
    <p:extLst>
      <p:ext uri="{BB962C8B-B14F-4D97-AF65-F5344CB8AC3E}">
        <p14:creationId xmlns:p14="http://schemas.microsoft.com/office/powerpoint/2010/main" val="330513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skeletal mass - </a:t>
            </a:r>
            <a:r>
              <a:rPr lang="en-US" dirty="0" err="1"/>
              <a:t>bouyant</a:t>
            </a:r>
            <a:r>
              <a:rPr lang="en-US" dirty="0"/>
              <a:t> weight to get tissue biomass </a:t>
            </a:r>
          </a:p>
          <a:p>
            <a:r>
              <a:rPr lang="en-US" dirty="0"/>
              <a:t>Log transform </a:t>
            </a:r>
            <a:r>
              <a:rPr lang="en-US" dirty="0" err="1"/>
              <a:t>unocrected</a:t>
            </a:r>
            <a:r>
              <a:rPr lang="en-US" dirty="0"/>
              <a:t> resp rate and size and fit relationship to that and that’s how you scale. Linearizing relationship between mass and resp rate. Slope of the line is the exponent in metabolic theory </a:t>
            </a:r>
          </a:p>
          <a:p>
            <a:endParaRPr lang="en-US" dirty="0"/>
          </a:p>
          <a:p>
            <a:r>
              <a:rPr lang="en-US" dirty="0"/>
              <a:t>Change timepoint to continuous </a:t>
            </a:r>
          </a:p>
          <a:p>
            <a:endParaRPr lang="en-US" dirty="0"/>
          </a:p>
          <a:p>
            <a:r>
              <a:rPr lang="en-US" dirty="0"/>
              <a:t>Quantifying tissue mass to mass correct metabolic rates </a:t>
            </a:r>
          </a:p>
          <a:p>
            <a:endParaRPr lang="en-US" dirty="0"/>
          </a:p>
          <a:p>
            <a:r>
              <a:rPr lang="en-US" dirty="0"/>
              <a:t>Growth x net photosynthesis</a:t>
            </a:r>
          </a:p>
          <a:p>
            <a:endParaRPr lang="en-US" dirty="0"/>
          </a:p>
        </p:txBody>
      </p:sp>
      <p:sp>
        <p:nvSpPr>
          <p:cNvPr id="4" name="Slide Number Placeholder 3"/>
          <p:cNvSpPr>
            <a:spLocks noGrp="1"/>
          </p:cNvSpPr>
          <p:nvPr>
            <p:ph type="sldNum" sz="quarter" idx="5"/>
          </p:nvPr>
        </p:nvSpPr>
        <p:spPr/>
        <p:txBody>
          <a:bodyPr/>
          <a:lstStyle/>
          <a:p>
            <a:fld id="{94C37E98-6FD1-3C40-820F-7C1D4654B26D}" type="slidenum">
              <a:rPr lang="en-US" smtClean="0"/>
              <a:t>12</a:t>
            </a:fld>
            <a:endParaRPr lang="en-US"/>
          </a:p>
        </p:txBody>
      </p:sp>
    </p:spTree>
    <p:extLst>
      <p:ext uri="{BB962C8B-B14F-4D97-AF65-F5344CB8AC3E}">
        <p14:creationId xmlns:p14="http://schemas.microsoft.com/office/powerpoint/2010/main" val="209186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ancova</a:t>
            </a:r>
            <a:r>
              <a:rPr lang="en-US" dirty="0"/>
              <a:t>, continuous variables </a:t>
            </a:r>
            <a:r>
              <a:rPr lang="en-US" dirty="0" err="1"/>
              <a:t>anova</a:t>
            </a:r>
            <a:r>
              <a:rPr lang="en-US" dirty="0"/>
              <a:t> </a:t>
            </a:r>
          </a:p>
        </p:txBody>
      </p:sp>
      <p:sp>
        <p:nvSpPr>
          <p:cNvPr id="4" name="Slide Number Placeholder 3"/>
          <p:cNvSpPr>
            <a:spLocks noGrp="1"/>
          </p:cNvSpPr>
          <p:nvPr>
            <p:ph type="sldNum" sz="quarter" idx="5"/>
          </p:nvPr>
        </p:nvSpPr>
        <p:spPr/>
        <p:txBody>
          <a:bodyPr/>
          <a:lstStyle/>
          <a:p>
            <a:fld id="{94C37E98-6FD1-3C40-820F-7C1D4654B26D}" type="slidenum">
              <a:rPr lang="en-US" smtClean="0"/>
              <a:t>13</a:t>
            </a:fld>
            <a:endParaRPr lang="en-US"/>
          </a:p>
        </p:txBody>
      </p:sp>
    </p:spTree>
    <p:extLst>
      <p:ext uri="{BB962C8B-B14F-4D97-AF65-F5344CB8AC3E}">
        <p14:creationId xmlns:p14="http://schemas.microsoft.com/office/powerpoint/2010/main" val="411456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0C1D-E289-074D-AC7A-88BFE05893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290EB1-738F-C3BE-2FED-E3F5D039C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83E71C-7C56-D463-843F-F3450C310381}"/>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5" name="Footer Placeholder 4">
            <a:extLst>
              <a:ext uri="{FF2B5EF4-FFF2-40B4-BE49-F238E27FC236}">
                <a16:creationId xmlns:a16="http://schemas.microsoft.com/office/drawing/2014/main" id="{BBDDF5AB-7C33-4C36-1371-D0BC2C3AE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1B9C3-0519-34AF-0C00-522563666388}"/>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269334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65FF-383C-7632-E2E6-7CE1CE86B3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DF49F-7D2D-C6F1-346D-FD401CDF7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324C4-7E23-CE42-76D8-330A21A57685}"/>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5" name="Footer Placeholder 4">
            <a:extLst>
              <a:ext uri="{FF2B5EF4-FFF2-40B4-BE49-F238E27FC236}">
                <a16:creationId xmlns:a16="http://schemas.microsoft.com/office/drawing/2014/main" id="{45CC410A-EB11-AEC6-9162-F026B6B2F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CD893-58AB-6B71-CD2A-09FBF9591ADD}"/>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386775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BA217-886D-A6AE-1DCD-6A90E4CE94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93835F-FE88-636A-F7AC-AFA0BB483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09026-EEDA-283C-308B-8C2340B59CFC}"/>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5" name="Footer Placeholder 4">
            <a:extLst>
              <a:ext uri="{FF2B5EF4-FFF2-40B4-BE49-F238E27FC236}">
                <a16:creationId xmlns:a16="http://schemas.microsoft.com/office/drawing/2014/main" id="{BF50C229-6D17-6665-1ADE-DAD519EC3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0FD15-3072-4484-88DE-18B51827B26F}"/>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393783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633A-9C00-8139-A446-786798240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63A5F-451D-F0C4-D219-40A4EC813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AC53F-2E60-F110-558E-A6FD35BD8240}"/>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5" name="Footer Placeholder 4">
            <a:extLst>
              <a:ext uri="{FF2B5EF4-FFF2-40B4-BE49-F238E27FC236}">
                <a16:creationId xmlns:a16="http://schemas.microsoft.com/office/drawing/2014/main" id="{DED2FD32-4E9D-B2C8-D8E1-0F8AC84DF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2441D-BEAD-9600-6236-0523B392E02F}"/>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154308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95D2-8353-C5B4-7B54-167E4BC677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EFB18-835C-6643-B61E-BD227A8F3D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1D8CA9-A04C-E2E0-9D07-1272F801A822}"/>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5" name="Footer Placeholder 4">
            <a:extLst>
              <a:ext uri="{FF2B5EF4-FFF2-40B4-BE49-F238E27FC236}">
                <a16:creationId xmlns:a16="http://schemas.microsoft.com/office/drawing/2014/main" id="{72982C7D-5CBF-9267-6E0D-205E39BD2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C07AC-084A-0A08-3279-B5C3A3832A96}"/>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63496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7CDD-072D-E77A-8811-244EC70BB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779F6-1B54-0167-F600-19DA47DBF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75725D-CF54-62C1-0302-5AFBCB7D7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D1E7F9-1B71-C509-EC89-5B5C010BA072}"/>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6" name="Footer Placeholder 5">
            <a:extLst>
              <a:ext uri="{FF2B5EF4-FFF2-40B4-BE49-F238E27FC236}">
                <a16:creationId xmlns:a16="http://schemas.microsoft.com/office/drawing/2014/main" id="{9D318308-4677-AC6F-9C93-51C33D7C3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C3EDB-1FE3-F8BE-FBF8-CD30AB18B17B}"/>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35888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1918-6AF1-2FCA-EB4C-BA83D8FC65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85E785-E33F-1F61-C151-0E301AF74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98AF4-61DF-000B-1B6E-1D7E8A584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F8C450-6832-CEFA-2E1B-5CD517B49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BDC5C9-EFED-A89F-820F-C0E35A5471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92FCEB-97E4-EC9C-9D46-D2C8A29C22DF}"/>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8" name="Footer Placeholder 7">
            <a:extLst>
              <a:ext uri="{FF2B5EF4-FFF2-40B4-BE49-F238E27FC236}">
                <a16:creationId xmlns:a16="http://schemas.microsoft.com/office/drawing/2014/main" id="{4A4D735F-297F-9D47-2DC6-ED62A2F9C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3B3BC5-8E1E-D16D-F2F5-A35BA5C6618B}"/>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181268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2A08-32A8-8157-B233-27AC260F48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8F1361-6960-35C5-ED6A-C86DD33A382E}"/>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4" name="Footer Placeholder 3">
            <a:extLst>
              <a:ext uri="{FF2B5EF4-FFF2-40B4-BE49-F238E27FC236}">
                <a16:creationId xmlns:a16="http://schemas.microsoft.com/office/drawing/2014/main" id="{C871E253-B607-9EB5-B145-8394BDC67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97AD3-CE96-154F-A366-7A70258717D6}"/>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132907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7221D-085F-90A7-3189-083CE4F97D4B}"/>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3" name="Footer Placeholder 2">
            <a:extLst>
              <a:ext uri="{FF2B5EF4-FFF2-40B4-BE49-F238E27FC236}">
                <a16:creationId xmlns:a16="http://schemas.microsoft.com/office/drawing/2014/main" id="{58ACEBCC-20BE-9CAC-6753-EA96B45CE6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ECE21D-C9F7-4F53-B982-B3B1E3E45EE0}"/>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39062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731C-3787-90C5-DB37-ACB907DBA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7BAD04-F2B2-00CB-6C30-503C77DA2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104A3-D85B-909F-5432-D58DFD6D3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A8EDF-C38B-2CB8-4446-0B32BCF303A0}"/>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6" name="Footer Placeholder 5">
            <a:extLst>
              <a:ext uri="{FF2B5EF4-FFF2-40B4-BE49-F238E27FC236}">
                <a16:creationId xmlns:a16="http://schemas.microsoft.com/office/drawing/2014/main" id="{DF2CB530-E807-7C51-65A4-36485B379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F4D65-8CD5-7625-9FB3-54698F8A8DB4}"/>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410616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5A65-1CA2-896B-04C2-07D44803B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1104CA-69CF-9210-E700-3F512B2EC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B5070-1DB4-3FFA-BC4E-A6CD18574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B8223-2DF0-10F9-4C65-D9C37F3903AB}"/>
              </a:ext>
            </a:extLst>
          </p:cNvPr>
          <p:cNvSpPr>
            <a:spLocks noGrp="1"/>
          </p:cNvSpPr>
          <p:nvPr>
            <p:ph type="dt" sz="half" idx="10"/>
          </p:nvPr>
        </p:nvSpPr>
        <p:spPr/>
        <p:txBody>
          <a:bodyPr/>
          <a:lstStyle/>
          <a:p>
            <a:fld id="{97CBD93B-78E8-FC48-9698-390FC6E0CD11}" type="datetimeFigureOut">
              <a:rPr lang="en-US" smtClean="0"/>
              <a:t>5/15/24</a:t>
            </a:fld>
            <a:endParaRPr lang="en-US"/>
          </a:p>
        </p:txBody>
      </p:sp>
      <p:sp>
        <p:nvSpPr>
          <p:cNvPr id="6" name="Footer Placeholder 5">
            <a:extLst>
              <a:ext uri="{FF2B5EF4-FFF2-40B4-BE49-F238E27FC236}">
                <a16:creationId xmlns:a16="http://schemas.microsoft.com/office/drawing/2014/main" id="{849B1C7E-83F7-5A06-E5A4-5DA3D00E3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6461D-C9A9-4E66-9D5A-203162586056}"/>
              </a:ext>
            </a:extLst>
          </p:cNvPr>
          <p:cNvSpPr>
            <a:spLocks noGrp="1"/>
          </p:cNvSpPr>
          <p:nvPr>
            <p:ph type="sldNum" sz="quarter" idx="12"/>
          </p:nvPr>
        </p:nvSpPr>
        <p:spPr/>
        <p:txBody>
          <a:bodyPr/>
          <a:lstStyle/>
          <a:p>
            <a:fld id="{A390523C-2B30-054F-9947-A1174FF1AA69}" type="slidenum">
              <a:rPr lang="en-US" smtClean="0"/>
              <a:t>‹#›</a:t>
            </a:fld>
            <a:endParaRPr lang="en-US"/>
          </a:p>
        </p:txBody>
      </p:sp>
    </p:spTree>
    <p:extLst>
      <p:ext uri="{BB962C8B-B14F-4D97-AF65-F5344CB8AC3E}">
        <p14:creationId xmlns:p14="http://schemas.microsoft.com/office/powerpoint/2010/main" val="85310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58389-0503-688E-4AD3-324B28063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98673E-9C71-1D65-D372-270C50547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E93C2-7A63-22C8-8045-598BA5144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CBD93B-78E8-FC48-9698-390FC6E0CD11}" type="datetimeFigureOut">
              <a:rPr lang="en-US" smtClean="0"/>
              <a:t>5/15/24</a:t>
            </a:fld>
            <a:endParaRPr lang="en-US"/>
          </a:p>
        </p:txBody>
      </p:sp>
      <p:sp>
        <p:nvSpPr>
          <p:cNvPr id="5" name="Footer Placeholder 4">
            <a:extLst>
              <a:ext uri="{FF2B5EF4-FFF2-40B4-BE49-F238E27FC236}">
                <a16:creationId xmlns:a16="http://schemas.microsoft.com/office/drawing/2014/main" id="{A5CFF20B-F590-EC00-FAD4-553AB5E7F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C2D8B12-EA3C-3075-EAF6-2C988BA46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90523C-2B30-054F-9947-A1174FF1AA69}" type="slidenum">
              <a:rPr lang="en-US" smtClean="0"/>
              <a:t>‹#›</a:t>
            </a:fld>
            <a:endParaRPr lang="en-US"/>
          </a:p>
        </p:txBody>
      </p:sp>
    </p:spTree>
    <p:extLst>
      <p:ext uri="{BB962C8B-B14F-4D97-AF65-F5344CB8AC3E}">
        <p14:creationId xmlns:p14="http://schemas.microsoft.com/office/powerpoint/2010/main" val="4045911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433A-1BA8-EACD-C83E-3C5D3D13E4C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7335B5-EB2F-BAA1-29BA-970C071DE2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370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321FDB-1355-6712-8FF3-36B65D6ADB87}"/>
              </a:ext>
            </a:extLst>
          </p:cNvPr>
          <p:cNvPicPr>
            <a:picLocks noChangeAspect="1"/>
          </p:cNvPicPr>
          <p:nvPr/>
        </p:nvPicPr>
        <p:blipFill>
          <a:blip r:embed="rId3"/>
          <a:stretch>
            <a:fillRect/>
          </a:stretch>
        </p:blipFill>
        <p:spPr>
          <a:xfrm>
            <a:off x="670862" y="2948181"/>
            <a:ext cx="4342572" cy="3267268"/>
          </a:xfrm>
          <a:prstGeom prst="rect">
            <a:avLst/>
          </a:prstGeom>
        </p:spPr>
      </p:pic>
      <p:pic>
        <p:nvPicPr>
          <p:cNvPr id="4" name="Picture 3">
            <a:extLst>
              <a:ext uri="{FF2B5EF4-FFF2-40B4-BE49-F238E27FC236}">
                <a16:creationId xmlns:a16="http://schemas.microsoft.com/office/drawing/2014/main" id="{BBBABBBF-C38F-7E3C-E3B6-2707B5D90783}"/>
              </a:ext>
            </a:extLst>
          </p:cNvPr>
          <p:cNvPicPr>
            <a:picLocks noChangeAspect="1"/>
          </p:cNvPicPr>
          <p:nvPr/>
        </p:nvPicPr>
        <p:blipFill>
          <a:blip r:embed="rId4"/>
          <a:stretch>
            <a:fillRect/>
          </a:stretch>
        </p:blipFill>
        <p:spPr>
          <a:xfrm>
            <a:off x="5650932" y="207913"/>
            <a:ext cx="5870206" cy="3221087"/>
          </a:xfrm>
          <a:prstGeom prst="rect">
            <a:avLst/>
          </a:prstGeom>
        </p:spPr>
      </p:pic>
      <p:pic>
        <p:nvPicPr>
          <p:cNvPr id="7" name="Picture 6">
            <a:extLst>
              <a:ext uri="{FF2B5EF4-FFF2-40B4-BE49-F238E27FC236}">
                <a16:creationId xmlns:a16="http://schemas.microsoft.com/office/drawing/2014/main" id="{B1D237F1-234C-4645-B6A1-E37C38C3DB5C}"/>
              </a:ext>
            </a:extLst>
          </p:cNvPr>
          <p:cNvPicPr>
            <a:picLocks noChangeAspect="1"/>
          </p:cNvPicPr>
          <p:nvPr/>
        </p:nvPicPr>
        <p:blipFill>
          <a:blip r:embed="rId5"/>
          <a:stretch>
            <a:fillRect/>
          </a:stretch>
        </p:blipFill>
        <p:spPr>
          <a:xfrm>
            <a:off x="5650932" y="3636913"/>
            <a:ext cx="5870206" cy="3221087"/>
          </a:xfrm>
          <a:prstGeom prst="rect">
            <a:avLst/>
          </a:prstGeom>
        </p:spPr>
      </p:pic>
      <p:sp>
        <p:nvSpPr>
          <p:cNvPr id="8" name="TextBox 7">
            <a:extLst>
              <a:ext uri="{FF2B5EF4-FFF2-40B4-BE49-F238E27FC236}">
                <a16:creationId xmlns:a16="http://schemas.microsoft.com/office/drawing/2014/main" id="{ECAA8B20-C48E-53CF-8553-CF399B57CD9E}"/>
              </a:ext>
            </a:extLst>
          </p:cNvPr>
          <p:cNvSpPr txBox="1"/>
          <p:nvPr/>
        </p:nvSpPr>
        <p:spPr>
          <a:xfrm>
            <a:off x="1136821" y="1013254"/>
            <a:ext cx="3608174" cy="646331"/>
          </a:xfrm>
          <a:prstGeom prst="rect">
            <a:avLst/>
          </a:prstGeom>
          <a:noFill/>
        </p:spPr>
        <p:txBody>
          <a:bodyPr wrap="square" rtlCol="0">
            <a:spAutoFit/>
          </a:bodyPr>
          <a:lstStyle/>
          <a:p>
            <a:r>
              <a:rPr lang="en-US" dirty="0"/>
              <a:t>Does elevated temperature exacerbate a tradeoff?  </a:t>
            </a:r>
            <a:r>
              <a:rPr lang="en-US" dirty="0">
                <a:sym typeface="Wingdings" pitchFamily="2" charset="2"/>
              </a:rPr>
              <a:t> no </a:t>
            </a:r>
            <a:endParaRPr lang="en-US" dirty="0"/>
          </a:p>
        </p:txBody>
      </p:sp>
    </p:spTree>
    <p:extLst>
      <p:ext uri="{BB962C8B-B14F-4D97-AF65-F5344CB8AC3E}">
        <p14:creationId xmlns:p14="http://schemas.microsoft.com/office/powerpoint/2010/main" val="162735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FBF4-AAFC-83EB-719D-3C41F67F449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D3F63A8-2EAB-F3DD-D865-FC10C837E733}"/>
              </a:ext>
            </a:extLst>
          </p:cNvPr>
          <p:cNvPicPr>
            <a:picLocks noGrp="1" noChangeAspect="1"/>
          </p:cNvPicPr>
          <p:nvPr>
            <p:ph idx="1"/>
          </p:nvPr>
        </p:nvPicPr>
        <p:blipFill>
          <a:blip r:embed="rId2"/>
          <a:stretch>
            <a:fillRect/>
          </a:stretch>
        </p:blipFill>
        <p:spPr>
          <a:xfrm>
            <a:off x="1235826" y="365125"/>
            <a:ext cx="9720347" cy="6222495"/>
          </a:xfrm>
        </p:spPr>
      </p:pic>
    </p:spTree>
    <p:extLst>
      <p:ext uri="{BB962C8B-B14F-4D97-AF65-F5344CB8AC3E}">
        <p14:creationId xmlns:p14="http://schemas.microsoft.com/office/powerpoint/2010/main" val="427721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1808C6-C50A-3F3A-0694-4981EE5F915F}"/>
              </a:ext>
            </a:extLst>
          </p:cNvPr>
          <p:cNvSpPr txBox="1"/>
          <p:nvPr/>
        </p:nvSpPr>
        <p:spPr>
          <a:xfrm rot="16200000">
            <a:off x="-1144344" y="907667"/>
            <a:ext cx="2669309" cy="276999"/>
          </a:xfrm>
          <a:prstGeom prst="rect">
            <a:avLst/>
          </a:prstGeom>
          <a:noFill/>
        </p:spPr>
        <p:txBody>
          <a:bodyPr wrap="square" rtlCol="0">
            <a:spAutoFit/>
          </a:bodyPr>
          <a:lstStyle/>
          <a:p>
            <a:r>
              <a:rPr lang="en-US" sz="1200" dirty="0"/>
              <a:t>Gross Photosynthesis </a:t>
            </a:r>
          </a:p>
        </p:txBody>
      </p:sp>
      <p:sp>
        <p:nvSpPr>
          <p:cNvPr id="7" name="TextBox 6">
            <a:extLst>
              <a:ext uri="{FF2B5EF4-FFF2-40B4-BE49-F238E27FC236}">
                <a16:creationId xmlns:a16="http://schemas.microsoft.com/office/drawing/2014/main" id="{9BD0D4DB-E177-44D5-F0CD-9CDB9AA0508A}"/>
              </a:ext>
            </a:extLst>
          </p:cNvPr>
          <p:cNvSpPr txBox="1"/>
          <p:nvPr/>
        </p:nvSpPr>
        <p:spPr>
          <a:xfrm rot="16200000">
            <a:off x="-546289" y="5256410"/>
            <a:ext cx="1473200" cy="276999"/>
          </a:xfrm>
          <a:prstGeom prst="rect">
            <a:avLst/>
          </a:prstGeom>
          <a:noFill/>
        </p:spPr>
        <p:txBody>
          <a:bodyPr wrap="square" rtlCol="0">
            <a:spAutoFit/>
          </a:bodyPr>
          <a:lstStyle/>
          <a:p>
            <a:r>
              <a:rPr lang="en-US" sz="1200" dirty="0"/>
              <a:t>Respiration</a:t>
            </a:r>
          </a:p>
        </p:txBody>
      </p:sp>
      <p:sp>
        <p:nvSpPr>
          <p:cNvPr id="8" name="TextBox 7">
            <a:extLst>
              <a:ext uri="{FF2B5EF4-FFF2-40B4-BE49-F238E27FC236}">
                <a16:creationId xmlns:a16="http://schemas.microsoft.com/office/drawing/2014/main" id="{1247CAE2-726C-AB26-CACE-F5225249E3E8}"/>
              </a:ext>
            </a:extLst>
          </p:cNvPr>
          <p:cNvSpPr txBox="1"/>
          <p:nvPr/>
        </p:nvSpPr>
        <p:spPr>
          <a:xfrm rot="16200000">
            <a:off x="-1144343" y="2933486"/>
            <a:ext cx="2669309" cy="276999"/>
          </a:xfrm>
          <a:prstGeom prst="rect">
            <a:avLst/>
          </a:prstGeom>
          <a:noFill/>
        </p:spPr>
        <p:txBody>
          <a:bodyPr wrap="square" rtlCol="0">
            <a:spAutoFit/>
          </a:bodyPr>
          <a:lstStyle/>
          <a:p>
            <a:r>
              <a:rPr lang="en-US" sz="1200" dirty="0"/>
              <a:t>Net Photosynthesis </a:t>
            </a:r>
          </a:p>
        </p:txBody>
      </p:sp>
      <p:sp>
        <p:nvSpPr>
          <p:cNvPr id="9" name="TextBox 8">
            <a:extLst>
              <a:ext uri="{FF2B5EF4-FFF2-40B4-BE49-F238E27FC236}">
                <a16:creationId xmlns:a16="http://schemas.microsoft.com/office/drawing/2014/main" id="{836BE5CB-F48A-D454-9E94-8048FC1C17C7}"/>
              </a:ext>
            </a:extLst>
          </p:cNvPr>
          <p:cNvSpPr txBox="1"/>
          <p:nvPr/>
        </p:nvSpPr>
        <p:spPr>
          <a:xfrm>
            <a:off x="2339308" y="9081"/>
            <a:ext cx="2669309" cy="276999"/>
          </a:xfrm>
          <a:prstGeom prst="rect">
            <a:avLst/>
          </a:prstGeom>
          <a:noFill/>
        </p:spPr>
        <p:txBody>
          <a:bodyPr wrap="square" rtlCol="0">
            <a:spAutoFit/>
          </a:bodyPr>
          <a:lstStyle/>
          <a:p>
            <a:r>
              <a:rPr lang="en-US" sz="1200" dirty="0"/>
              <a:t>No Injury</a:t>
            </a:r>
          </a:p>
        </p:txBody>
      </p:sp>
      <p:sp>
        <p:nvSpPr>
          <p:cNvPr id="10" name="TextBox 9">
            <a:extLst>
              <a:ext uri="{FF2B5EF4-FFF2-40B4-BE49-F238E27FC236}">
                <a16:creationId xmlns:a16="http://schemas.microsoft.com/office/drawing/2014/main" id="{635CDF2C-D57D-8A18-6509-3FB6944C8074}"/>
              </a:ext>
            </a:extLst>
          </p:cNvPr>
          <p:cNvSpPr txBox="1"/>
          <p:nvPr/>
        </p:nvSpPr>
        <p:spPr>
          <a:xfrm>
            <a:off x="9273796" y="0"/>
            <a:ext cx="1473200" cy="276999"/>
          </a:xfrm>
          <a:prstGeom prst="rect">
            <a:avLst/>
          </a:prstGeom>
          <a:noFill/>
        </p:spPr>
        <p:txBody>
          <a:bodyPr wrap="square" rtlCol="0">
            <a:spAutoFit/>
          </a:bodyPr>
          <a:lstStyle/>
          <a:p>
            <a:r>
              <a:rPr lang="en-US" sz="1200" dirty="0"/>
              <a:t>Abrasion</a:t>
            </a:r>
          </a:p>
        </p:txBody>
      </p:sp>
      <p:sp>
        <p:nvSpPr>
          <p:cNvPr id="11" name="TextBox 10">
            <a:extLst>
              <a:ext uri="{FF2B5EF4-FFF2-40B4-BE49-F238E27FC236}">
                <a16:creationId xmlns:a16="http://schemas.microsoft.com/office/drawing/2014/main" id="{E9CE7346-1CC4-23CB-D08E-C8E764497339}"/>
              </a:ext>
            </a:extLst>
          </p:cNvPr>
          <p:cNvSpPr txBox="1"/>
          <p:nvPr/>
        </p:nvSpPr>
        <p:spPr>
          <a:xfrm>
            <a:off x="5622149" y="1"/>
            <a:ext cx="2669309" cy="276999"/>
          </a:xfrm>
          <a:prstGeom prst="rect">
            <a:avLst/>
          </a:prstGeom>
          <a:noFill/>
        </p:spPr>
        <p:txBody>
          <a:bodyPr wrap="square" rtlCol="0">
            <a:spAutoFit/>
          </a:bodyPr>
          <a:lstStyle/>
          <a:p>
            <a:r>
              <a:rPr lang="en-US" sz="1200" dirty="0"/>
              <a:t>Fragmentation</a:t>
            </a:r>
          </a:p>
        </p:txBody>
      </p:sp>
      <p:pic>
        <p:nvPicPr>
          <p:cNvPr id="15" name="Content Placeholder 4">
            <a:extLst>
              <a:ext uri="{FF2B5EF4-FFF2-40B4-BE49-F238E27FC236}">
                <a16:creationId xmlns:a16="http://schemas.microsoft.com/office/drawing/2014/main" id="{79B93F69-E881-B152-A142-0AD730A54E5C}"/>
              </a:ext>
            </a:extLst>
          </p:cNvPr>
          <p:cNvPicPr>
            <a:picLocks noChangeAspect="1"/>
          </p:cNvPicPr>
          <p:nvPr/>
        </p:nvPicPr>
        <p:blipFill rotWithShape="1">
          <a:blip r:embed="rId3"/>
          <a:srcRect t="4419" b="66795"/>
          <a:stretch/>
        </p:blipFill>
        <p:spPr>
          <a:xfrm>
            <a:off x="282794" y="286080"/>
            <a:ext cx="11909206" cy="1928614"/>
          </a:xfrm>
          <a:prstGeom prst="rect">
            <a:avLst/>
          </a:prstGeom>
        </p:spPr>
      </p:pic>
      <p:pic>
        <p:nvPicPr>
          <p:cNvPr id="16" name="Content Placeholder 4">
            <a:extLst>
              <a:ext uri="{FF2B5EF4-FFF2-40B4-BE49-F238E27FC236}">
                <a16:creationId xmlns:a16="http://schemas.microsoft.com/office/drawing/2014/main" id="{B53A76D4-DA55-F051-6E0F-158A92CAE1B1}"/>
              </a:ext>
            </a:extLst>
          </p:cNvPr>
          <p:cNvPicPr>
            <a:picLocks noChangeAspect="1"/>
          </p:cNvPicPr>
          <p:nvPr/>
        </p:nvPicPr>
        <p:blipFill rotWithShape="1">
          <a:blip r:embed="rId4"/>
          <a:srcRect t="36473" b="34741"/>
          <a:stretch/>
        </p:blipFill>
        <p:spPr>
          <a:xfrm>
            <a:off x="284319" y="2359645"/>
            <a:ext cx="11909206" cy="1928614"/>
          </a:xfrm>
          <a:prstGeom prst="rect">
            <a:avLst/>
          </a:prstGeom>
        </p:spPr>
      </p:pic>
      <p:pic>
        <p:nvPicPr>
          <p:cNvPr id="17" name="Content Placeholder 4">
            <a:extLst>
              <a:ext uri="{FF2B5EF4-FFF2-40B4-BE49-F238E27FC236}">
                <a16:creationId xmlns:a16="http://schemas.microsoft.com/office/drawing/2014/main" id="{5CB661B2-2A01-9583-6851-25B34C665864}"/>
              </a:ext>
            </a:extLst>
          </p:cNvPr>
          <p:cNvPicPr>
            <a:picLocks noChangeAspect="1"/>
          </p:cNvPicPr>
          <p:nvPr/>
        </p:nvPicPr>
        <p:blipFill rotWithShape="1">
          <a:blip r:embed="rId5"/>
          <a:srcRect t="68511" b="-1824"/>
          <a:stretch/>
        </p:blipFill>
        <p:spPr>
          <a:xfrm>
            <a:off x="292708" y="4441101"/>
            <a:ext cx="11909206" cy="2297729"/>
          </a:xfrm>
          <a:prstGeom prst="rect">
            <a:avLst/>
          </a:prstGeom>
        </p:spPr>
      </p:pic>
    </p:spTree>
    <p:extLst>
      <p:ext uri="{BB962C8B-B14F-4D97-AF65-F5344CB8AC3E}">
        <p14:creationId xmlns:p14="http://schemas.microsoft.com/office/powerpoint/2010/main" val="155696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25D07-DE24-03B3-D761-C4B8CFB8D40E}"/>
              </a:ext>
            </a:extLst>
          </p:cNvPr>
          <p:cNvPicPr>
            <a:picLocks noChangeAspect="1"/>
          </p:cNvPicPr>
          <p:nvPr/>
        </p:nvPicPr>
        <p:blipFill>
          <a:blip r:embed="rId3"/>
          <a:stretch>
            <a:fillRect/>
          </a:stretch>
        </p:blipFill>
        <p:spPr>
          <a:xfrm>
            <a:off x="950420" y="164454"/>
            <a:ext cx="10291160" cy="6529092"/>
          </a:xfrm>
          <a:prstGeom prst="rect">
            <a:avLst/>
          </a:prstGeom>
        </p:spPr>
      </p:pic>
    </p:spTree>
    <p:extLst>
      <p:ext uri="{BB962C8B-B14F-4D97-AF65-F5344CB8AC3E}">
        <p14:creationId xmlns:p14="http://schemas.microsoft.com/office/powerpoint/2010/main" val="211447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C634-01EC-8CB2-1C49-BA9A4FC54F4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A0A1993-E791-29E0-6942-95C69EBAD27F}"/>
              </a:ext>
            </a:extLst>
          </p:cNvPr>
          <p:cNvPicPr>
            <a:picLocks noGrp="1" noChangeAspect="1"/>
          </p:cNvPicPr>
          <p:nvPr>
            <p:ph idx="1"/>
          </p:nvPr>
        </p:nvPicPr>
        <p:blipFill>
          <a:blip r:embed="rId3"/>
          <a:stretch>
            <a:fillRect/>
          </a:stretch>
        </p:blipFill>
        <p:spPr>
          <a:xfrm>
            <a:off x="436051" y="273849"/>
            <a:ext cx="11523719" cy="6310301"/>
          </a:xfrm>
        </p:spPr>
      </p:pic>
    </p:spTree>
    <p:extLst>
      <p:ext uri="{BB962C8B-B14F-4D97-AF65-F5344CB8AC3E}">
        <p14:creationId xmlns:p14="http://schemas.microsoft.com/office/powerpoint/2010/main" val="307552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B7CFA3-F1E4-ADBB-A933-537A6FA32ABE}"/>
              </a:ext>
            </a:extLst>
          </p:cNvPr>
          <p:cNvPicPr>
            <a:picLocks noGrp="1" noChangeAspect="1"/>
          </p:cNvPicPr>
          <p:nvPr>
            <p:ph idx="1"/>
          </p:nvPr>
        </p:nvPicPr>
        <p:blipFill>
          <a:blip r:embed="rId3"/>
          <a:stretch>
            <a:fillRect/>
          </a:stretch>
        </p:blipFill>
        <p:spPr>
          <a:xfrm>
            <a:off x="575715" y="1031535"/>
            <a:ext cx="11398570" cy="5092587"/>
          </a:xfrm>
        </p:spPr>
      </p:pic>
    </p:spTree>
    <p:extLst>
      <p:ext uri="{BB962C8B-B14F-4D97-AF65-F5344CB8AC3E}">
        <p14:creationId xmlns:p14="http://schemas.microsoft.com/office/powerpoint/2010/main" val="33023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red and blue squares&#10;&#10;Description automatically generated">
            <a:extLst>
              <a:ext uri="{FF2B5EF4-FFF2-40B4-BE49-F238E27FC236}">
                <a16:creationId xmlns:a16="http://schemas.microsoft.com/office/drawing/2014/main" id="{F3146F1A-9263-991C-1AAF-357C4425FB1D}"/>
              </a:ext>
            </a:extLst>
          </p:cNvPr>
          <p:cNvPicPr>
            <a:picLocks noGrp="1" noChangeAspect="1"/>
          </p:cNvPicPr>
          <p:nvPr>
            <p:ph idx="1"/>
          </p:nvPr>
        </p:nvPicPr>
        <p:blipFill rotWithShape="1">
          <a:blip r:embed="rId2"/>
          <a:srcRect b="1540"/>
          <a:stretch/>
        </p:blipFill>
        <p:spPr>
          <a:xfrm>
            <a:off x="1328467" y="1055856"/>
            <a:ext cx="9535065" cy="5802144"/>
          </a:xfrm>
        </p:spPr>
      </p:pic>
      <p:sp>
        <p:nvSpPr>
          <p:cNvPr id="6" name="Title 1">
            <a:extLst>
              <a:ext uri="{FF2B5EF4-FFF2-40B4-BE49-F238E27FC236}">
                <a16:creationId xmlns:a16="http://schemas.microsoft.com/office/drawing/2014/main" id="{9AFE4FE0-5204-643D-7738-4E54A775D8CB}"/>
              </a:ext>
            </a:extLst>
          </p:cNvPr>
          <p:cNvSpPr>
            <a:spLocks noGrp="1"/>
          </p:cNvSpPr>
          <p:nvPr>
            <p:ph type="title"/>
          </p:nvPr>
        </p:nvSpPr>
        <p:spPr>
          <a:xfrm>
            <a:off x="838199" y="176439"/>
            <a:ext cx="10515600" cy="1325563"/>
          </a:xfrm>
        </p:spPr>
        <p:txBody>
          <a:bodyPr/>
          <a:lstStyle/>
          <a:p>
            <a:r>
              <a:rPr lang="en-US" dirty="0"/>
              <a:t>Fragment wound closure</a:t>
            </a:r>
          </a:p>
        </p:txBody>
      </p:sp>
    </p:spTree>
    <p:extLst>
      <p:ext uri="{BB962C8B-B14F-4D97-AF65-F5344CB8AC3E}">
        <p14:creationId xmlns:p14="http://schemas.microsoft.com/office/powerpoint/2010/main" val="31328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210A-6DCB-F71C-DD03-A5682B908317}"/>
              </a:ext>
            </a:extLst>
          </p:cNvPr>
          <p:cNvSpPr>
            <a:spLocks noGrp="1"/>
          </p:cNvSpPr>
          <p:nvPr>
            <p:ph type="title"/>
          </p:nvPr>
        </p:nvSpPr>
        <p:spPr/>
        <p:txBody>
          <a:bodyPr/>
          <a:lstStyle/>
          <a:p>
            <a:r>
              <a:rPr lang="en-US" dirty="0"/>
              <a:t>Survival analysis based on signs of healing</a:t>
            </a:r>
          </a:p>
        </p:txBody>
      </p:sp>
      <p:pic>
        <p:nvPicPr>
          <p:cNvPr id="5" name="Content Placeholder 4">
            <a:extLst>
              <a:ext uri="{FF2B5EF4-FFF2-40B4-BE49-F238E27FC236}">
                <a16:creationId xmlns:a16="http://schemas.microsoft.com/office/drawing/2014/main" id="{754B7930-B1C7-FFCB-D088-8824EABED99A}"/>
              </a:ext>
            </a:extLst>
          </p:cNvPr>
          <p:cNvPicPr>
            <a:picLocks noGrp="1" noChangeAspect="1"/>
          </p:cNvPicPr>
          <p:nvPr>
            <p:ph idx="1"/>
          </p:nvPr>
        </p:nvPicPr>
        <p:blipFill rotWithShape="1">
          <a:blip r:embed="rId3"/>
          <a:srcRect r="35755" b="65570"/>
          <a:stretch/>
        </p:blipFill>
        <p:spPr>
          <a:xfrm>
            <a:off x="4908288" y="1115786"/>
            <a:ext cx="7283712" cy="5051484"/>
          </a:xfrm>
        </p:spPr>
      </p:pic>
      <p:pic>
        <p:nvPicPr>
          <p:cNvPr id="6" name="Picture 5">
            <a:extLst>
              <a:ext uri="{FF2B5EF4-FFF2-40B4-BE49-F238E27FC236}">
                <a16:creationId xmlns:a16="http://schemas.microsoft.com/office/drawing/2014/main" id="{857DE435-27C3-05F1-19D2-414251CFE1FF}"/>
              </a:ext>
            </a:extLst>
          </p:cNvPr>
          <p:cNvPicPr>
            <a:picLocks noChangeAspect="1"/>
          </p:cNvPicPr>
          <p:nvPr/>
        </p:nvPicPr>
        <p:blipFill rotWithShape="1">
          <a:blip r:embed="rId4"/>
          <a:srcRect l="6324" t="5624" r="39485" b="77292"/>
          <a:stretch/>
        </p:blipFill>
        <p:spPr>
          <a:xfrm>
            <a:off x="534988" y="2641403"/>
            <a:ext cx="4903053" cy="2000250"/>
          </a:xfrm>
          <a:prstGeom prst="rect">
            <a:avLst/>
          </a:prstGeom>
        </p:spPr>
      </p:pic>
    </p:spTree>
    <p:extLst>
      <p:ext uri="{BB962C8B-B14F-4D97-AF65-F5344CB8AC3E}">
        <p14:creationId xmlns:p14="http://schemas.microsoft.com/office/powerpoint/2010/main" val="251842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F4F739-426A-9057-E536-BE3AB873D0BD}"/>
              </a:ext>
            </a:extLst>
          </p:cNvPr>
          <p:cNvPicPr>
            <a:picLocks noChangeAspect="1"/>
          </p:cNvPicPr>
          <p:nvPr/>
        </p:nvPicPr>
        <p:blipFill>
          <a:blip r:embed="rId2"/>
          <a:stretch>
            <a:fillRect/>
          </a:stretch>
        </p:blipFill>
        <p:spPr>
          <a:xfrm>
            <a:off x="1897791" y="216077"/>
            <a:ext cx="8827873" cy="6641923"/>
          </a:xfrm>
          <a:prstGeom prst="rect">
            <a:avLst/>
          </a:prstGeom>
        </p:spPr>
      </p:pic>
    </p:spTree>
    <p:extLst>
      <p:ext uri="{BB962C8B-B14F-4D97-AF65-F5344CB8AC3E}">
        <p14:creationId xmlns:p14="http://schemas.microsoft.com/office/powerpoint/2010/main" val="170026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0F3446-E21D-8F55-CCF3-E01CA0C508AC}"/>
              </a:ext>
            </a:extLst>
          </p:cNvPr>
          <p:cNvPicPr>
            <a:picLocks noGrp="1" noChangeAspect="1"/>
          </p:cNvPicPr>
          <p:nvPr>
            <p:ph idx="1"/>
          </p:nvPr>
        </p:nvPicPr>
        <p:blipFill>
          <a:blip r:embed="rId2"/>
          <a:stretch>
            <a:fillRect/>
          </a:stretch>
        </p:blipFill>
        <p:spPr>
          <a:xfrm>
            <a:off x="3867224" y="1274569"/>
            <a:ext cx="8027354" cy="4977949"/>
          </a:xfrm>
        </p:spPr>
      </p:pic>
      <p:pic>
        <p:nvPicPr>
          <p:cNvPr id="6" name="Picture 5">
            <a:extLst>
              <a:ext uri="{FF2B5EF4-FFF2-40B4-BE49-F238E27FC236}">
                <a16:creationId xmlns:a16="http://schemas.microsoft.com/office/drawing/2014/main" id="{66321FDB-1355-6712-8FF3-36B65D6ADB87}"/>
              </a:ext>
            </a:extLst>
          </p:cNvPr>
          <p:cNvPicPr>
            <a:picLocks noChangeAspect="1"/>
          </p:cNvPicPr>
          <p:nvPr/>
        </p:nvPicPr>
        <p:blipFill>
          <a:blip r:embed="rId3"/>
          <a:stretch>
            <a:fillRect/>
          </a:stretch>
        </p:blipFill>
        <p:spPr>
          <a:xfrm>
            <a:off x="297422" y="3509905"/>
            <a:ext cx="3645245" cy="2742613"/>
          </a:xfrm>
          <a:prstGeom prst="rect">
            <a:avLst/>
          </a:prstGeom>
        </p:spPr>
      </p:pic>
      <p:sp>
        <p:nvSpPr>
          <p:cNvPr id="7" name="TextBox 6">
            <a:extLst>
              <a:ext uri="{FF2B5EF4-FFF2-40B4-BE49-F238E27FC236}">
                <a16:creationId xmlns:a16="http://schemas.microsoft.com/office/drawing/2014/main" id="{75990ABF-C0C1-0FE1-6D37-40908406A8D0}"/>
              </a:ext>
            </a:extLst>
          </p:cNvPr>
          <p:cNvSpPr txBox="1"/>
          <p:nvPr/>
        </p:nvSpPr>
        <p:spPr>
          <a:xfrm>
            <a:off x="334493" y="1239624"/>
            <a:ext cx="3608174" cy="646331"/>
          </a:xfrm>
          <a:prstGeom prst="rect">
            <a:avLst/>
          </a:prstGeom>
          <a:noFill/>
        </p:spPr>
        <p:txBody>
          <a:bodyPr wrap="square" rtlCol="0">
            <a:spAutoFit/>
          </a:bodyPr>
          <a:lstStyle/>
          <a:p>
            <a:r>
              <a:rPr lang="en-US" dirty="0"/>
              <a:t>Is there a trade off between growth and regeneration?  </a:t>
            </a:r>
            <a:r>
              <a:rPr lang="en-US" dirty="0">
                <a:sym typeface="Wingdings" pitchFamily="2" charset="2"/>
              </a:rPr>
              <a:t> no </a:t>
            </a:r>
            <a:endParaRPr lang="en-US" dirty="0"/>
          </a:p>
        </p:txBody>
      </p:sp>
    </p:spTree>
    <p:extLst>
      <p:ext uri="{BB962C8B-B14F-4D97-AF65-F5344CB8AC3E}">
        <p14:creationId xmlns:p14="http://schemas.microsoft.com/office/powerpoint/2010/main" val="280709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321FDB-1355-6712-8FF3-36B65D6ADB87}"/>
              </a:ext>
            </a:extLst>
          </p:cNvPr>
          <p:cNvPicPr>
            <a:picLocks noChangeAspect="1"/>
          </p:cNvPicPr>
          <p:nvPr/>
        </p:nvPicPr>
        <p:blipFill>
          <a:blip r:embed="rId3"/>
          <a:stretch>
            <a:fillRect/>
          </a:stretch>
        </p:blipFill>
        <p:spPr>
          <a:xfrm>
            <a:off x="334493" y="3119896"/>
            <a:ext cx="3719380" cy="2798390"/>
          </a:xfrm>
          <a:prstGeom prst="rect">
            <a:avLst/>
          </a:prstGeom>
        </p:spPr>
      </p:pic>
      <p:pic>
        <p:nvPicPr>
          <p:cNvPr id="7" name="Content Placeholder 6">
            <a:extLst>
              <a:ext uri="{FF2B5EF4-FFF2-40B4-BE49-F238E27FC236}">
                <a16:creationId xmlns:a16="http://schemas.microsoft.com/office/drawing/2014/main" id="{3A727775-4532-0C67-4682-F2731C1DA4F5}"/>
              </a:ext>
            </a:extLst>
          </p:cNvPr>
          <p:cNvPicPr>
            <a:picLocks noGrp="1" noChangeAspect="1"/>
          </p:cNvPicPr>
          <p:nvPr>
            <p:ph idx="1"/>
          </p:nvPr>
        </p:nvPicPr>
        <p:blipFill>
          <a:blip r:embed="rId4"/>
          <a:stretch>
            <a:fillRect/>
          </a:stretch>
        </p:blipFill>
        <p:spPr>
          <a:xfrm>
            <a:off x="4053873" y="1239624"/>
            <a:ext cx="7970617" cy="4926398"/>
          </a:xfrm>
        </p:spPr>
      </p:pic>
      <p:sp>
        <p:nvSpPr>
          <p:cNvPr id="8" name="TextBox 7">
            <a:extLst>
              <a:ext uri="{FF2B5EF4-FFF2-40B4-BE49-F238E27FC236}">
                <a16:creationId xmlns:a16="http://schemas.microsoft.com/office/drawing/2014/main" id="{9FFF0E11-A781-0D3A-2533-5481E35893B5}"/>
              </a:ext>
            </a:extLst>
          </p:cNvPr>
          <p:cNvSpPr txBox="1"/>
          <p:nvPr/>
        </p:nvSpPr>
        <p:spPr>
          <a:xfrm>
            <a:off x="334493" y="1239624"/>
            <a:ext cx="3608174" cy="646331"/>
          </a:xfrm>
          <a:prstGeom prst="rect">
            <a:avLst/>
          </a:prstGeom>
          <a:noFill/>
        </p:spPr>
        <p:txBody>
          <a:bodyPr wrap="square" rtlCol="0">
            <a:spAutoFit/>
          </a:bodyPr>
          <a:lstStyle/>
          <a:p>
            <a:r>
              <a:rPr lang="en-US" dirty="0"/>
              <a:t>Is there a trade off between growth and regeneration?  </a:t>
            </a:r>
            <a:r>
              <a:rPr lang="en-US" dirty="0">
                <a:sym typeface="Wingdings" pitchFamily="2" charset="2"/>
              </a:rPr>
              <a:t> no </a:t>
            </a:r>
            <a:endParaRPr lang="en-US" dirty="0"/>
          </a:p>
        </p:txBody>
      </p:sp>
    </p:spTree>
    <p:extLst>
      <p:ext uri="{BB962C8B-B14F-4D97-AF65-F5344CB8AC3E}">
        <p14:creationId xmlns:p14="http://schemas.microsoft.com/office/powerpoint/2010/main" val="283520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321FDB-1355-6712-8FF3-36B65D6ADB87}"/>
              </a:ext>
            </a:extLst>
          </p:cNvPr>
          <p:cNvPicPr>
            <a:picLocks noChangeAspect="1"/>
          </p:cNvPicPr>
          <p:nvPr/>
        </p:nvPicPr>
        <p:blipFill>
          <a:blip r:embed="rId2"/>
          <a:stretch>
            <a:fillRect/>
          </a:stretch>
        </p:blipFill>
        <p:spPr>
          <a:xfrm>
            <a:off x="297422" y="3571978"/>
            <a:ext cx="3464204" cy="2606401"/>
          </a:xfrm>
          <a:prstGeom prst="rect">
            <a:avLst/>
          </a:prstGeom>
        </p:spPr>
      </p:pic>
      <p:pic>
        <p:nvPicPr>
          <p:cNvPr id="2" name="Content Placeholder 4">
            <a:extLst>
              <a:ext uri="{FF2B5EF4-FFF2-40B4-BE49-F238E27FC236}">
                <a16:creationId xmlns:a16="http://schemas.microsoft.com/office/drawing/2014/main" id="{A4E28F71-C1BA-FACF-A8DE-27AC648C73EA}"/>
              </a:ext>
            </a:extLst>
          </p:cNvPr>
          <p:cNvPicPr>
            <a:picLocks noChangeAspect="1"/>
          </p:cNvPicPr>
          <p:nvPr/>
        </p:nvPicPr>
        <p:blipFill>
          <a:blip r:embed="rId3"/>
          <a:stretch>
            <a:fillRect/>
          </a:stretch>
        </p:blipFill>
        <p:spPr>
          <a:xfrm>
            <a:off x="3761626" y="1582341"/>
            <a:ext cx="8132952" cy="4867211"/>
          </a:xfrm>
          <a:prstGeom prst="rect">
            <a:avLst/>
          </a:prstGeom>
        </p:spPr>
      </p:pic>
      <p:sp>
        <p:nvSpPr>
          <p:cNvPr id="5" name="TextBox 4">
            <a:extLst>
              <a:ext uri="{FF2B5EF4-FFF2-40B4-BE49-F238E27FC236}">
                <a16:creationId xmlns:a16="http://schemas.microsoft.com/office/drawing/2014/main" id="{4ACF142A-5DC1-9904-2205-AD723EFA9601}"/>
              </a:ext>
            </a:extLst>
          </p:cNvPr>
          <p:cNvSpPr txBox="1"/>
          <p:nvPr/>
        </p:nvSpPr>
        <p:spPr>
          <a:xfrm>
            <a:off x="297422" y="1259175"/>
            <a:ext cx="3608174" cy="1200329"/>
          </a:xfrm>
          <a:prstGeom prst="rect">
            <a:avLst/>
          </a:prstGeom>
          <a:noFill/>
        </p:spPr>
        <p:txBody>
          <a:bodyPr wrap="square" rtlCol="0">
            <a:spAutoFit/>
          </a:bodyPr>
          <a:lstStyle/>
          <a:p>
            <a:r>
              <a:rPr lang="en-US" dirty="0"/>
              <a:t>Does wound type exacerbate a tradeoff?  </a:t>
            </a:r>
            <a:r>
              <a:rPr lang="en-US" dirty="0">
                <a:sym typeface="Wingdings" pitchFamily="2" charset="2"/>
              </a:rPr>
              <a:t> no  </a:t>
            </a:r>
          </a:p>
          <a:p>
            <a:r>
              <a:rPr lang="en-US" dirty="0">
                <a:sym typeface="Wingdings" pitchFamily="2" charset="2"/>
              </a:rPr>
              <a:t>But fragmented corals heal faster according to survival analysis.</a:t>
            </a:r>
            <a:endParaRPr lang="en-US" dirty="0"/>
          </a:p>
        </p:txBody>
      </p:sp>
    </p:spTree>
    <p:extLst>
      <p:ext uri="{BB962C8B-B14F-4D97-AF65-F5344CB8AC3E}">
        <p14:creationId xmlns:p14="http://schemas.microsoft.com/office/powerpoint/2010/main" val="686544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2693</TotalTime>
  <Words>281</Words>
  <Application>Microsoft Macintosh PowerPoint</Application>
  <PresentationFormat>Widescreen</PresentationFormat>
  <Paragraphs>54</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Wingdings</vt:lpstr>
      <vt:lpstr>Office Theme</vt:lpstr>
      <vt:lpstr>PowerPoint Presentation</vt:lpstr>
      <vt:lpstr>PowerPoint Presentation</vt:lpstr>
      <vt:lpstr>PowerPoint Presentation</vt:lpstr>
      <vt:lpstr>Fragment wound closure</vt:lpstr>
      <vt:lpstr>Survival analysis based on signs of healing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Ninah Munk</dc:creator>
  <cp:lastModifiedBy>Ninah Munk</cp:lastModifiedBy>
  <cp:revision>3</cp:revision>
  <dcterms:created xsi:type="dcterms:W3CDTF">2024-05-15T19:09:13Z</dcterms:created>
  <dcterms:modified xsi:type="dcterms:W3CDTF">2024-05-17T16:02:21Z</dcterms:modified>
</cp:coreProperties>
</file>