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54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0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945F-009E-4E16-AAC5-CFC3EF8D38BB}" type="datetimeFigureOut">
              <a:rPr lang="ru-RU" smtClean="0"/>
              <a:t>29.08.2019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7699-B82E-43CE-87A6-71EAF9CC5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for</a:t>
            </a:r>
            <a:r>
              <a:rPr lang="ru-RU" dirty="0" smtClean="0"/>
              <a:t> </a:t>
            </a:r>
            <a:r>
              <a:rPr lang="en-US" dirty="0" smtClean="0"/>
              <a:t>Retail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как из ничего сделать что-то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4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Dashboard for</a:t>
            </a:r>
            <a:r>
              <a:rPr lang="ru-RU" sz="2800" b="1" dirty="0" smtClean="0"/>
              <a:t> </a:t>
            </a:r>
            <a:r>
              <a:rPr lang="en-US" sz="2800" b="1" dirty="0" smtClean="0"/>
              <a:t>Retail Company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49824" y="1896035"/>
            <a:ext cx="917764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Заказчик – топ-менеджмент, в первую очередь</a:t>
            </a:r>
            <a:r>
              <a:rPr lang="ru-RU" sz="3200" dirty="0" smtClean="0"/>
              <a:t>,</a:t>
            </a:r>
          </a:p>
          <a:p>
            <a:r>
              <a:rPr lang="ru-RU" sz="3200" dirty="0" smtClean="0"/>
              <a:t>генеральный директор, которому требуется </a:t>
            </a:r>
          </a:p>
          <a:p>
            <a:r>
              <a:rPr lang="ru-RU" sz="3200" dirty="0" smtClean="0"/>
              <a:t>полная картина продаж в разрезе по странам, </a:t>
            </a:r>
          </a:p>
          <a:p>
            <a:r>
              <a:rPr lang="ru-RU" sz="3200" dirty="0" smtClean="0"/>
              <a:t>товарам и наиболее лояльным клиентам.</a:t>
            </a:r>
          </a:p>
          <a:p>
            <a:r>
              <a:rPr lang="ru-RU" sz="3200" dirty="0" smtClean="0"/>
              <a:t>Для маркетологов предлагается более углубленная</a:t>
            </a:r>
          </a:p>
          <a:p>
            <a:r>
              <a:rPr lang="ru-RU" sz="3200" dirty="0"/>
              <a:t>а</a:t>
            </a:r>
            <a:r>
              <a:rPr lang="ru-RU" sz="3200" dirty="0" smtClean="0"/>
              <a:t>налитика в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  <a:endParaRPr lang="ru-RU" sz="3200" dirty="0"/>
          </a:p>
          <a:p>
            <a:r>
              <a:rPr lang="ru-RU" sz="32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21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Dashboard for</a:t>
            </a:r>
            <a:r>
              <a:rPr lang="ru-RU" sz="2800" b="1" dirty="0" smtClean="0"/>
              <a:t> </a:t>
            </a:r>
            <a:r>
              <a:rPr lang="en-US" sz="2800" b="1" dirty="0" smtClean="0"/>
              <a:t>Retail Company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2317" y="1425388"/>
            <a:ext cx="107909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Метрики, которые мы используем:</a:t>
            </a:r>
          </a:p>
          <a:p>
            <a:r>
              <a:rPr lang="ru-RU" dirty="0" smtClean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</a:t>
            </a:r>
            <a:r>
              <a:rPr lang="ru-RU" dirty="0" smtClean="0"/>
              <a:t> – доход от каждого проданного товара. Получаем путем умножения количества</a:t>
            </a:r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dirty="0" smtClean="0"/>
              <a:t>проданных товаров на цену. 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</a:t>
            </a:r>
            <a:r>
              <a:rPr lang="ru-RU" dirty="0" smtClean="0"/>
              <a:t>по странам.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 </a:t>
            </a:r>
            <a:r>
              <a:rPr lang="ru-RU" dirty="0" smtClean="0"/>
              <a:t>Количество уникальных покупателей.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Средний чек = средняя стоимость 1 заказа (</a:t>
            </a:r>
            <a:r>
              <a:rPr lang="en-US" dirty="0" err="1" smtClean="0"/>
              <a:t>InvoiceNo</a:t>
            </a:r>
            <a:r>
              <a:rPr lang="ru-RU" dirty="0" smtClean="0"/>
              <a:t>) - стоимость среднего чека покажет, </a:t>
            </a:r>
          </a:p>
          <a:p>
            <a:r>
              <a:rPr lang="ru-RU" dirty="0" smtClean="0"/>
              <a:t>      сколько прибыли приносит каждая из совершенных покупок. </a:t>
            </a:r>
          </a:p>
          <a:p>
            <a:r>
              <a:rPr lang="ru-RU" dirty="0" smtClean="0"/>
              <a:t>      Чтобы высчитать стоимость среднего чека, разделили полученную прибыль на количество всех заказов.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Самый покупаемый товар.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Самый прибыльный товар.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20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Dashboard for</a:t>
            </a:r>
            <a:r>
              <a:rPr lang="ru-RU" sz="2800" b="1" dirty="0" smtClean="0"/>
              <a:t> </a:t>
            </a:r>
            <a:r>
              <a:rPr lang="en-US" sz="2800" b="1" dirty="0" smtClean="0"/>
              <a:t>Retail Company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08529" y="1882588"/>
            <a:ext cx="919559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Можно делать срез по названию товара (</a:t>
            </a:r>
            <a:r>
              <a:rPr lang="en-US" sz="2400" dirty="0" smtClean="0"/>
              <a:t>Description</a:t>
            </a:r>
            <a:r>
              <a:rPr lang="ru-RU" sz="2400" dirty="0" smtClean="0"/>
              <a:t>), по каждому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</a:t>
            </a:r>
            <a:r>
              <a:rPr lang="ru-RU" sz="2400" dirty="0" smtClean="0"/>
              <a:t>покупателю (</a:t>
            </a:r>
            <a:r>
              <a:rPr lang="en-US" sz="2400" dirty="0" err="1" smtClean="0"/>
              <a:t>CustomerID</a:t>
            </a:r>
            <a:r>
              <a:rPr lang="ru-RU" sz="2400" dirty="0" smtClean="0"/>
              <a:t>), по стране (</a:t>
            </a:r>
            <a:r>
              <a:rPr lang="en-US" sz="2400" dirty="0" smtClean="0"/>
              <a:t>Country</a:t>
            </a:r>
            <a:r>
              <a:rPr lang="ru-RU" sz="2400" dirty="0" smtClean="0"/>
              <a:t>) и по диапазону дат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ru-RU" sz="2400" dirty="0" smtClean="0"/>
              <a:t> (</a:t>
            </a:r>
            <a:r>
              <a:rPr lang="en-US" sz="2400" dirty="0" err="1" smtClean="0"/>
              <a:t>InvoiceDate</a:t>
            </a:r>
            <a:r>
              <a:rPr lang="en-US" sz="2400" dirty="0" smtClean="0"/>
              <a:t>)</a:t>
            </a:r>
            <a:r>
              <a:rPr lang="ru-RU" sz="2400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Все показатели и диаграммы, выведенные на </a:t>
            </a:r>
            <a:r>
              <a:rPr lang="ru-RU" sz="2400" dirty="0" err="1" smtClean="0"/>
              <a:t>дашборде</a:t>
            </a:r>
            <a:r>
              <a:rPr lang="ru-RU" sz="2400" dirty="0" smtClean="0"/>
              <a:t>,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являются динамическими и меняются в зависимости от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выбранных параметров фильтра.</a:t>
            </a:r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8596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Dashboard for</a:t>
            </a:r>
            <a:r>
              <a:rPr lang="ru-RU" sz="2800" b="1" dirty="0" smtClean="0"/>
              <a:t> </a:t>
            </a:r>
            <a:r>
              <a:rPr lang="en-US" sz="2800" b="1" dirty="0" smtClean="0"/>
              <a:t>Retail Company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6" y="981636"/>
            <a:ext cx="7710811" cy="5732695"/>
          </a:xfrm>
          <a:prstGeom prst="rect">
            <a:avLst/>
          </a:prstGeom>
        </p:spPr>
      </p:pic>
      <p:sp>
        <p:nvSpPr>
          <p:cNvPr id="5" name="Прямоугольная выноска 4"/>
          <p:cNvSpPr/>
          <p:nvPr/>
        </p:nvSpPr>
        <p:spPr>
          <a:xfrm>
            <a:off x="241399" y="2057400"/>
            <a:ext cx="1856342" cy="1008530"/>
          </a:xfrm>
          <a:prstGeom prst="wedgeRectCallout">
            <a:avLst>
              <a:gd name="adj1" fmla="val 79465"/>
              <a:gd name="adj2" fmla="val -12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Динамика продаж (объем выручки) во времени</a:t>
            </a:r>
            <a:endParaRPr lang="ru-RU" sz="1400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297267" y="3343718"/>
            <a:ext cx="1856342" cy="1008530"/>
          </a:xfrm>
          <a:prstGeom prst="wedgeRectCallout">
            <a:avLst>
              <a:gd name="adj1" fmla="val 80189"/>
              <a:gd name="adj2" fmla="val -48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Динамика продаж (количество проданных товаров) во времени</a:t>
            </a:r>
            <a:endParaRPr lang="ru-RU" sz="1400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318611" y="4813930"/>
            <a:ext cx="1856342" cy="1008530"/>
          </a:xfrm>
          <a:prstGeom prst="wedgeRectCallout">
            <a:avLst>
              <a:gd name="adj1" fmla="val 67874"/>
              <a:gd name="adj2" fmla="val -25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Средний чек в разрезе регионов продаж (топ-10)</a:t>
            </a:r>
            <a:endParaRPr lang="ru-RU" sz="1400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10032022" y="673381"/>
            <a:ext cx="1856342" cy="1115078"/>
          </a:xfrm>
          <a:prstGeom prst="wedgeRectCallout">
            <a:avLst>
              <a:gd name="adj1" fmla="val -69759"/>
              <a:gd name="adj2" fmla="val 198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Блок настраиваемых фильтров (диапазон дат, выбор товара, клиента, региона продаж)</a:t>
            </a:r>
            <a:endParaRPr lang="ru-RU" sz="1400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10032022" y="1879775"/>
            <a:ext cx="1856342" cy="565804"/>
          </a:xfrm>
          <a:prstGeom prst="wedgeRectCallout">
            <a:avLst>
              <a:gd name="adj1" fmla="val -87868"/>
              <a:gd name="adj2" fmla="val -21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Суммарный объем выручки</a:t>
            </a:r>
            <a:endParaRPr lang="ru-RU" sz="1400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10032022" y="2520343"/>
            <a:ext cx="1856342" cy="565804"/>
          </a:xfrm>
          <a:prstGeom prst="wedgeRectCallout">
            <a:avLst>
              <a:gd name="adj1" fmla="val -78451"/>
              <a:gd name="adj2" fmla="val -187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Суммарное количество проданных товаров</a:t>
            </a:r>
            <a:endParaRPr lang="ru-RU" sz="1400" dirty="0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10032022" y="3160911"/>
            <a:ext cx="1856342" cy="565804"/>
          </a:xfrm>
          <a:prstGeom prst="wedgeRectCallout">
            <a:avLst>
              <a:gd name="adj1" fmla="val -109600"/>
              <a:gd name="adj2" fmla="val -377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Средняя цена одной единицы товара</a:t>
            </a:r>
            <a:endParaRPr lang="ru-RU" sz="1400" dirty="0"/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10032022" y="3974004"/>
            <a:ext cx="2008742" cy="565804"/>
          </a:xfrm>
          <a:prstGeom prst="wedgeRectCallout">
            <a:avLst>
              <a:gd name="adj1" fmla="val -77267"/>
              <a:gd name="adj2" fmla="val -1090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Количество уникальных клиентов</a:t>
            </a:r>
            <a:endParaRPr lang="ru-RU" sz="1400" dirty="0"/>
          </a:p>
        </p:txBody>
      </p:sp>
      <p:sp>
        <p:nvSpPr>
          <p:cNvPr id="16" name="Прямоугольная выноска 15"/>
          <p:cNvSpPr/>
          <p:nvPr/>
        </p:nvSpPr>
        <p:spPr>
          <a:xfrm>
            <a:off x="10108222" y="5035292"/>
            <a:ext cx="1856342" cy="787167"/>
          </a:xfrm>
          <a:prstGeom prst="wedgeRectCallout">
            <a:avLst>
              <a:gd name="adj1" fmla="val -89317"/>
              <a:gd name="adj2" fmla="val -40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Суммарный объем выручки в разрезе регионов продаж</a:t>
            </a:r>
            <a:endParaRPr lang="ru-RU" sz="1400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6991100" y="6148527"/>
            <a:ext cx="1856342" cy="565804"/>
          </a:xfrm>
          <a:prstGeom prst="wedgeRectCallout">
            <a:avLst>
              <a:gd name="adj1" fmla="val -77727"/>
              <a:gd name="adj2" fmla="val -40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Топ продаваемых товарных позиций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9466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161</Words>
  <Application>Microsoft Office PowerPoint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Dashboard for Retail Company</vt:lpstr>
      <vt:lpstr>Dashboard for Retail Company</vt:lpstr>
      <vt:lpstr>Dashboard for Retail Company</vt:lpstr>
      <vt:lpstr>Dashboard for Retail Company</vt:lpstr>
      <vt:lpstr>Dashboard for Retail Company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for Retail Company</dc:title>
  <dc:creator>Куликова Нина Александровна</dc:creator>
  <cp:lastModifiedBy>Куликова Нина Александровна</cp:lastModifiedBy>
  <cp:revision>12</cp:revision>
  <dcterms:created xsi:type="dcterms:W3CDTF">2019-08-29T20:22:16Z</dcterms:created>
  <dcterms:modified xsi:type="dcterms:W3CDTF">2019-08-29T20:51:34Z</dcterms:modified>
</cp:coreProperties>
</file>