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56" r:id="rId3"/>
    <p:sldId id="272" r:id="rId4"/>
    <p:sldId id="273" r:id="rId5"/>
    <p:sldId id="274" r:id="rId6"/>
    <p:sldId id="27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9D05A-9C00-4FCA-B2A2-B04DBCA7646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AD85F-7166-477B-AF1B-09E5EE2E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Schematic diagram showing the sequential steps of the HEDA.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09060-C366-4070-A3B6-662056A311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833F-499E-4BB8-9269-88F04767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75065-12BE-4C40-A301-E256B57B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5D7A-3D7E-42EF-9815-A485E7A5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24AA-EC18-4CBF-8F4E-F0327660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75F5-9117-4C50-97F3-79858FA7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FCF2-E27F-4C86-98C0-82AB300F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6B241-40EE-437F-B151-71168BBF6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6026-0C8A-4D9C-8DD6-F2D13E56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05E0-E322-4E63-9718-8A0EEE75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CB19-985E-44A3-8354-43AACC55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CB2AD-F1FC-4D3B-81CF-E0B7D5646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DCAE0-663C-4339-8D8C-C62192578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6BCD-9EDB-4827-9918-D4DD2A4E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69BC-1D95-4363-A59B-C312790A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AA84-E679-438E-A264-99DFD375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DFB6-3826-49C2-93A8-3857F586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F78C-1879-4580-979C-482B7074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4DBC-BB69-4F9B-8CB2-25357C4E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E85D-A37B-4339-B3A5-0A75C556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63282-C0F9-4172-8420-A0B96791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1666-03F8-46B1-973F-F1608AB8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67FE4-DDBB-45A0-A89B-D4DD7D77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617D-70E4-4842-8E94-5E63AD8E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A7DF-8C34-45D5-AEBE-ACC72F47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2341-11EA-42E5-9688-823F79EF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051D-8A5B-400D-A05E-561ADF7B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7F1B-4816-469A-A7D3-D6CFB28F7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1F8C-0ABB-4D67-B6C8-212FCDD43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FBA3A-F351-450D-A0C0-9985D666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89BF-3C1F-4E1B-B23D-6EC3B687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0C2CA-19F5-4DC0-859C-3F63892F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0B79-83D0-4F36-BB64-66E0C9CC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D468-43D5-485C-9E0C-65F938AE3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7AD2-254F-4189-9FE1-EAC3BED05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C043D-DFF2-4B98-AAEF-A045A19B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9959-DD48-4E06-A612-03AE964F8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A505D-6387-496E-976A-2E853D22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9ED3E-BB20-4C73-BE2D-73EB1BC1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24A86-2AE6-4A0F-933D-BE1C7B0B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0569-4355-474C-AEE7-8AB5DC56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90E8C-033F-4390-8B4E-9370BCC2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F6AC5-6985-4A5A-9DA9-307D3E1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BC221-22D8-4B9A-A382-3E4674D8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ECEE5-862A-4601-8213-B32CD57A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B43C0-DED2-4DDD-B689-E018D962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079E3-3AD1-45CE-8B98-11B81747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8233-13C5-4608-8F38-78B934F7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96FF-1CD4-4A89-9489-41427D30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28209-B60B-40A7-8576-BDE50EE8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4231C-7610-4F22-B233-B6B12F25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E8AE-11D2-41AB-92E8-D49F53F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7BB35-0B41-410F-AAF1-1C9E2D6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CF9E-E465-4224-952B-A950AC6D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3A3CE-AADE-4A69-9B81-A709369B4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3111-E255-48FF-AC68-06FCE504A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42E7-A3FA-4F87-97C6-469390A8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3682-A95E-4B0E-8FBA-D85EA6BB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2156-35C4-407D-B1C8-2A94DD93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0B8F8-C34E-411F-8F14-47DAE1E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6E00-FCAA-4A82-A7A2-095B9B6D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9F98-8F9B-4040-9CB0-C1FA0B891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21D4-1963-424E-A392-9751344BC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1015-536A-40FA-B8DA-BEE646032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B59A-6495-44FC-8003-A0F850207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319E-7738-4FF7-83DF-7D8FC9AE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1D24545-9FA7-4AA8-9310-5ACA470A6187}"/>
              </a:ext>
            </a:extLst>
          </p:cNvPr>
          <p:cNvSpPr/>
          <p:nvPr/>
        </p:nvSpPr>
        <p:spPr>
          <a:xfrm>
            <a:off x="5328185" y="1790859"/>
            <a:ext cx="2575904" cy="32762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cap="none" spc="0" dirty="0">
                <a:ln w="0"/>
                <a:solidFill>
                  <a:schemeClr val="tx1"/>
                </a:solidFill>
              </a:rPr>
              <a:t>1.HEDA_Tidy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</a:rPr>
              <a:t>2.ReversalCount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</a:rPr>
              <a:t>3.clean_position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</a:rPr>
              <a:t>4. </a:t>
            </a:r>
            <a:r>
              <a:rPr lang="en-US" sz="2000" dirty="0" err="1">
                <a:ln w="0"/>
              </a:rPr>
              <a:t>clean_Spt</a:t>
            </a:r>
            <a:endParaRPr lang="en-US" sz="20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</a:rPr>
              <a:t>5. </a:t>
            </a:r>
            <a:r>
              <a:rPr lang="en-US" sz="2000" dirty="0" err="1">
                <a:ln w="0"/>
              </a:rPr>
              <a:t>clean_conectD</a:t>
            </a:r>
            <a:endParaRPr lang="en-US" sz="20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n-US" sz="2000" b="0" cap="none" spc="0" dirty="0">
                <a:ln w="0"/>
                <a:solidFill>
                  <a:schemeClr val="tx1"/>
                </a:solidFill>
              </a:rPr>
              <a:t>6.HPK_metrics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</a:rPr>
              <a:t>7.HPK_plot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DBE9B-B2BF-4DF7-8AAB-6119FB90F247}"/>
              </a:ext>
            </a:extLst>
          </p:cNvPr>
          <p:cNvSpPr/>
          <p:nvPr/>
        </p:nvSpPr>
        <p:spPr>
          <a:xfrm>
            <a:off x="1430078" y="3302431"/>
            <a:ext cx="2264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</a:rPr>
              <a:t>HEDA Package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6B2CFF0-CB7B-479F-B986-16351B4E56E1}"/>
              </a:ext>
            </a:extLst>
          </p:cNvPr>
          <p:cNvSpPr/>
          <p:nvPr/>
        </p:nvSpPr>
        <p:spPr>
          <a:xfrm>
            <a:off x="4128116" y="2060942"/>
            <a:ext cx="603681" cy="3006199"/>
          </a:xfrm>
          <a:prstGeom prst="leftBrace">
            <a:avLst>
              <a:gd name="adj1" fmla="val 104320"/>
              <a:gd name="adj2" fmla="val 506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E71FD8-2F5C-455A-84C3-0BB82FD5E5C3}"/>
              </a:ext>
            </a:extLst>
          </p:cNvPr>
          <p:cNvSpPr/>
          <p:nvPr/>
        </p:nvSpPr>
        <p:spPr>
          <a:xfrm>
            <a:off x="4413590" y="456465"/>
            <a:ext cx="2038350" cy="578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700F8-3BD5-477F-B6FF-B0F5A2BF65C9}"/>
              </a:ext>
            </a:extLst>
          </p:cNvPr>
          <p:cNvSpPr txBox="1"/>
          <p:nvPr/>
        </p:nvSpPr>
        <p:spPr>
          <a:xfrm>
            <a:off x="4548634" y="741996"/>
            <a:ext cx="174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FDA20C-5A4D-4460-AB95-49D1E789DC41}"/>
              </a:ext>
            </a:extLst>
          </p:cNvPr>
          <p:cNvCxnSpPr>
            <a:cxnSpLocks/>
          </p:cNvCxnSpPr>
          <p:nvPr/>
        </p:nvCxnSpPr>
        <p:spPr>
          <a:xfrm flipH="1">
            <a:off x="5416146" y="131483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FE1663-3336-42C2-9375-95C69ACC412D}"/>
              </a:ext>
            </a:extLst>
          </p:cNvPr>
          <p:cNvSpPr/>
          <p:nvPr/>
        </p:nvSpPr>
        <p:spPr>
          <a:xfrm>
            <a:off x="4558777" y="566562"/>
            <a:ext cx="1737360" cy="739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45765-AE33-4546-BBD0-62639A906DAF}"/>
              </a:ext>
            </a:extLst>
          </p:cNvPr>
          <p:cNvSpPr/>
          <p:nvPr/>
        </p:nvSpPr>
        <p:spPr>
          <a:xfrm>
            <a:off x="4513009" y="2029120"/>
            <a:ext cx="1828800" cy="80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04EF4-9D01-49C2-84CA-051BDA795BF5}"/>
              </a:ext>
            </a:extLst>
          </p:cNvPr>
          <p:cNvSpPr/>
          <p:nvPr/>
        </p:nvSpPr>
        <p:spPr>
          <a:xfrm>
            <a:off x="4508945" y="3534931"/>
            <a:ext cx="1828800" cy="80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63A95-46DE-4BE7-94FA-0317D62CDDA9}"/>
              </a:ext>
            </a:extLst>
          </p:cNvPr>
          <p:cNvSpPr/>
          <p:nvPr/>
        </p:nvSpPr>
        <p:spPr>
          <a:xfrm>
            <a:off x="4508945" y="5039098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B422C-B855-42E2-BCAE-FA2BB56BBD1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423345" y="2834997"/>
            <a:ext cx="4064" cy="69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4">
            <a:extLst>
              <a:ext uri="{FF2B5EF4-FFF2-40B4-BE49-F238E27FC236}">
                <a16:creationId xmlns:a16="http://schemas.microsoft.com/office/drawing/2014/main" id="{26126C09-EE7F-41E0-98D2-6DC304E94D99}"/>
              </a:ext>
            </a:extLst>
          </p:cNvPr>
          <p:cNvSpPr txBox="1"/>
          <p:nvPr/>
        </p:nvSpPr>
        <p:spPr>
          <a:xfrm>
            <a:off x="4608258" y="2230081"/>
            <a:ext cx="167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by seasons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64316DE-C174-4D63-B9B2-1302F1B81DE4}"/>
              </a:ext>
            </a:extLst>
          </p:cNvPr>
          <p:cNvSpPr txBox="1"/>
          <p:nvPr/>
        </p:nvSpPr>
        <p:spPr>
          <a:xfrm>
            <a:off x="4600840" y="3715722"/>
            <a:ext cx="163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99999BB0-4B55-4158-90FE-7A6926454DAD}"/>
                  </a:ext>
                </a:extLst>
              </p:cNvPr>
              <p:cNvSpPr txBox="1"/>
              <p:nvPr/>
            </p:nvSpPr>
            <p:spPr>
              <a:xfrm>
                <a:off x="4495989" y="5169285"/>
                <a:ext cx="1841756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Smoothing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99999BB0-4B55-4158-90FE-7A692645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989" y="5169285"/>
                <a:ext cx="1841756" cy="654025"/>
              </a:xfrm>
              <a:prstGeom prst="rect">
                <a:avLst/>
              </a:prstGeom>
              <a:blipFill>
                <a:blip r:embed="rId2"/>
                <a:stretch>
                  <a:fillRect l="-1987" t="-5607" b="-1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956238-E5E2-45F2-A04E-D42DD69B3942}"/>
              </a:ext>
            </a:extLst>
          </p:cNvPr>
          <p:cNvCxnSpPr/>
          <p:nvPr/>
        </p:nvCxnSpPr>
        <p:spPr>
          <a:xfrm>
            <a:off x="5440480" y="4336656"/>
            <a:ext cx="0" cy="67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6637F-078A-43EB-BD0A-1D678E7F96E7}"/>
              </a:ext>
            </a:extLst>
          </p:cNvPr>
          <p:cNvSpPr/>
          <p:nvPr/>
        </p:nvSpPr>
        <p:spPr>
          <a:xfrm>
            <a:off x="800258" y="1708932"/>
            <a:ext cx="1786793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EF51CC-45D3-4E25-A901-5D0E331A1673}"/>
              </a:ext>
            </a:extLst>
          </p:cNvPr>
          <p:cNvSpPr/>
          <p:nvPr/>
        </p:nvSpPr>
        <p:spPr>
          <a:xfrm>
            <a:off x="857527" y="1763245"/>
            <a:ext cx="1672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1.csv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283F1-E752-4094-AEAD-6854218C59EE}"/>
              </a:ext>
            </a:extLst>
          </p:cNvPr>
          <p:cNvSpPr/>
          <p:nvPr/>
        </p:nvSpPr>
        <p:spPr>
          <a:xfrm>
            <a:off x="800933" y="2480186"/>
            <a:ext cx="1786793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D4CFA-352B-45B7-89E9-E67BE50F2A70}"/>
              </a:ext>
            </a:extLst>
          </p:cNvPr>
          <p:cNvSpPr/>
          <p:nvPr/>
        </p:nvSpPr>
        <p:spPr>
          <a:xfrm>
            <a:off x="858202" y="2534499"/>
            <a:ext cx="1672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2.csv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DB01CB-4E24-4D9B-A4F1-89A6C777B0CA}"/>
              </a:ext>
            </a:extLst>
          </p:cNvPr>
          <p:cNvSpPr/>
          <p:nvPr/>
        </p:nvSpPr>
        <p:spPr>
          <a:xfrm>
            <a:off x="783370" y="3819181"/>
            <a:ext cx="1786793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7D9A04-9871-4F96-92CD-6518ABBC02CD}"/>
              </a:ext>
            </a:extLst>
          </p:cNvPr>
          <p:cNvSpPr/>
          <p:nvPr/>
        </p:nvSpPr>
        <p:spPr>
          <a:xfrm>
            <a:off x="840639" y="3873494"/>
            <a:ext cx="1672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n.csv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BE08230-2142-4225-B7C1-5B666DA6D460}"/>
              </a:ext>
            </a:extLst>
          </p:cNvPr>
          <p:cNvSpPr/>
          <p:nvPr/>
        </p:nvSpPr>
        <p:spPr>
          <a:xfrm>
            <a:off x="3107949" y="2996164"/>
            <a:ext cx="784744" cy="2206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DB0C50-BDEF-4B22-8494-058D8E5E4685}"/>
              </a:ext>
            </a:extLst>
          </p:cNvPr>
          <p:cNvSpPr/>
          <p:nvPr/>
        </p:nvSpPr>
        <p:spPr>
          <a:xfrm>
            <a:off x="9030290" y="302965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10655-AD2B-4DB8-ADE7-9DD4F9B7A461}"/>
              </a:ext>
            </a:extLst>
          </p:cNvPr>
          <p:cNvSpPr/>
          <p:nvPr/>
        </p:nvSpPr>
        <p:spPr>
          <a:xfrm>
            <a:off x="8959169" y="340066"/>
            <a:ext cx="22541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1_sm.csv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868C5C-BDD4-4F59-8639-AADB6472B1EF}"/>
              </a:ext>
            </a:extLst>
          </p:cNvPr>
          <p:cNvSpPr/>
          <p:nvPr/>
        </p:nvSpPr>
        <p:spPr>
          <a:xfrm>
            <a:off x="8986476" y="1111320"/>
            <a:ext cx="22541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2_sm.csv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3D0D1A1-C83A-44FF-B686-1B1D1CB228FF}"/>
              </a:ext>
            </a:extLst>
          </p:cNvPr>
          <p:cNvSpPr/>
          <p:nvPr/>
        </p:nvSpPr>
        <p:spPr>
          <a:xfrm rot="20267114">
            <a:off x="7134330" y="1645160"/>
            <a:ext cx="974604" cy="2812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BD4C1F-74C0-4559-8EC2-4E5BD3AC53D3}"/>
              </a:ext>
            </a:extLst>
          </p:cNvPr>
          <p:cNvSpPr/>
          <p:nvPr/>
        </p:nvSpPr>
        <p:spPr>
          <a:xfrm>
            <a:off x="9037578" y="1057005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87D6E9-3491-4918-952C-D41B42FB879D}"/>
              </a:ext>
            </a:extLst>
          </p:cNvPr>
          <p:cNvSpPr/>
          <p:nvPr/>
        </p:nvSpPr>
        <p:spPr>
          <a:xfrm>
            <a:off x="9030290" y="2100191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89CD2-A48F-4640-8EBC-4FE59C981D1D}"/>
              </a:ext>
            </a:extLst>
          </p:cNvPr>
          <p:cNvSpPr/>
          <p:nvPr/>
        </p:nvSpPr>
        <p:spPr>
          <a:xfrm>
            <a:off x="9000498" y="2153725"/>
            <a:ext cx="22541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n_sm.csv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5F54B0-79D6-483F-9696-48D713E2258D}"/>
              </a:ext>
            </a:extLst>
          </p:cNvPr>
          <p:cNvSpPr/>
          <p:nvPr/>
        </p:nvSpPr>
        <p:spPr>
          <a:xfrm>
            <a:off x="9277867" y="3694283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1799E1-0237-43F0-A6FF-06B17BB3B149}"/>
              </a:ext>
            </a:extLst>
          </p:cNvPr>
          <p:cNvSpPr/>
          <p:nvPr/>
        </p:nvSpPr>
        <p:spPr>
          <a:xfrm>
            <a:off x="9258042" y="3731384"/>
            <a:ext cx="21515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1_wt.csv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AABD9B-1254-4440-A035-4AB6A5F07739}"/>
              </a:ext>
            </a:extLst>
          </p:cNvPr>
          <p:cNvSpPr/>
          <p:nvPr/>
        </p:nvSpPr>
        <p:spPr>
          <a:xfrm>
            <a:off x="9285349" y="4502638"/>
            <a:ext cx="21515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2_wt.csv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CBDE85-65C9-41B0-A2D2-066241257337}"/>
              </a:ext>
            </a:extLst>
          </p:cNvPr>
          <p:cNvSpPr/>
          <p:nvPr/>
        </p:nvSpPr>
        <p:spPr>
          <a:xfrm>
            <a:off x="9285155" y="4448323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D383F2-2C12-4945-9D2E-2D2BB2DAD46B}"/>
              </a:ext>
            </a:extLst>
          </p:cNvPr>
          <p:cNvSpPr/>
          <p:nvPr/>
        </p:nvSpPr>
        <p:spPr>
          <a:xfrm>
            <a:off x="9277867" y="5491509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5D21CE-8A20-496F-A8B5-0368D4F4045F}"/>
              </a:ext>
            </a:extLst>
          </p:cNvPr>
          <p:cNvSpPr/>
          <p:nvPr/>
        </p:nvSpPr>
        <p:spPr>
          <a:xfrm>
            <a:off x="9299371" y="5545043"/>
            <a:ext cx="21515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n_wt.csv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319A655B-1278-481F-9DB9-5F3C1746A0A4}"/>
              </a:ext>
            </a:extLst>
          </p:cNvPr>
          <p:cNvSpPr/>
          <p:nvPr/>
        </p:nvSpPr>
        <p:spPr>
          <a:xfrm>
            <a:off x="8496156" y="456465"/>
            <a:ext cx="333345" cy="2031104"/>
          </a:xfrm>
          <a:prstGeom prst="leftBrace">
            <a:avLst>
              <a:gd name="adj1" fmla="val 104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E5A3EDD2-5E5D-4C3E-AA98-7950D9882CF5}"/>
              </a:ext>
            </a:extLst>
          </p:cNvPr>
          <p:cNvSpPr/>
          <p:nvPr/>
        </p:nvSpPr>
        <p:spPr>
          <a:xfrm>
            <a:off x="8696945" y="3909662"/>
            <a:ext cx="333345" cy="2031104"/>
          </a:xfrm>
          <a:prstGeom prst="leftBrace">
            <a:avLst>
              <a:gd name="adj1" fmla="val 104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2962AD-31E6-4B8C-8F4C-E26EA88496E5}"/>
              </a:ext>
            </a:extLst>
          </p:cNvPr>
          <p:cNvSpPr/>
          <p:nvPr/>
        </p:nvSpPr>
        <p:spPr>
          <a:xfrm rot="1104191">
            <a:off x="7241138" y="4633265"/>
            <a:ext cx="1005438" cy="2490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122A0A-A18A-4690-9B3A-9103216230DC}"/>
              </a:ext>
            </a:extLst>
          </p:cNvPr>
          <p:cNvSpPr/>
          <p:nvPr/>
        </p:nvSpPr>
        <p:spPr>
          <a:xfrm>
            <a:off x="1412327" y="6354980"/>
            <a:ext cx="87556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Inputs processed in loop. Apply function doesn’t work well, still slow in this case.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358CCB-37D2-4D37-9DED-A0D6137B8291}"/>
              </a:ext>
            </a:extLst>
          </p:cNvPr>
          <p:cNvSpPr/>
          <p:nvPr/>
        </p:nvSpPr>
        <p:spPr>
          <a:xfrm>
            <a:off x="0" y="10577"/>
            <a:ext cx="390081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</a:rPr>
              <a:t>Function 1:HEDA_Tidy</a:t>
            </a:r>
          </a:p>
        </p:txBody>
      </p:sp>
    </p:spTree>
    <p:extLst>
      <p:ext uri="{BB962C8B-B14F-4D97-AF65-F5344CB8AC3E}">
        <p14:creationId xmlns:p14="http://schemas.microsoft.com/office/powerpoint/2010/main" val="331915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34FAAB-00AF-4F69-8774-AA98A43E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957"/>
              </p:ext>
            </p:extLst>
          </p:nvPr>
        </p:nvGraphicFramePr>
        <p:xfrm>
          <a:off x="5100207" y="1404784"/>
          <a:ext cx="3818627" cy="1569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3586">
                  <a:extLst>
                    <a:ext uri="{9D8B030D-6E8A-4147-A177-3AD203B41FA5}">
                      <a16:colId xmlns:a16="http://schemas.microsoft.com/office/drawing/2014/main" val="1613728396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1913761412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3607560171"/>
                    </a:ext>
                  </a:extLst>
                </a:gridCol>
              </a:tblGrid>
              <a:tr h="165141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parameter_value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2020-12-02 1:00:00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(number)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5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7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9747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53051B-73E7-4758-88CD-4A8F15403CD0}"/>
              </a:ext>
            </a:extLst>
          </p:cNvPr>
          <p:cNvSpPr/>
          <p:nvPr/>
        </p:nvSpPr>
        <p:spPr>
          <a:xfrm>
            <a:off x="2438935" y="1989589"/>
            <a:ext cx="1786793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133C7-0A52-4E60-8DE3-C4A325A6A75E}"/>
              </a:ext>
            </a:extLst>
          </p:cNvPr>
          <p:cNvSpPr/>
          <p:nvPr/>
        </p:nvSpPr>
        <p:spPr>
          <a:xfrm>
            <a:off x="2496204" y="2043902"/>
            <a:ext cx="1672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1.csv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FB75A-51DC-4E54-9143-F1BD165D0C8D}"/>
              </a:ext>
            </a:extLst>
          </p:cNvPr>
          <p:cNvSpPr/>
          <p:nvPr/>
        </p:nvSpPr>
        <p:spPr>
          <a:xfrm>
            <a:off x="1806769" y="3509602"/>
            <a:ext cx="637931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One sample of the data frame of input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3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location id stores the gauge id information, 1 gauge 1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datetime is time format. Year-month-day Hour:00:00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</a:rPr>
              <a:t>Parameter_value</a:t>
            </a:r>
            <a:r>
              <a:rPr lang="en-US" sz="2000" b="0" cap="none" spc="0" dirty="0">
                <a:ln w="0"/>
                <a:solidFill>
                  <a:schemeClr val="tx1"/>
                </a:solidFill>
              </a:rPr>
              <a:t> is discharge. </a:t>
            </a:r>
            <a:r>
              <a:rPr lang="en-US" sz="2000" dirty="0">
                <a:ln w="0"/>
              </a:rPr>
              <a:t>Float format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D279C01-83D1-4266-8CD3-9FA1286F2EEA}"/>
              </a:ext>
            </a:extLst>
          </p:cNvPr>
          <p:cNvSpPr/>
          <p:nvPr/>
        </p:nvSpPr>
        <p:spPr>
          <a:xfrm>
            <a:off x="409882" y="2301712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546665-89FA-4072-AFB5-9ED3D77A7CCA}"/>
              </a:ext>
            </a:extLst>
          </p:cNvPr>
          <p:cNvSpPr/>
          <p:nvPr/>
        </p:nvSpPr>
        <p:spPr>
          <a:xfrm>
            <a:off x="338761" y="2338813"/>
            <a:ext cx="22541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1_sm.csv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93D476-2AED-4F73-AE43-075237ED56BC}"/>
              </a:ext>
            </a:extLst>
          </p:cNvPr>
          <p:cNvSpPr/>
          <p:nvPr/>
        </p:nvSpPr>
        <p:spPr>
          <a:xfrm>
            <a:off x="366068" y="3110067"/>
            <a:ext cx="22541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2_sm.csv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AB115B-5091-4ACE-89F6-9D402DFBFE0C}"/>
              </a:ext>
            </a:extLst>
          </p:cNvPr>
          <p:cNvSpPr/>
          <p:nvPr/>
        </p:nvSpPr>
        <p:spPr>
          <a:xfrm>
            <a:off x="417170" y="3055752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C606D4-B326-405C-BBBC-C650E2F3DE2A}"/>
              </a:ext>
            </a:extLst>
          </p:cNvPr>
          <p:cNvSpPr/>
          <p:nvPr/>
        </p:nvSpPr>
        <p:spPr>
          <a:xfrm>
            <a:off x="409882" y="4098938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FDBA42-A668-4CDD-B751-AE34CD85CA0D}"/>
              </a:ext>
            </a:extLst>
          </p:cNvPr>
          <p:cNvSpPr/>
          <p:nvPr/>
        </p:nvSpPr>
        <p:spPr>
          <a:xfrm>
            <a:off x="380090" y="4152472"/>
            <a:ext cx="22541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n_sm.csv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F88C175-3D1D-46A2-BE1A-2F0F0839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41" y="1552512"/>
            <a:ext cx="3938259" cy="375297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6D78BE9-12C5-4ADD-BD01-B9B54B29716A}"/>
              </a:ext>
            </a:extLst>
          </p:cNvPr>
          <p:cNvSpPr/>
          <p:nvPr/>
        </p:nvSpPr>
        <p:spPr>
          <a:xfrm>
            <a:off x="0" y="21303"/>
            <a:ext cx="289053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>
                <a:ln w="0"/>
              </a:rPr>
              <a:t>2.ReversalCount</a:t>
            </a:r>
          </a:p>
        </p:txBody>
      </p:sp>
      <p:sp>
        <p:nvSpPr>
          <p:cNvPr id="60" name="Arrow: Notched Right 59">
            <a:extLst>
              <a:ext uri="{FF2B5EF4-FFF2-40B4-BE49-F238E27FC236}">
                <a16:creationId xmlns:a16="http://schemas.microsoft.com/office/drawing/2014/main" id="{988658D4-70A1-4371-AD2E-4979BDF0AE34}"/>
              </a:ext>
            </a:extLst>
          </p:cNvPr>
          <p:cNvSpPr/>
          <p:nvPr/>
        </p:nvSpPr>
        <p:spPr>
          <a:xfrm>
            <a:off x="7568698" y="3232087"/>
            <a:ext cx="1801639" cy="6065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F52893-2DAC-439C-AE7A-2594FCD956E2}"/>
              </a:ext>
            </a:extLst>
          </p:cNvPr>
          <p:cNvSpPr/>
          <p:nvPr/>
        </p:nvSpPr>
        <p:spPr>
          <a:xfrm>
            <a:off x="4379890" y="538970"/>
            <a:ext cx="2224061" cy="578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06CD-844A-4F62-83D0-869869FD6C80}"/>
              </a:ext>
            </a:extLst>
          </p:cNvPr>
          <p:cNvSpPr txBox="1"/>
          <p:nvPr/>
        </p:nvSpPr>
        <p:spPr>
          <a:xfrm>
            <a:off x="4830667" y="854913"/>
            <a:ext cx="13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573131-51F2-413A-82C2-E0932E1C9297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5501441" y="1392252"/>
            <a:ext cx="0" cy="7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F959BDF-200F-43E8-AA72-E410200173F4}"/>
              </a:ext>
            </a:extLst>
          </p:cNvPr>
          <p:cNvSpPr/>
          <p:nvPr/>
        </p:nvSpPr>
        <p:spPr>
          <a:xfrm>
            <a:off x="4546594" y="2093532"/>
            <a:ext cx="1909694" cy="80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27966-701A-484A-95C9-93FF167A7F32}"/>
              </a:ext>
            </a:extLst>
          </p:cNvPr>
          <p:cNvSpPr txBox="1"/>
          <p:nvPr/>
        </p:nvSpPr>
        <p:spPr>
          <a:xfrm>
            <a:off x="4540435" y="2159901"/>
            <a:ext cx="190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(Dynamic T1 &amp; T2)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4E265-A9B8-4221-8F67-2C6C851EE6DA}"/>
              </a:ext>
            </a:extLst>
          </p:cNvPr>
          <p:cNvSpPr txBox="1"/>
          <p:nvPr/>
        </p:nvSpPr>
        <p:spPr>
          <a:xfrm>
            <a:off x="4826375" y="3675094"/>
            <a:ext cx="14155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epetition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(Dynamic T3)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4AEF9-61FF-4467-A820-B5E5F1227878}"/>
              </a:ext>
            </a:extLst>
          </p:cNvPr>
          <p:cNvSpPr txBox="1"/>
          <p:nvPr/>
        </p:nvSpPr>
        <p:spPr>
          <a:xfrm>
            <a:off x="4546595" y="5163726"/>
            <a:ext cx="19096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(Dynamic T3)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CFF73-D160-44AA-B3F4-27A84938BE87}"/>
              </a:ext>
            </a:extLst>
          </p:cNvPr>
          <p:cNvSpPr/>
          <p:nvPr/>
        </p:nvSpPr>
        <p:spPr>
          <a:xfrm>
            <a:off x="4546594" y="3574176"/>
            <a:ext cx="1909694" cy="80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C2E9F-AE34-486F-BD9B-C48ECEDE28B1}"/>
              </a:ext>
            </a:extLst>
          </p:cNvPr>
          <p:cNvSpPr/>
          <p:nvPr/>
        </p:nvSpPr>
        <p:spPr>
          <a:xfrm>
            <a:off x="4546594" y="5053177"/>
            <a:ext cx="1909694" cy="80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A2F9CA-7F48-460D-96B9-689C9552E1D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501441" y="2899409"/>
            <a:ext cx="0" cy="67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22B62-AB50-4528-94AF-CFE9E259F4A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501441" y="4380053"/>
            <a:ext cx="0" cy="67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18F69B-DEBB-4CF5-860F-33321969C8B4}"/>
              </a:ext>
            </a:extLst>
          </p:cNvPr>
          <p:cNvSpPr/>
          <p:nvPr/>
        </p:nvSpPr>
        <p:spPr>
          <a:xfrm>
            <a:off x="4835899" y="653090"/>
            <a:ext cx="1331084" cy="739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96022-EDA2-46CE-84EB-3F40BE78A7CD}"/>
              </a:ext>
            </a:extLst>
          </p:cNvPr>
          <p:cNvSpPr/>
          <p:nvPr/>
        </p:nvSpPr>
        <p:spPr>
          <a:xfrm>
            <a:off x="8377357" y="653090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F37FA-EB07-4C94-840C-ECD870D1961E}"/>
              </a:ext>
            </a:extLst>
          </p:cNvPr>
          <p:cNvSpPr/>
          <p:nvPr/>
        </p:nvSpPr>
        <p:spPr>
          <a:xfrm>
            <a:off x="8391997" y="690191"/>
            <a:ext cx="2082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1_ct.csv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B6109-76B8-47F1-9809-02A77547E480}"/>
              </a:ext>
            </a:extLst>
          </p:cNvPr>
          <p:cNvSpPr/>
          <p:nvPr/>
        </p:nvSpPr>
        <p:spPr>
          <a:xfrm>
            <a:off x="8419304" y="1461445"/>
            <a:ext cx="2082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2_ct.csv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FE167-DAE7-46C2-8758-3CB3BBC588AF}"/>
              </a:ext>
            </a:extLst>
          </p:cNvPr>
          <p:cNvSpPr/>
          <p:nvPr/>
        </p:nvSpPr>
        <p:spPr>
          <a:xfrm>
            <a:off x="8384645" y="1407130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CAF42-4E13-404A-AB8E-6FCD6B0ACF91}"/>
              </a:ext>
            </a:extLst>
          </p:cNvPr>
          <p:cNvSpPr/>
          <p:nvPr/>
        </p:nvSpPr>
        <p:spPr>
          <a:xfrm>
            <a:off x="8377357" y="2450316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AB744-5B11-4294-BE04-FFAD6C8E5AB8}"/>
              </a:ext>
            </a:extLst>
          </p:cNvPr>
          <p:cNvSpPr/>
          <p:nvPr/>
        </p:nvSpPr>
        <p:spPr>
          <a:xfrm>
            <a:off x="8433326" y="2503850"/>
            <a:ext cx="2082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n_ct.csv</a:t>
            </a:r>
          </a:p>
        </p:txBody>
      </p: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261494FE-8A3B-41FA-8F6F-BBBAF5DBDCD6}"/>
              </a:ext>
            </a:extLst>
          </p:cNvPr>
          <p:cNvSpPr/>
          <p:nvPr/>
        </p:nvSpPr>
        <p:spPr>
          <a:xfrm>
            <a:off x="1366712" y="3270885"/>
            <a:ext cx="1801639" cy="6065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4420A4-ACF2-4597-98F6-B63EC3D53A8D}"/>
              </a:ext>
            </a:extLst>
          </p:cNvPr>
          <p:cNvSpPr/>
          <p:nvPr/>
        </p:nvSpPr>
        <p:spPr>
          <a:xfrm>
            <a:off x="507951" y="237245"/>
            <a:ext cx="2660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</a:rPr>
              <a:t>3.clean_position</a:t>
            </a:r>
          </a:p>
          <a:p>
            <a:r>
              <a:rPr lang="en-US" sz="2400" dirty="0">
                <a:ln w="0"/>
              </a:rPr>
              <a:t>4. </a:t>
            </a:r>
            <a:r>
              <a:rPr lang="en-US" sz="2400" dirty="0" err="1">
                <a:ln w="0"/>
              </a:rPr>
              <a:t>clean_Spt</a:t>
            </a:r>
            <a:endParaRPr lang="en-US" sz="2400" dirty="0">
              <a:ln w="0"/>
            </a:endParaRPr>
          </a:p>
          <a:p>
            <a:r>
              <a:rPr lang="en-US" sz="2400" dirty="0">
                <a:ln w="0"/>
              </a:rPr>
              <a:t>5. </a:t>
            </a:r>
            <a:r>
              <a:rPr lang="en-US" sz="2400" dirty="0" err="1">
                <a:ln w="0"/>
              </a:rPr>
              <a:t>clean_conectD</a:t>
            </a:r>
            <a:endParaRPr lang="en-US" sz="2400" dirty="0">
              <a:ln w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92C0782-3F6B-434E-96E1-14391D6904B9}"/>
              </a:ext>
            </a:extLst>
          </p:cNvPr>
          <p:cNvSpPr/>
          <p:nvPr/>
        </p:nvSpPr>
        <p:spPr>
          <a:xfrm rot="20171950">
            <a:off x="6987595" y="2768414"/>
            <a:ext cx="1214724" cy="2206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D85F0B2-754F-4557-9016-95557E03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68833"/>
              </p:ext>
            </p:extLst>
          </p:nvPr>
        </p:nvGraphicFramePr>
        <p:xfrm>
          <a:off x="7423117" y="4095718"/>
          <a:ext cx="4171118" cy="1752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4667">
                  <a:extLst>
                    <a:ext uri="{9D8B030D-6E8A-4147-A177-3AD203B41FA5}">
                      <a16:colId xmlns:a16="http://schemas.microsoft.com/office/drawing/2014/main" val="1613728396"/>
                    </a:ext>
                  </a:extLst>
                </a:gridCol>
                <a:gridCol w="1686652">
                  <a:extLst>
                    <a:ext uri="{9D8B030D-6E8A-4147-A177-3AD203B41FA5}">
                      <a16:colId xmlns:a16="http://schemas.microsoft.com/office/drawing/2014/main" val="1913761412"/>
                    </a:ext>
                  </a:extLst>
                </a:gridCol>
                <a:gridCol w="1142651">
                  <a:extLst>
                    <a:ext uri="{9D8B030D-6E8A-4147-A177-3AD203B41FA5}">
                      <a16:colId xmlns:a16="http://schemas.microsoft.com/office/drawing/2014/main" val="3607560171"/>
                    </a:ext>
                  </a:extLst>
                </a:gridCol>
                <a:gridCol w="497148">
                  <a:extLst>
                    <a:ext uri="{9D8B030D-6E8A-4147-A177-3AD203B41FA5}">
                      <a16:colId xmlns:a16="http://schemas.microsoft.com/office/drawing/2014/main" val="398467274"/>
                    </a:ext>
                  </a:extLst>
                </a:gridCol>
              </a:tblGrid>
              <a:tr h="165141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parameter_value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2020-12-02 1:00:00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(number)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5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7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974751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690D638-BFE9-4E54-A019-D549938C2488}"/>
              </a:ext>
            </a:extLst>
          </p:cNvPr>
          <p:cNvSpPr/>
          <p:nvPr/>
        </p:nvSpPr>
        <p:spPr>
          <a:xfrm>
            <a:off x="7209258" y="5846394"/>
            <a:ext cx="4598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It has similar structure as input but with more columns</a:t>
            </a:r>
          </a:p>
        </p:txBody>
      </p:sp>
    </p:spTree>
    <p:extLst>
      <p:ext uri="{BB962C8B-B14F-4D97-AF65-F5344CB8AC3E}">
        <p14:creationId xmlns:p14="http://schemas.microsoft.com/office/powerpoint/2010/main" val="164624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EA9-8852-4E6C-B57E-865615AB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</a:rPr>
              <a:t>7.HPK_plot</a:t>
            </a:r>
            <a:br>
              <a:rPr lang="en-US" dirty="0">
                <a:ln w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EEB48-A614-4208-A7F5-A6063F87B9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73933" y="1866649"/>
            <a:ext cx="5943600" cy="2952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0CD71E-B79F-470B-BA2E-E44A75DD0A96}"/>
              </a:ext>
            </a:extLst>
          </p:cNvPr>
          <p:cNvSpPr/>
          <p:nvPr/>
        </p:nvSpPr>
        <p:spPr>
          <a:xfrm>
            <a:off x="7235890" y="5176191"/>
            <a:ext cx="4598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</a:rPr>
              <a:t>Visualization of reversal count. A sample plot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F274D-B551-4FE8-8DC6-7860FD6A3C57}"/>
              </a:ext>
            </a:extLst>
          </p:cNvPr>
          <p:cNvSpPr/>
          <p:nvPr/>
        </p:nvSpPr>
        <p:spPr>
          <a:xfrm>
            <a:off x="245404" y="3343024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64A75-5EC2-4553-80FB-5173D2174EA4}"/>
              </a:ext>
            </a:extLst>
          </p:cNvPr>
          <p:cNvSpPr/>
          <p:nvPr/>
        </p:nvSpPr>
        <p:spPr>
          <a:xfrm>
            <a:off x="260044" y="3380125"/>
            <a:ext cx="2082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1_ct.csv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4F533CB3-D611-4AB1-B12F-CD7773CEEFF0}"/>
              </a:ext>
            </a:extLst>
          </p:cNvPr>
          <p:cNvSpPr/>
          <p:nvPr/>
        </p:nvSpPr>
        <p:spPr>
          <a:xfrm>
            <a:off x="3612144" y="2956826"/>
            <a:ext cx="1189607" cy="9564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75D493A-0268-4D19-9D38-0DF79A7F7F8A}"/>
              </a:ext>
            </a:extLst>
          </p:cNvPr>
          <p:cNvSpPr/>
          <p:nvPr/>
        </p:nvSpPr>
        <p:spPr>
          <a:xfrm>
            <a:off x="2584853" y="3482317"/>
            <a:ext cx="784744" cy="2206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C206E13-E81D-40DE-AAA0-7F2BE56E8D2C}"/>
              </a:ext>
            </a:extLst>
          </p:cNvPr>
          <p:cNvSpPr/>
          <p:nvPr/>
        </p:nvSpPr>
        <p:spPr>
          <a:xfrm>
            <a:off x="5044299" y="3414111"/>
            <a:ext cx="784744" cy="2206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BED1-001B-412B-AE6D-21B5904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</a:rPr>
              <a:t>6.HPK_metrics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D753F-BD68-48A1-B6FC-2125BAB5A93D}"/>
              </a:ext>
            </a:extLst>
          </p:cNvPr>
          <p:cNvSpPr/>
          <p:nvPr/>
        </p:nvSpPr>
        <p:spPr>
          <a:xfrm>
            <a:off x="1355120" y="2251071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EFEF5-0BC3-406B-97B3-6060F240CBE9}"/>
              </a:ext>
            </a:extLst>
          </p:cNvPr>
          <p:cNvSpPr/>
          <p:nvPr/>
        </p:nvSpPr>
        <p:spPr>
          <a:xfrm>
            <a:off x="1369760" y="2288172"/>
            <a:ext cx="2082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1_ct.csv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2C9A0-9023-4AC4-AA1F-3B06A154C6B0}"/>
              </a:ext>
            </a:extLst>
          </p:cNvPr>
          <p:cNvSpPr/>
          <p:nvPr/>
        </p:nvSpPr>
        <p:spPr>
          <a:xfrm>
            <a:off x="1397067" y="3059426"/>
            <a:ext cx="2082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2_ct.csv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387852-BED7-4C4E-88B3-7C4651672744}"/>
              </a:ext>
            </a:extLst>
          </p:cNvPr>
          <p:cNvSpPr/>
          <p:nvPr/>
        </p:nvSpPr>
        <p:spPr>
          <a:xfrm>
            <a:off x="1362408" y="3005111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6C282-579E-4B9A-941E-49B2ACBA4AFC}"/>
              </a:ext>
            </a:extLst>
          </p:cNvPr>
          <p:cNvSpPr/>
          <p:nvPr/>
        </p:nvSpPr>
        <p:spPr>
          <a:xfrm>
            <a:off x="1355120" y="4048297"/>
            <a:ext cx="219456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59B7D-BDA8-441E-9F8A-BDED503F6276}"/>
              </a:ext>
            </a:extLst>
          </p:cNvPr>
          <p:cNvSpPr/>
          <p:nvPr/>
        </p:nvSpPr>
        <p:spPr>
          <a:xfrm>
            <a:off x="1411089" y="4101831"/>
            <a:ext cx="2082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n_ct.csv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7974F6A-D223-44C0-BFFE-A92E82F56B9D}"/>
              </a:ext>
            </a:extLst>
          </p:cNvPr>
          <p:cNvSpPr/>
          <p:nvPr/>
        </p:nvSpPr>
        <p:spPr>
          <a:xfrm>
            <a:off x="5228949" y="2950754"/>
            <a:ext cx="1189607" cy="9564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4A374A-0D97-4DED-A025-520C8D3630C0}"/>
              </a:ext>
            </a:extLst>
          </p:cNvPr>
          <p:cNvSpPr/>
          <p:nvPr/>
        </p:nvSpPr>
        <p:spPr>
          <a:xfrm>
            <a:off x="4000586" y="3521091"/>
            <a:ext cx="784744" cy="2206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78CF9-7268-4071-89B2-B11F4F76707B}"/>
              </a:ext>
            </a:extLst>
          </p:cNvPr>
          <p:cNvSpPr/>
          <p:nvPr/>
        </p:nvSpPr>
        <p:spPr>
          <a:xfrm>
            <a:off x="7952708" y="854205"/>
            <a:ext cx="246888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0712-3DA3-4547-8D56-10A0D594EE7E}"/>
              </a:ext>
            </a:extLst>
          </p:cNvPr>
          <p:cNvSpPr/>
          <p:nvPr/>
        </p:nvSpPr>
        <p:spPr>
          <a:xfrm>
            <a:off x="7773171" y="909062"/>
            <a:ext cx="28533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1_</a:t>
            </a:r>
            <a:r>
              <a:rPr lang="en-US" sz="2400" dirty="0"/>
              <a:t>metric.csv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C6552F-FDE9-48D4-8355-7B79F08D22CA}"/>
              </a:ext>
            </a:extLst>
          </p:cNvPr>
          <p:cNvSpPr/>
          <p:nvPr/>
        </p:nvSpPr>
        <p:spPr>
          <a:xfrm>
            <a:off x="7790130" y="1731269"/>
            <a:ext cx="28533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2_</a:t>
            </a:r>
            <a:r>
              <a:rPr lang="en-US" sz="2400" dirty="0"/>
              <a:t>metric.csv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608D0F-27D3-4A22-8967-E8201D48C4C7}"/>
              </a:ext>
            </a:extLst>
          </p:cNvPr>
          <p:cNvSpPr/>
          <p:nvPr/>
        </p:nvSpPr>
        <p:spPr>
          <a:xfrm>
            <a:off x="7952708" y="1672491"/>
            <a:ext cx="246888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B5426-656E-4A35-B73C-3B0FE3D8EC08}"/>
              </a:ext>
            </a:extLst>
          </p:cNvPr>
          <p:cNvSpPr/>
          <p:nvPr/>
        </p:nvSpPr>
        <p:spPr>
          <a:xfrm>
            <a:off x="7773171" y="2931383"/>
            <a:ext cx="28533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n_</a:t>
            </a:r>
            <a:r>
              <a:rPr lang="en-US" sz="2400" dirty="0"/>
              <a:t>metric.csv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3366-EB4D-47EB-9BC4-6F528561FB27}"/>
              </a:ext>
            </a:extLst>
          </p:cNvPr>
          <p:cNvSpPr/>
          <p:nvPr/>
        </p:nvSpPr>
        <p:spPr>
          <a:xfrm>
            <a:off x="7935749" y="2881483"/>
            <a:ext cx="2468880" cy="57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BE33F5E-9FAB-43C3-BF48-0B487C27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43212"/>
              </p:ext>
            </p:extLst>
          </p:nvPr>
        </p:nvGraphicFramePr>
        <p:xfrm>
          <a:off x="7423117" y="4095718"/>
          <a:ext cx="4171118" cy="828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4667">
                  <a:extLst>
                    <a:ext uri="{9D8B030D-6E8A-4147-A177-3AD203B41FA5}">
                      <a16:colId xmlns:a16="http://schemas.microsoft.com/office/drawing/2014/main" val="1613728396"/>
                    </a:ext>
                  </a:extLst>
                </a:gridCol>
                <a:gridCol w="1686652">
                  <a:extLst>
                    <a:ext uri="{9D8B030D-6E8A-4147-A177-3AD203B41FA5}">
                      <a16:colId xmlns:a16="http://schemas.microsoft.com/office/drawing/2014/main" val="1913761412"/>
                    </a:ext>
                  </a:extLst>
                </a:gridCol>
                <a:gridCol w="1142651">
                  <a:extLst>
                    <a:ext uri="{9D8B030D-6E8A-4147-A177-3AD203B41FA5}">
                      <a16:colId xmlns:a16="http://schemas.microsoft.com/office/drawing/2014/main" val="3607560171"/>
                    </a:ext>
                  </a:extLst>
                </a:gridCol>
                <a:gridCol w="497148">
                  <a:extLst>
                    <a:ext uri="{9D8B030D-6E8A-4147-A177-3AD203B41FA5}">
                      <a16:colId xmlns:a16="http://schemas.microsoft.com/office/drawing/2014/main" val="398467274"/>
                    </a:ext>
                  </a:extLst>
                </a:gridCol>
              </a:tblGrid>
              <a:tr h="165141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metric2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53574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91543AE2-0123-4BB1-8808-3D94E1FDD4D1}"/>
              </a:ext>
            </a:extLst>
          </p:cNvPr>
          <p:cNvSpPr/>
          <p:nvPr/>
        </p:nvSpPr>
        <p:spPr>
          <a:xfrm>
            <a:off x="7209258" y="5295909"/>
            <a:ext cx="4598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For each file, </a:t>
            </a:r>
            <a:r>
              <a:rPr lang="en-US" sz="2000" dirty="0">
                <a:ln w="0"/>
              </a:rPr>
              <a:t>output file has 16 columns and one row.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1794126-995D-435B-8095-BA4A4E3E95B8}"/>
              </a:ext>
            </a:extLst>
          </p:cNvPr>
          <p:cNvSpPr/>
          <p:nvPr/>
        </p:nvSpPr>
        <p:spPr>
          <a:xfrm rot="20136731">
            <a:off x="6766487" y="3115741"/>
            <a:ext cx="784744" cy="2206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375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7.HPK_plot </vt:lpstr>
      <vt:lpstr>6.HPK_metrics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Tingyu Li</dc:creator>
  <cp:lastModifiedBy>Tingyu Li</cp:lastModifiedBy>
  <cp:revision>18</cp:revision>
  <dcterms:created xsi:type="dcterms:W3CDTF">2021-04-11T06:53:47Z</dcterms:created>
  <dcterms:modified xsi:type="dcterms:W3CDTF">2021-04-11T16:52:26Z</dcterms:modified>
</cp:coreProperties>
</file>