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Poppi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sp>
        <p:nvSpPr>
          <p:cNvPr name="Freeform 2" id="2"/>
          <p:cNvSpPr/>
          <p:nvPr/>
        </p:nvSpPr>
        <p:spPr>
          <a:xfrm flipH="false" flipV="false" rot="0">
            <a:off x="10485968" y="1347181"/>
            <a:ext cx="5745412" cy="7592637"/>
          </a:xfrm>
          <a:custGeom>
            <a:avLst/>
            <a:gdLst/>
            <a:ahLst/>
            <a:cxnLst/>
            <a:rect r="r" b="b" t="t" l="l"/>
            <a:pathLst>
              <a:path h="7592637" w="5745412">
                <a:moveTo>
                  <a:pt x="0" y="0"/>
                </a:moveTo>
                <a:lnTo>
                  <a:pt x="5745413" y="0"/>
                </a:lnTo>
                <a:lnTo>
                  <a:pt x="5745413" y="7592638"/>
                </a:lnTo>
                <a:lnTo>
                  <a:pt x="0" y="75926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98719" y="-287305"/>
            <a:ext cx="2978563" cy="1634486"/>
          </a:xfrm>
          <a:custGeom>
            <a:avLst/>
            <a:gdLst/>
            <a:ahLst/>
            <a:cxnLst/>
            <a:rect r="r" b="b" t="t" l="l"/>
            <a:pathLst>
              <a:path h="1634486" w="2978563">
                <a:moveTo>
                  <a:pt x="0" y="0"/>
                </a:moveTo>
                <a:lnTo>
                  <a:pt x="2978562" y="0"/>
                </a:lnTo>
                <a:lnTo>
                  <a:pt x="2978562" y="1634486"/>
                </a:lnTo>
                <a:lnTo>
                  <a:pt x="0" y="16344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226205" y="-166620"/>
            <a:ext cx="3086100" cy="10620241"/>
            <a:chOff x="0" y="0"/>
            <a:chExt cx="812800" cy="2797100"/>
          </a:xfrm>
        </p:grpSpPr>
        <p:sp>
          <p:nvSpPr>
            <p:cNvPr name="Freeform 5" id="5"/>
            <p:cNvSpPr/>
            <p:nvPr/>
          </p:nvSpPr>
          <p:spPr>
            <a:xfrm flipH="false" flipV="false" rot="0">
              <a:off x="0" y="0"/>
              <a:ext cx="812800" cy="2797101"/>
            </a:xfrm>
            <a:custGeom>
              <a:avLst/>
              <a:gdLst/>
              <a:ahLst/>
              <a:cxnLst/>
              <a:rect r="r" b="b" t="t" l="l"/>
              <a:pathLst>
                <a:path h="2797101" w="812800">
                  <a:moveTo>
                    <a:pt x="0" y="0"/>
                  </a:moveTo>
                  <a:lnTo>
                    <a:pt x="812800" y="0"/>
                  </a:lnTo>
                  <a:lnTo>
                    <a:pt x="812800" y="2797101"/>
                  </a:lnTo>
                  <a:lnTo>
                    <a:pt x="0" y="2797101"/>
                  </a:lnTo>
                  <a:close/>
                </a:path>
              </a:pathLst>
            </a:custGeom>
            <a:solidFill>
              <a:srgbClr val="FC0328"/>
            </a:solidFill>
          </p:spPr>
        </p:sp>
        <p:sp>
          <p:nvSpPr>
            <p:cNvPr name="TextBox 6" id="6"/>
            <p:cNvSpPr txBox="true"/>
            <p:nvPr/>
          </p:nvSpPr>
          <p:spPr>
            <a:xfrm>
              <a:off x="0" y="9525"/>
              <a:ext cx="812800" cy="2787575"/>
            </a:xfrm>
            <a:prstGeom prst="rect">
              <a:avLst/>
            </a:prstGeom>
          </p:spPr>
          <p:txBody>
            <a:bodyPr anchor="ctr" rtlCol="false" tIns="50800" lIns="50800" bIns="50800" rIns="50800"/>
            <a:lstStyle/>
            <a:p>
              <a:pPr algn="ctr">
                <a:lnSpc>
                  <a:spcPts val="2624"/>
                </a:lnSpc>
              </a:pPr>
            </a:p>
          </p:txBody>
        </p:sp>
      </p:grpSp>
      <p:sp>
        <p:nvSpPr>
          <p:cNvPr name="TextBox 7" id="7"/>
          <p:cNvSpPr txBox="true"/>
          <p:nvPr/>
        </p:nvSpPr>
        <p:spPr>
          <a:xfrm rot="0">
            <a:off x="2136755" y="2683467"/>
            <a:ext cx="9616197" cy="3267401"/>
          </a:xfrm>
          <a:prstGeom prst="rect">
            <a:avLst/>
          </a:prstGeom>
        </p:spPr>
        <p:txBody>
          <a:bodyPr anchor="t" rtlCol="false" tIns="0" lIns="0" bIns="0" rIns="0">
            <a:spAutoFit/>
          </a:bodyPr>
          <a:lstStyle/>
          <a:p>
            <a:pPr algn="l">
              <a:lnSpc>
                <a:spcPts val="8304"/>
              </a:lnSpc>
            </a:pPr>
            <a:r>
              <a:rPr lang="en-US" sz="7984">
                <a:solidFill>
                  <a:srgbClr val="FC0328"/>
                </a:solidFill>
                <a:latin typeface="Poppins Bold"/>
                <a:ea typeface="Poppins Bold"/>
                <a:cs typeface="Poppins Bold"/>
                <a:sym typeface="Poppins Bold"/>
              </a:rPr>
              <a:t>Songs Data Analysis </a:t>
            </a:r>
          </a:p>
          <a:p>
            <a:pPr algn="l">
              <a:lnSpc>
                <a:spcPts val="8304"/>
              </a:lnSpc>
            </a:pPr>
            <a:r>
              <a:rPr lang="en-US" sz="7984">
                <a:solidFill>
                  <a:srgbClr val="FC0328"/>
                </a:solidFill>
                <a:latin typeface="Poppins Bold"/>
                <a:ea typeface="Poppins Bold"/>
                <a:cs typeface="Poppins Bold"/>
                <a:sym typeface="Poppins Bold"/>
              </a:rPr>
              <a:t>in Power BI</a:t>
            </a:r>
          </a:p>
        </p:txBody>
      </p:sp>
      <p:sp>
        <p:nvSpPr>
          <p:cNvPr name="TextBox 8" id="8"/>
          <p:cNvSpPr txBox="true"/>
          <p:nvPr/>
        </p:nvSpPr>
        <p:spPr>
          <a:xfrm rot="0">
            <a:off x="10724335" y="9867667"/>
            <a:ext cx="6768161" cy="419333"/>
          </a:xfrm>
          <a:prstGeom prst="rect">
            <a:avLst/>
          </a:prstGeom>
        </p:spPr>
        <p:txBody>
          <a:bodyPr anchor="t" rtlCol="false" tIns="0" lIns="0" bIns="0" rIns="0">
            <a:spAutoFit/>
          </a:bodyPr>
          <a:lstStyle/>
          <a:p>
            <a:pPr algn="l">
              <a:lnSpc>
                <a:spcPts val="2936"/>
              </a:lnSpc>
              <a:spcBef>
                <a:spcPct val="0"/>
              </a:spcBef>
            </a:pPr>
            <a:r>
              <a:rPr lang="en-US" sz="2823">
                <a:solidFill>
                  <a:srgbClr val="000000"/>
                </a:solidFill>
                <a:latin typeface="Poppins Bold"/>
                <a:ea typeface="Poppins Bold"/>
                <a:cs typeface="Poppins Bold"/>
                <a:sym typeface="Poppins Bold"/>
              </a:rPr>
              <a:t>Presented By Hemangini  Ninama</a:t>
            </a:r>
          </a:p>
        </p:txBody>
      </p:sp>
      <p:sp>
        <p:nvSpPr>
          <p:cNvPr name="TextBox 9" id="9"/>
          <p:cNvSpPr txBox="true"/>
          <p:nvPr/>
        </p:nvSpPr>
        <p:spPr>
          <a:xfrm rot="0">
            <a:off x="2136755" y="6662468"/>
            <a:ext cx="6492240" cy="832972"/>
          </a:xfrm>
          <a:prstGeom prst="rect">
            <a:avLst/>
          </a:prstGeom>
        </p:spPr>
        <p:txBody>
          <a:bodyPr anchor="t" rtlCol="false" tIns="0" lIns="0" bIns="0" rIns="0">
            <a:spAutoFit/>
          </a:bodyPr>
          <a:lstStyle/>
          <a:p>
            <a:pPr algn="ctr">
              <a:lnSpc>
                <a:spcPts val="3144"/>
              </a:lnSpc>
            </a:pPr>
            <a:r>
              <a:rPr lang="en-US" sz="3023">
                <a:solidFill>
                  <a:srgbClr val="FC0328"/>
                </a:solidFill>
                <a:latin typeface="Poppins Bold"/>
                <a:ea typeface="Poppins Bold"/>
                <a:cs typeface="Poppins Bold"/>
                <a:sym typeface="Poppins Bold"/>
              </a:rPr>
              <a:t>Comprehensive Data Cleaning,</a:t>
            </a:r>
          </a:p>
          <a:p>
            <a:pPr algn="ctr">
              <a:lnSpc>
                <a:spcPts val="3144"/>
              </a:lnSpc>
              <a:spcBef>
                <a:spcPct val="0"/>
              </a:spcBef>
            </a:pPr>
            <a:r>
              <a:rPr lang="en-US" sz="3023">
                <a:solidFill>
                  <a:srgbClr val="FC0328"/>
                </a:solidFill>
                <a:latin typeface="Poppins Bold"/>
                <a:ea typeface="Poppins Bold"/>
                <a:cs typeface="Poppins Bold"/>
                <a:sym typeface="Poppins Bold"/>
              </a:rPr>
              <a:t> Analysis, and Visualization</a:t>
            </a:r>
          </a:p>
        </p:txBody>
      </p:sp>
      <p:sp>
        <p:nvSpPr>
          <p:cNvPr name="AutoShape 10" id="10"/>
          <p:cNvSpPr/>
          <p:nvPr/>
        </p:nvSpPr>
        <p:spPr>
          <a:xfrm>
            <a:off x="2136755" y="6468623"/>
            <a:ext cx="6492240" cy="0"/>
          </a:xfrm>
          <a:prstGeom prst="line">
            <a:avLst/>
          </a:prstGeom>
          <a:ln cap="flat" w="38100">
            <a:solidFill>
              <a:srgbClr val="FF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sp>
        <p:nvSpPr>
          <p:cNvPr name="Freeform 2" id="2"/>
          <p:cNvSpPr/>
          <p:nvPr/>
        </p:nvSpPr>
        <p:spPr>
          <a:xfrm flipH="false" flipV="false" rot="0">
            <a:off x="-1348531" y="9469757"/>
            <a:ext cx="2978563" cy="1634486"/>
          </a:xfrm>
          <a:custGeom>
            <a:avLst/>
            <a:gdLst/>
            <a:ahLst/>
            <a:cxnLst/>
            <a:rect r="r" b="b" t="t" l="l"/>
            <a:pathLst>
              <a:path h="1634486" w="2978563">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42194" y="-86345"/>
            <a:ext cx="22894267" cy="10620241"/>
            <a:chOff x="0" y="0"/>
            <a:chExt cx="6029766" cy="2797100"/>
          </a:xfrm>
        </p:grpSpPr>
        <p:sp>
          <p:nvSpPr>
            <p:cNvPr name="Freeform 4" id="4"/>
            <p:cNvSpPr/>
            <p:nvPr/>
          </p:nvSpPr>
          <p:spPr>
            <a:xfrm flipH="false" flipV="false" rot="0">
              <a:off x="0" y="0"/>
              <a:ext cx="6029766" cy="2797101"/>
            </a:xfrm>
            <a:custGeom>
              <a:avLst/>
              <a:gdLst/>
              <a:ahLst/>
              <a:cxnLst/>
              <a:rect r="r" b="b" t="t" l="l"/>
              <a:pathLst>
                <a:path h="2797101" w="6029766">
                  <a:moveTo>
                    <a:pt x="0" y="0"/>
                  </a:moveTo>
                  <a:lnTo>
                    <a:pt x="6029766" y="0"/>
                  </a:lnTo>
                  <a:lnTo>
                    <a:pt x="6029766" y="2797101"/>
                  </a:lnTo>
                  <a:lnTo>
                    <a:pt x="0" y="2797101"/>
                  </a:lnTo>
                  <a:close/>
                </a:path>
              </a:pathLst>
            </a:custGeom>
            <a:solidFill>
              <a:srgbClr val="FC0328"/>
            </a:solidFill>
          </p:spPr>
        </p:sp>
        <p:sp>
          <p:nvSpPr>
            <p:cNvPr name="TextBox 5" id="5"/>
            <p:cNvSpPr txBox="true"/>
            <p:nvPr/>
          </p:nvSpPr>
          <p:spPr>
            <a:xfrm>
              <a:off x="0" y="9525"/>
              <a:ext cx="6029766" cy="2787575"/>
            </a:xfrm>
            <a:prstGeom prst="rect">
              <a:avLst/>
            </a:prstGeom>
          </p:spPr>
          <p:txBody>
            <a:bodyPr anchor="ctr" rtlCol="false" tIns="50800" lIns="50800" bIns="50800" rIns="50800"/>
            <a:lstStyle/>
            <a:p>
              <a:pPr algn="ctr">
                <a:lnSpc>
                  <a:spcPts val="2624"/>
                </a:lnSpc>
              </a:pPr>
            </a:p>
          </p:txBody>
        </p:sp>
      </p:grpSp>
      <p:sp>
        <p:nvSpPr>
          <p:cNvPr name="TextBox 6" id="6"/>
          <p:cNvSpPr txBox="true"/>
          <p:nvPr/>
        </p:nvSpPr>
        <p:spPr>
          <a:xfrm rot="0">
            <a:off x="1358605" y="1331715"/>
            <a:ext cx="8059811" cy="908910"/>
          </a:xfrm>
          <a:prstGeom prst="rect">
            <a:avLst/>
          </a:prstGeom>
        </p:spPr>
        <p:txBody>
          <a:bodyPr anchor="t" rtlCol="false" tIns="0" lIns="0" bIns="0" rIns="0">
            <a:spAutoFit/>
          </a:bodyPr>
          <a:lstStyle/>
          <a:p>
            <a:pPr algn="l">
              <a:lnSpc>
                <a:spcPts val="6544"/>
              </a:lnSpc>
            </a:pPr>
            <a:r>
              <a:rPr lang="en-US" sz="6292">
                <a:solidFill>
                  <a:srgbClr val="FC0328"/>
                </a:solidFill>
                <a:latin typeface="Poppins Bold"/>
                <a:ea typeface="Poppins Bold"/>
                <a:cs typeface="Poppins Bold"/>
                <a:sym typeface="Poppins Bold"/>
              </a:rPr>
              <a:t>Overview</a:t>
            </a:r>
          </a:p>
        </p:txBody>
      </p:sp>
      <p:sp>
        <p:nvSpPr>
          <p:cNvPr name="TextBox 7" id="7"/>
          <p:cNvSpPr txBox="true"/>
          <p:nvPr/>
        </p:nvSpPr>
        <p:spPr>
          <a:xfrm rot="0">
            <a:off x="1358605" y="2901037"/>
            <a:ext cx="15551978" cy="4721232"/>
          </a:xfrm>
          <a:prstGeom prst="rect">
            <a:avLst/>
          </a:prstGeom>
        </p:spPr>
        <p:txBody>
          <a:bodyPr anchor="t" rtlCol="false" tIns="0" lIns="0" bIns="0" rIns="0">
            <a:spAutoFit/>
          </a:bodyPr>
          <a:lstStyle/>
          <a:p>
            <a:pPr algn="just">
              <a:lnSpc>
                <a:spcPts val="3737"/>
              </a:lnSpc>
              <a:spcBef>
                <a:spcPct val="0"/>
              </a:spcBef>
            </a:pPr>
            <a:r>
              <a:rPr lang="en-US" sz="3594">
                <a:solidFill>
                  <a:srgbClr val="000000"/>
                </a:solidFill>
                <a:latin typeface="Poppins"/>
                <a:ea typeface="Poppins"/>
                <a:cs typeface="Poppins"/>
                <a:sym typeface="Poppins"/>
              </a:rPr>
              <a:t>Comprehensive analysis of YouTube songs data using Power BI. </a:t>
            </a:r>
            <a:r>
              <a:rPr lang="en-US" sz="3594">
                <a:solidFill>
                  <a:srgbClr val="000000"/>
                </a:solidFill>
                <a:latin typeface="Poppins"/>
                <a:ea typeface="Poppins"/>
                <a:cs typeface="Poppins"/>
                <a:sym typeface="Poppins"/>
              </a:rPr>
              <a:t>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sp>
        <p:nvSpPr>
          <p:cNvPr name="Freeform 2" id="2"/>
          <p:cNvSpPr/>
          <p:nvPr/>
        </p:nvSpPr>
        <p:spPr>
          <a:xfrm flipH="false" flipV="false" rot="0">
            <a:off x="-1348531" y="9469757"/>
            <a:ext cx="2978563" cy="1634486"/>
          </a:xfrm>
          <a:custGeom>
            <a:avLst/>
            <a:gdLst/>
            <a:ahLst/>
            <a:cxnLst/>
            <a:rect r="r" b="b" t="t" l="l"/>
            <a:pathLst>
              <a:path h="1634486" w="2978563">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42194" y="-86345"/>
            <a:ext cx="22894267" cy="10620241"/>
            <a:chOff x="0" y="0"/>
            <a:chExt cx="6029766" cy="2797100"/>
          </a:xfrm>
        </p:grpSpPr>
        <p:sp>
          <p:nvSpPr>
            <p:cNvPr name="Freeform 4" id="4"/>
            <p:cNvSpPr/>
            <p:nvPr/>
          </p:nvSpPr>
          <p:spPr>
            <a:xfrm flipH="false" flipV="false" rot="0">
              <a:off x="0" y="0"/>
              <a:ext cx="6029766" cy="2797101"/>
            </a:xfrm>
            <a:custGeom>
              <a:avLst/>
              <a:gdLst/>
              <a:ahLst/>
              <a:cxnLst/>
              <a:rect r="r" b="b" t="t" l="l"/>
              <a:pathLst>
                <a:path h="2797101" w="6029766">
                  <a:moveTo>
                    <a:pt x="0" y="0"/>
                  </a:moveTo>
                  <a:lnTo>
                    <a:pt x="6029766" y="0"/>
                  </a:lnTo>
                  <a:lnTo>
                    <a:pt x="6029766" y="2797101"/>
                  </a:lnTo>
                  <a:lnTo>
                    <a:pt x="0" y="2797101"/>
                  </a:lnTo>
                  <a:close/>
                </a:path>
              </a:pathLst>
            </a:custGeom>
            <a:solidFill>
              <a:srgbClr val="FC0328"/>
            </a:solidFill>
          </p:spPr>
        </p:sp>
        <p:sp>
          <p:nvSpPr>
            <p:cNvPr name="TextBox 5" id="5"/>
            <p:cNvSpPr txBox="true"/>
            <p:nvPr/>
          </p:nvSpPr>
          <p:spPr>
            <a:xfrm>
              <a:off x="0" y="9525"/>
              <a:ext cx="6029766" cy="2787575"/>
            </a:xfrm>
            <a:prstGeom prst="rect">
              <a:avLst/>
            </a:prstGeom>
          </p:spPr>
          <p:txBody>
            <a:bodyPr anchor="ctr" rtlCol="false" tIns="50800" lIns="50800" bIns="50800" rIns="50800"/>
            <a:lstStyle/>
            <a:p>
              <a:pPr algn="ctr">
                <a:lnSpc>
                  <a:spcPts val="2624"/>
                </a:lnSpc>
              </a:pPr>
            </a:p>
          </p:txBody>
        </p:sp>
      </p:grpSp>
      <p:sp>
        <p:nvSpPr>
          <p:cNvPr name="TextBox 6" id="6"/>
          <p:cNvSpPr txBox="true"/>
          <p:nvPr/>
        </p:nvSpPr>
        <p:spPr>
          <a:xfrm rot="0">
            <a:off x="1358605" y="1331715"/>
            <a:ext cx="8059811" cy="908910"/>
          </a:xfrm>
          <a:prstGeom prst="rect">
            <a:avLst/>
          </a:prstGeom>
        </p:spPr>
        <p:txBody>
          <a:bodyPr anchor="t" rtlCol="false" tIns="0" lIns="0" bIns="0" rIns="0">
            <a:spAutoFit/>
          </a:bodyPr>
          <a:lstStyle/>
          <a:p>
            <a:pPr algn="l">
              <a:lnSpc>
                <a:spcPts val="6544"/>
              </a:lnSpc>
            </a:pPr>
            <a:r>
              <a:rPr lang="en-US" sz="6292">
                <a:solidFill>
                  <a:srgbClr val="FC0328"/>
                </a:solidFill>
                <a:latin typeface="Poppins Bold"/>
                <a:ea typeface="Poppins Bold"/>
                <a:cs typeface="Poppins Bold"/>
                <a:sym typeface="Poppins Bold"/>
              </a:rPr>
              <a:t>Data Description </a:t>
            </a:r>
          </a:p>
        </p:txBody>
      </p:sp>
      <p:sp>
        <p:nvSpPr>
          <p:cNvPr name="TextBox 7" id="7"/>
          <p:cNvSpPr txBox="true"/>
          <p:nvPr/>
        </p:nvSpPr>
        <p:spPr>
          <a:xfrm rot="0">
            <a:off x="1358605" y="2488774"/>
            <a:ext cx="15900695" cy="7367049"/>
          </a:xfrm>
          <a:prstGeom prst="rect">
            <a:avLst/>
          </a:prstGeom>
        </p:spPr>
        <p:txBody>
          <a:bodyPr anchor="t" rtlCol="false" tIns="0" lIns="0" bIns="0" rIns="0">
            <a:spAutoFit/>
          </a:bodyPr>
          <a:lstStyle/>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video_id:</a:t>
            </a:r>
            <a:r>
              <a:rPr lang="en-US" sz="3489">
                <a:solidFill>
                  <a:srgbClr val="000000"/>
                </a:solidFill>
                <a:latin typeface="Poppins"/>
                <a:ea typeface="Poppins"/>
                <a:cs typeface="Poppins"/>
                <a:sym typeface="Poppins"/>
              </a:rPr>
              <a:t> Unique identifier for each YouTube video.</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channelTitle:</a:t>
            </a:r>
            <a:r>
              <a:rPr lang="en-US" sz="3489">
                <a:solidFill>
                  <a:srgbClr val="000000"/>
                </a:solidFill>
                <a:latin typeface="Poppins"/>
                <a:ea typeface="Poppins"/>
                <a:cs typeface="Poppins"/>
                <a:sym typeface="Poppins"/>
              </a:rPr>
              <a:t> Title of the YouTube channel publishing the song.</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title: </a:t>
            </a:r>
            <a:r>
              <a:rPr lang="en-US" sz="3489">
                <a:solidFill>
                  <a:srgbClr val="000000"/>
                </a:solidFill>
                <a:latin typeface="Poppins"/>
                <a:ea typeface="Poppins"/>
                <a:cs typeface="Poppins"/>
                <a:sym typeface="Poppins"/>
              </a:rPr>
              <a:t>Title of the YouTube song video.</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description:</a:t>
            </a:r>
            <a:r>
              <a:rPr lang="en-US" sz="3489">
                <a:solidFill>
                  <a:srgbClr val="000000"/>
                </a:solidFill>
                <a:latin typeface="Poppins"/>
                <a:ea typeface="Poppins"/>
                <a:cs typeface="Poppins"/>
                <a:sym typeface="Poppins"/>
              </a:rPr>
              <a:t> Description provided for the YouTube song video.</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tags:</a:t>
            </a:r>
            <a:r>
              <a:rPr lang="en-US" sz="3489">
                <a:solidFill>
                  <a:srgbClr val="000000"/>
                </a:solidFill>
                <a:latin typeface="Poppins"/>
                <a:ea typeface="Poppins"/>
                <a:cs typeface="Poppins"/>
                <a:sym typeface="Poppins"/>
              </a:rPr>
              <a:t> Tags associated with the YouTube song video.</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publishedAt:</a:t>
            </a:r>
            <a:r>
              <a:rPr lang="en-US" sz="3489">
                <a:solidFill>
                  <a:srgbClr val="000000"/>
                </a:solidFill>
                <a:latin typeface="Poppins"/>
                <a:ea typeface="Poppins"/>
                <a:cs typeface="Poppins"/>
                <a:sym typeface="Poppins"/>
              </a:rPr>
              <a:t> Date and time when the YouTube song video was published.</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viewCount:</a:t>
            </a:r>
            <a:r>
              <a:rPr lang="en-US" sz="3489">
                <a:solidFill>
                  <a:srgbClr val="000000"/>
                </a:solidFill>
                <a:latin typeface="Poppins"/>
                <a:ea typeface="Poppins"/>
                <a:cs typeface="Poppins"/>
                <a:sym typeface="Poppins"/>
              </a:rPr>
              <a:t> Number of views received by the YouTube song video.</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likeCount: </a:t>
            </a:r>
            <a:r>
              <a:rPr lang="en-US" sz="3489">
                <a:solidFill>
                  <a:srgbClr val="000000"/>
                </a:solidFill>
                <a:latin typeface="Poppins"/>
                <a:ea typeface="Poppins"/>
                <a:cs typeface="Poppins"/>
                <a:sym typeface="Poppins"/>
              </a:rPr>
              <a:t>Number of likes received by the YouTube song video.</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favoriteCount:</a:t>
            </a:r>
            <a:r>
              <a:rPr lang="en-US" sz="3489">
                <a:solidFill>
                  <a:srgbClr val="000000"/>
                </a:solidFill>
                <a:latin typeface="Poppins"/>
                <a:ea typeface="Poppins"/>
                <a:cs typeface="Poppins"/>
                <a:sym typeface="Poppins"/>
              </a:rPr>
              <a:t> Number of times the YouTube song video has been marked as a favorite.</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commentCount:</a:t>
            </a:r>
            <a:r>
              <a:rPr lang="en-US" sz="3489">
                <a:solidFill>
                  <a:srgbClr val="000000"/>
                </a:solidFill>
                <a:latin typeface="Poppins"/>
                <a:ea typeface="Poppins"/>
                <a:cs typeface="Poppins"/>
                <a:sym typeface="Poppins"/>
              </a:rPr>
              <a:t> Number of comments posted on the YouTube song video.</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duration:</a:t>
            </a:r>
            <a:r>
              <a:rPr lang="en-US" sz="3489">
                <a:solidFill>
                  <a:srgbClr val="000000"/>
                </a:solidFill>
                <a:latin typeface="Poppins"/>
                <a:ea typeface="Poppins"/>
                <a:cs typeface="Poppins"/>
                <a:sym typeface="Poppins"/>
              </a:rPr>
              <a:t> Duration of the YouTube song video.</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definition:</a:t>
            </a:r>
            <a:r>
              <a:rPr lang="en-US" sz="3489">
                <a:solidFill>
                  <a:srgbClr val="000000"/>
                </a:solidFill>
                <a:latin typeface="Poppins"/>
                <a:ea typeface="Poppins"/>
                <a:cs typeface="Poppins"/>
                <a:sym typeface="Poppins"/>
              </a:rPr>
              <a:t> Video definition or quality (e.g., HD, SD).</a:t>
            </a:r>
          </a:p>
          <a:p>
            <a:pPr algn="just" marL="753298" indent="-376649" lvl="1">
              <a:lnSpc>
                <a:spcPts val="3628"/>
              </a:lnSpc>
              <a:buFont typeface="Arial"/>
              <a:buChar char="•"/>
            </a:pPr>
            <a:r>
              <a:rPr lang="en-US" sz="3489">
                <a:solidFill>
                  <a:srgbClr val="000000"/>
                </a:solidFill>
                <a:latin typeface="Poppins Bold"/>
                <a:ea typeface="Poppins Bold"/>
                <a:cs typeface="Poppins Bold"/>
                <a:sym typeface="Poppins Bold"/>
              </a:rPr>
              <a:t>caption: </a:t>
            </a:r>
            <a:r>
              <a:rPr lang="en-US" sz="3489">
                <a:solidFill>
                  <a:srgbClr val="000000"/>
                </a:solidFill>
                <a:latin typeface="Poppins"/>
                <a:ea typeface="Poppins"/>
                <a:cs typeface="Poppins"/>
                <a:sym typeface="Poppins"/>
              </a:rPr>
              <a:t>Availability of captions for the YouTube song video.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sp>
        <p:nvSpPr>
          <p:cNvPr name="Freeform 2" id="2"/>
          <p:cNvSpPr/>
          <p:nvPr/>
        </p:nvSpPr>
        <p:spPr>
          <a:xfrm flipH="false" flipV="false" rot="0">
            <a:off x="-1348531" y="9469757"/>
            <a:ext cx="2978563" cy="1634486"/>
          </a:xfrm>
          <a:custGeom>
            <a:avLst/>
            <a:gdLst/>
            <a:ahLst/>
            <a:cxnLst/>
            <a:rect r="r" b="b" t="t" l="l"/>
            <a:pathLst>
              <a:path h="1634486" w="2978563">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42194" y="-86345"/>
            <a:ext cx="22894267" cy="10620241"/>
            <a:chOff x="0" y="0"/>
            <a:chExt cx="6029766" cy="2797100"/>
          </a:xfrm>
        </p:grpSpPr>
        <p:sp>
          <p:nvSpPr>
            <p:cNvPr name="Freeform 4" id="4"/>
            <p:cNvSpPr/>
            <p:nvPr/>
          </p:nvSpPr>
          <p:spPr>
            <a:xfrm flipH="false" flipV="false" rot="0">
              <a:off x="0" y="0"/>
              <a:ext cx="6029766" cy="2797101"/>
            </a:xfrm>
            <a:custGeom>
              <a:avLst/>
              <a:gdLst/>
              <a:ahLst/>
              <a:cxnLst/>
              <a:rect r="r" b="b" t="t" l="l"/>
              <a:pathLst>
                <a:path h="2797101" w="6029766">
                  <a:moveTo>
                    <a:pt x="0" y="0"/>
                  </a:moveTo>
                  <a:lnTo>
                    <a:pt x="6029766" y="0"/>
                  </a:lnTo>
                  <a:lnTo>
                    <a:pt x="6029766" y="2797101"/>
                  </a:lnTo>
                  <a:lnTo>
                    <a:pt x="0" y="2797101"/>
                  </a:lnTo>
                  <a:close/>
                </a:path>
              </a:pathLst>
            </a:custGeom>
            <a:solidFill>
              <a:srgbClr val="FC0328"/>
            </a:solidFill>
          </p:spPr>
        </p:sp>
        <p:sp>
          <p:nvSpPr>
            <p:cNvPr name="TextBox 5" id="5"/>
            <p:cNvSpPr txBox="true"/>
            <p:nvPr/>
          </p:nvSpPr>
          <p:spPr>
            <a:xfrm>
              <a:off x="0" y="9525"/>
              <a:ext cx="6029766" cy="2787575"/>
            </a:xfrm>
            <a:prstGeom prst="rect">
              <a:avLst/>
            </a:prstGeom>
          </p:spPr>
          <p:txBody>
            <a:bodyPr anchor="ctr" rtlCol="false" tIns="50800" lIns="50800" bIns="50800" rIns="50800"/>
            <a:lstStyle/>
            <a:p>
              <a:pPr algn="ctr">
                <a:lnSpc>
                  <a:spcPts val="2624"/>
                </a:lnSpc>
              </a:pPr>
            </a:p>
          </p:txBody>
        </p:sp>
      </p:grpSp>
      <p:sp>
        <p:nvSpPr>
          <p:cNvPr name="TextBox 6" id="6"/>
          <p:cNvSpPr txBox="true"/>
          <p:nvPr/>
        </p:nvSpPr>
        <p:spPr>
          <a:xfrm rot="0">
            <a:off x="1358605" y="1331715"/>
            <a:ext cx="8059811" cy="908910"/>
          </a:xfrm>
          <a:prstGeom prst="rect">
            <a:avLst/>
          </a:prstGeom>
        </p:spPr>
        <p:txBody>
          <a:bodyPr anchor="t" rtlCol="false" tIns="0" lIns="0" bIns="0" rIns="0">
            <a:spAutoFit/>
          </a:bodyPr>
          <a:lstStyle/>
          <a:p>
            <a:pPr algn="l">
              <a:lnSpc>
                <a:spcPts val="6544"/>
              </a:lnSpc>
            </a:pPr>
            <a:r>
              <a:rPr lang="en-US" sz="6292">
                <a:solidFill>
                  <a:srgbClr val="FC0328"/>
                </a:solidFill>
                <a:latin typeface="Poppins Bold"/>
                <a:ea typeface="Poppins Bold"/>
                <a:cs typeface="Poppins Bold"/>
                <a:sym typeface="Poppins Bold"/>
              </a:rPr>
              <a:t>Data Objectives:</a:t>
            </a:r>
          </a:p>
        </p:txBody>
      </p:sp>
      <p:sp>
        <p:nvSpPr>
          <p:cNvPr name="TextBox 7" id="7"/>
          <p:cNvSpPr txBox="true"/>
          <p:nvPr/>
        </p:nvSpPr>
        <p:spPr>
          <a:xfrm rot="0">
            <a:off x="1358605" y="2805651"/>
            <a:ext cx="15900695" cy="6909849"/>
          </a:xfrm>
          <a:prstGeom prst="rect">
            <a:avLst/>
          </a:prstGeom>
        </p:spPr>
        <p:txBody>
          <a:bodyPr anchor="t" rtlCol="false" tIns="0" lIns="0" bIns="0" rIns="0">
            <a:spAutoFit/>
          </a:bodyPr>
          <a:lstStyle/>
          <a:p>
            <a:pPr algn="just">
              <a:lnSpc>
                <a:spcPts val="3628"/>
              </a:lnSpc>
            </a:pPr>
            <a:r>
              <a:rPr lang="en-US" sz="3489">
                <a:solidFill>
                  <a:srgbClr val="FF0000"/>
                </a:solidFill>
                <a:latin typeface="Poppins Bold"/>
                <a:ea typeface="Poppins Bold"/>
                <a:cs typeface="Poppins Bold"/>
                <a:sym typeface="Poppins Bold"/>
              </a:rPr>
              <a:t>1. Data Cleaning and Preparation:</a:t>
            </a:r>
          </a:p>
          <a:p>
            <a:pPr algn="just" marL="753298" indent="-376649" lvl="1">
              <a:lnSpc>
                <a:spcPts val="3628"/>
              </a:lnSpc>
              <a:buFont typeface="Arial"/>
              <a:buChar char="•"/>
            </a:pPr>
            <a:r>
              <a:rPr lang="en-US" sz="3489">
                <a:solidFill>
                  <a:srgbClr val="000000"/>
                </a:solidFill>
                <a:latin typeface="Poppins"/>
                <a:ea typeface="Poppins"/>
                <a:cs typeface="Poppins"/>
                <a:sym typeface="Poppins"/>
              </a:rPr>
              <a:t>Clean and preprocess the dataset, handling missing values or Outliers                   </a:t>
            </a:r>
          </a:p>
          <a:p>
            <a:pPr algn="l" marL="753298" indent="-376649" lvl="1">
              <a:lnSpc>
                <a:spcPts val="3628"/>
              </a:lnSpc>
              <a:buFont typeface="Arial"/>
              <a:buChar char="•"/>
            </a:pPr>
            <a:r>
              <a:rPr lang="en-US" sz="3489">
                <a:solidFill>
                  <a:srgbClr val="000000"/>
                </a:solidFill>
                <a:latin typeface="Poppins"/>
                <a:ea typeface="Poppins"/>
                <a:cs typeface="Poppins"/>
                <a:sym typeface="Poppins"/>
              </a:rPr>
              <a:t>Convert relevant columns to appropriate data types.</a:t>
            </a:r>
          </a:p>
          <a:p>
            <a:pPr algn="just">
              <a:lnSpc>
                <a:spcPts val="3628"/>
              </a:lnSpc>
            </a:pPr>
          </a:p>
          <a:p>
            <a:pPr algn="just">
              <a:lnSpc>
                <a:spcPts val="3628"/>
              </a:lnSpc>
            </a:pPr>
            <a:r>
              <a:rPr lang="en-US" sz="3489">
                <a:solidFill>
                  <a:srgbClr val="FF0000"/>
                </a:solidFill>
                <a:latin typeface="Poppins Bold"/>
                <a:ea typeface="Poppins Bold"/>
                <a:cs typeface="Poppins Bold"/>
                <a:sym typeface="Poppins Bold"/>
              </a:rPr>
              <a:t>2. Exploratory Data Analysis (EDA):</a:t>
            </a:r>
          </a:p>
          <a:p>
            <a:pPr algn="just" marL="753298" indent="-376649" lvl="1">
              <a:lnSpc>
                <a:spcPts val="3628"/>
              </a:lnSpc>
              <a:buFont typeface="Arial"/>
              <a:buChar char="•"/>
            </a:pPr>
            <a:r>
              <a:rPr lang="en-US" sz="3489">
                <a:solidFill>
                  <a:srgbClr val="000000"/>
                </a:solidFill>
                <a:latin typeface="Poppins"/>
                <a:ea typeface="Poppins"/>
                <a:cs typeface="Poppins"/>
                <a:sym typeface="Poppins"/>
              </a:rPr>
              <a:t>Explore patterns and distributions in view counts, like counts, and comments.</a:t>
            </a:r>
          </a:p>
          <a:p>
            <a:pPr algn="just" marL="753298" indent="-376649" lvl="1">
              <a:lnSpc>
                <a:spcPts val="3628"/>
              </a:lnSpc>
              <a:buFont typeface="Arial"/>
              <a:buChar char="•"/>
            </a:pPr>
            <a:r>
              <a:rPr lang="en-US" sz="3489">
                <a:solidFill>
                  <a:srgbClr val="000000"/>
                </a:solidFill>
                <a:latin typeface="Poppins"/>
                <a:ea typeface="Poppins"/>
                <a:cs typeface="Poppins"/>
                <a:sym typeface="Poppins"/>
              </a:rPr>
              <a:t>Identify trends in the popularity and engagement of YouTube song videos.</a:t>
            </a:r>
          </a:p>
          <a:p>
            <a:pPr algn="just">
              <a:lnSpc>
                <a:spcPts val="3628"/>
              </a:lnSpc>
            </a:pPr>
          </a:p>
          <a:p>
            <a:pPr algn="just">
              <a:lnSpc>
                <a:spcPts val="3628"/>
              </a:lnSpc>
            </a:pPr>
            <a:r>
              <a:rPr lang="en-US" sz="3489">
                <a:solidFill>
                  <a:srgbClr val="FF0000"/>
                </a:solidFill>
                <a:latin typeface="Poppins Bold"/>
                <a:ea typeface="Poppins Bold"/>
                <a:cs typeface="Poppins Bold"/>
                <a:sym typeface="Poppins Bold"/>
              </a:rPr>
              <a:t>3. Content and Channel Analysis:</a:t>
            </a:r>
            <a:r>
              <a:rPr lang="en-US" sz="3489">
                <a:solidFill>
                  <a:srgbClr val="000000"/>
                </a:solidFill>
                <a:latin typeface="Poppins"/>
                <a:ea typeface="Poppins"/>
                <a:cs typeface="Poppins"/>
                <a:sym typeface="Poppins"/>
              </a:rPr>
              <a:t>    </a:t>
            </a:r>
          </a:p>
          <a:p>
            <a:pPr algn="just" marL="753298" indent="-376649" lvl="1">
              <a:lnSpc>
                <a:spcPts val="3628"/>
              </a:lnSpc>
              <a:buFont typeface="Arial"/>
              <a:buChar char="•"/>
            </a:pPr>
            <a:r>
              <a:rPr lang="en-US" sz="3489">
                <a:solidFill>
                  <a:srgbClr val="000000"/>
                </a:solidFill>
                <a:latin typeface="Poppins"/>
                <a:ea typeface="Poppins"/>
                <a:cs typeface="Poppins"/>
                <a:sym typeface="Poppins"/>
              </a:rPr>
              <a:t>Analyze the distribution of videos across different channels.</a:t>
            </a:r>
          </a:p>
          <a:p>
            <a:pPr algn="just" marL="753298" indent="-376649" lvl="1">
              <a:lnSpc>
                <a:spcPts val="3628"/>
              </a:lnSpc>
              <a:buFont typeface="Arial"/>
              <a:buChar char="•"/>
            </a:pPr>
            <a:r>
              <a:rPr lang="en-US" sz="3489">
                <a:solidFill>
                  <a:srgbClr val="000000"/>
                </a:solidFill>
                <a:latin typeface="Poppins"/>
                <a:ea typeface="Poppins"/>
                <a:cs typeface="Poppins"/>
                <a:sym typeface="Poppins"/>
              </a:rPr>
              <a:t>Identify popular tags and their correlation with view counts.</a:t>
            </a:r>
          </a:p>
          <a:p>
            <a:pPr algn="just">
              <a:lnSpc>
                <a:spcPts val="362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sp>
        <p:nvSpPr>
          <p:cNvPr name="Freeform 2" id="2"/>
          <p:cNvSpPr/>
          <p:nvPr/>
        </p:nvSpPr>
        <p:spPr>
          <a:xfrm flipH="false" flipV="false" rot="0">
            <a:off x="-1348531" y="9469757"/>
            <a:ext cx="2978563" cy="1634486"/>
          </a:xfrm>
          <a:custGeom>
            <a:avLst/>
            <a:gdLst/>
            <a:ahLst/>
            <a:cxnLst/>
            <a:rect r="r" b="b" t="t" l="l"/>
            <a:pathLst>
              <a:path h="1634486" w="2978563">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42194" y="-86345"/>
            <a:ext cx="22894267" cy="10620241"/>
            <a:chOff x="0" y="0"/>
            <a:chExt cx="6029766" cy="2797100"/>
          </a:xfrm>
        </p:grpSpPr>
        <p:sp>
          <p:nvSpPr>
            <p:cNvPr name="Freeform 4" id="4"/>
            <p:cNvSpPr/>
            <p:nvPr/>
          </p:nvSpPr>
          <p:spPr>
            <a:xfrm flipH="false" flipV="false" rot="0">
              <a:off x="0" y="0"/>
              <a:ext cx="6029766" cy="2797101"/>
            </a:xfrm>
            <a:custGeom>
              <a:avLst/>
              <a:gdLst/>
              <a:ahLst/>
              <a:cxnLst/>
              <a:rect r="r" b="b" t="t" l="l"/>
              <a:pathLst>
                <a:path h="2797101" w="6029766">
                  <a:moveTo>
                    <a:pt x="0" y="0"/>
                  </a:moveTo>
                  <a:lnTo>
                    <a:pt x="6029766" y="0"/>
                  </a:lnTo>
                  <a:lnTo>
                    <a:pt x="6029766" y="2797101"/>
                  </a:lnTo>
                  <a:lnTo>
                    <a:pt x="0" y="2797101"/>
                  </a:lnTo>
                  <a:close/>
                </a:path>
              </a:pathLst>
            </a:custGeom>
            <a:solidFill>
              <a:srgbClr val="FC0328"/>
            </a:solidFill>
          </p:spPr>
        </p:sp>
        <p:sp>
          <p:nvSpPr>
            <p:cNvPr name="TextBox 5" id="5"/>
            <p:cNvSpPr txBox="true"/>
            <p:nvPr/>
          </p:nvSpPr>
          <p:spPr>
            <a:xfrm>
              <a:off x="0" y="9525"/>
              <a:ext cx="6029766" cy="2787575"/>
            </a:xfrm>
            <a:prstGeom prst="rect">
              <a:avLst/>
            </a:prstGeom>
          </p:spPr>
          <p:txBody>
            <a:bodyPr anchor="ctr" rtlCol="false" tIns="50800" lIns="50800" bIns="50800" rIns="50800"/>
            <a:lstStyle/>
            <a:p>
              <a:pPr algn="ctr">
                <a:lnSpc>
                  <a:spcPts val="2624"/>
                </a:lnSpc>
              </a:pPr>
            </a:p>
          </p:txBody>
        </p:sp>
      </p:grpSp>
      <p:sp>
        <p:nvSpPr>
          <p:cNvPr name="TextBox 6" id="6"/>
          <p:cNvSpPr txBox="true"/>
          <p:nvPr/>
        </p:nvSpPr>
        <p:spPr>
          <a:xfrm rot="0">
            <a:off x="1358605" y="1331715"/>
            <a:ext cx="8059811" cy="908910"/>
          </a:xfrm>
          <a:prstGeom prst="rect">
            <a:avLst/>
          </a:prstGeom>
        </p:spPr>
        <p:txBody>
          <a:bodyPr anchor="t" rtlCol="false" tIns="0" lIns="0" bIns="0" rIns="0">
            <a:spAutoFit/>
          </a:bodyPr>
          <a:lstStyle/>
          <a:p>
            <a:pPr algn="l">
              <a:lnSpc>
                <a:spcPts val="6544"/>
              </a:lnSpc>
            </a:pPr>
            <a:r>
              <a:rPr lang="en-US" sz="6292">
                <a:solidFill>
                  <a:srgbClr val="FC0328"/>
                </a:solidFill>
                <a:latin typeface="Poppins Bold"/>
                <a:ea typeface="Poppins Bold"/>
                <a:cs typeface="Poppins Bold"/>
                <a:sym typeface="Poppins Bold"/>
              </a:rPr>
              <a:t>Data Objectives:</a:t>
            </a:r>
          </a:p>
        </p:txBody>
      </p:sp>
      <p:sp>
        <p:nvSpPr>
          <p:cNvPr name="TextBox 7" id="7"/>
          <p:cNvSpPr txBox="true"/>
          <p:nvPr/>
        </p:nvSpPr>
        <p:spPr>
          <a:xfrm rot="0">
            <a:off x="1358605" y="2805651"/>
            <a:ext cx="15900695" cy="3709449"/>
          </a:xfrm>
          <a:prstGeom prst="rect">
            <a:avLst/>
          </a:prstGeom>
        </p:spPr>
        <p:txBody>
          <a:bodyPr anchor="t" rtlCol="false" tIns="0" lIns="0" bIns="0" rIns="0">
            <a:spAutoFit/>
          </a:bodyPr>
          <a:lstStyle/>
          <a:p>
            <a:pPr algn="just">
              <a:lnSpc>
                <a:spcPts val="3628"/>
              </a:lnSpc>
            </a:pPr>
            <a:r>
              <a:rPr lang="en-US" sz="3489">
                <a:solidFill>
                  <a:srgbClr val="FF0000"/>
                </a:solidFill>
                <a:latin typeface="Poppins Bold"/>
                <a:ea typeface="Poppins Bold"/>
                <a:cs typeface="Poppins Bold"/>
                <a:sym typeface="Poppins Bold"/>
              </a:rPr>
              <a:t>4. Temporal Trends:</a:t>
            </a:r>
          </a:p>
          <a:p>
            <a:pPr algn="just" marL="753298" indent="-376649" lvl="1">
              <a:lnSpc>
                <a:spcPts val="3628"/>
              </a:lnSpc>
              <a:buFont typeface="Arial"/>
              <a:buChar char="•"/>
            </a:pPr>
            <a:r>
              <a:rPr lang="en-US" sz="3489">
                <a:solidFill>
                  <a:srgbClr val="FC0328"/>
                </a:solidFill>
                <a:latin typeface="Poppins"/>
                <a:ea typeface="Poppins"/>
                <a:cs typeface="Poppins"/>
                <a:sym typeface="Poppins"/>
              </a:rPr>
              <a:t> </a:t>
            </a:r>
            <a:r>
              <a:rPr lang="en-US" sz="3489">
                <a:solidFill>
                  <a:srgbClr val="000000"/>
                </a:solidFill>
                <a:latin typeface="Poppins"/>
                <a:ea typeface="Poppins"/>
                <a:cs typeface="Poppins"/>
                <a:sym typeface="Poppins"/>
              </a:rPr>
              <a:t>Explore how YouTube song video metrics vary over time.</a:t>
            </a:r>
          </a:p>
          <a:p>
            <a:pPr algn="just" marL="753298" indent="-376649" lvl="1">
              <a:lnSpc>
                <a:spcPts val="3628"/>
              </a:lnSpc>
              <a:buFont typeface="Arial"/>
              <a:buChar char="•"/>
            </a:pPr>
            <a:r>
              <a:rPr lang="en-US" sz="3489">
                <a:solidFill>
                  <a:srgbClr val="000000"/>
                </a:solidFill>
                <a:latin typeface="Poppins"/>
                <a:ea typeface="Poppins"/>
                <a:cs typeface="Poppins"/>
                <a:sym typeface="Poppins"/>
              </a:rPr>
              <a:t>Identify peak publishing times and their impact on engagement.</a:t>
            </a:r>
          </a:p>
          <a:p>
            <a:pPr algn="just">
              <a:lnSpc>
                <a:spcPts val="3628"/>
              </a:lnSpc>
            </a:pPr>
          </a:p>
          <a:p>
            <a:pPr algn="just">
              <a:lnSpc>
                <a:spcPts val="3628"/>
              </a:lnSpc>
            </a:pPr>
            <a:r>
              <a:rPr lang="en-US" sz="3489">
                <a:solidFill>
                  <a:srgbClr val="FF0000"/>
                </a:solidFill>
                <a:latin typeface="Poppins Bold"/>
                <a:ea typeface="Poppins Bold"/>
                <a:cs typeface="Poppins Bold"/>
                <a:sym typeface="Poppins Bold"/>
              </a:rPr>
              <a:t>5. User Engagement Insights:</a:t>
            </a:r>
          </a:p>
          <a:p>
            <a:pPr algn="just" marL="753298" indent="-376649" lvl="1">
              <a:lnSpc>
                <a:spcPts val="3628"/>
              </a:lnSpc>
              <a:buFont typeface="Arial"/>
              <a:buChar char="•"/>
            </a:pPr>
            <a:r>
              <a:rPr lang="en-US" sz="3489">
                <a:solidFill>
                  <a:srgbClr val="000000"/>
                </a:solidFill>
                <a:latin typeface="Poppins"/>
                <a:ea typeface="Poppins"/>
                <a:cs typeface="Poppins"/>
                <a:sym typeface="Poppins"/>
              </a:rPr>
              <a:t>Investigate relationships between likes, comments, and views.</a:t>
            </a:r>
          </a:p>
          <a:p>
            <a:pPr algn="just" marL="753298" indent="-376649" lvl="1">
              <a:lnSpc>
                <a:spcPts val="3628"/>
              </a:lnSpc>
              <a:buFont typeface="Arial"/>
              <a:buChar char="•"/>
            </a:pPr>
            <a:r>
              <a:rPr lang="en-US" sz="3489">
                <a:solidFill>
                  <a:srgbClr val="000000"/>
                </a:solidFill>
                <a:latin typeface="Poppins"/>
                <a:ea typeface="Poppins"/>
                <a:cs typeface="Poppins"/>
                <a:sym typeface="Poppins"/>
              </a:rPr>
              <a:t>Identify factors influencing user engagement with YouTube song  videos.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sp>
        <p:nvSpPr>
          <p:cNvPr name="Freeform 2" id="2"/>
          <p:cNvSpPr/>
          <p:nvPr/>
        </p:nvSpPr>
        <p:spPr>
          <a:xfrm flipH="false" flipV="false" rot="0">
            <a:off x="-1348531" y="9469757"/>
            <a:ext cx="2978563" cy="1634486"/>
          </a:xfrm>
          <a:custGeom>
            <a:avLst/>
            <a:gdLst/>
            <a:ahLst/>
            <a:cxnLst/>
            <a:rect r="r" b="b" t="t" l="l"/>
            <a:pathLst>
              <a:path h="1634486" w="2978563">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606267" y="9469757"/>
            <a:ext cx="22894267" cy="10620241"/>
            <a:chOff x="0" y="0"/>
            <a:chExt cx="6029766" cy="2797100"/>
          </a:xfrm>
        </p:grpSpPr>
        <p:sp>
          <p:nvSpPr>
            <p:cNvPr name="Freeform 4" id="4"/>
            <p:cNvSpPr/>
            <p:nvPr/>
          </p:nvSpPr>
          <p:spPr>
            <a:xfrm flipH="false" flipV="false" rot="0">
              <a:off x="0" y="0"/>
              <a:ext cx="6029766" cy="2797101"/>
            </a:xfrm>
            <a:custGeom>
              <a:avLst/>
              <a:gdLst/>
              <a:ahLst/>
              <a:cxnLst/>
              <a:rect r="r" b="b" t="t" l="l"/>
              <a:pathLst>
                <a:path h="2797101" w="6029766">
                  <a:moveTo>
                    <a:pt x="0" y="0"/>
                  </a:moveTo>
                  <a:lnTo>
                    <a:pt x="6029766" y="0"/>
                  </a:lnTo>
                  <a:lnTo>
                    <a:pt x="6029766" y="2797101"/>
                  </a:lnTo>
                  <a:lnTo>
                    <a:pt x="0" y="2797101"/>
                  </a:lnTo>
                  <a:close/>
                </a:path>
              </a:pathLst>
            </a:custGeom>
            <a:solidFill>
              <a:srgbClr val="FC0328"/>
            </a:solidFill>
          </p:spPr>
        </p:sp>
        <p:sp>
          <p:nvSpPr>
            <p:cNvPr name="TextBox 5" id="5"/>
            <p:cNvSpPr txBox="true"/>
            <p:nvPr/>
          </p:nvSpPr>
          <p:spPr>
            <a:xfrm>
              <a:off x="0" y="9525"/>
              <a:ext cx="6029766" cy="2787575"/>
            </a:xfrm>
            <a:prstGeom prst="rect">
              <a:avLst/>
            </a:prstGeom>
          </p:spPr>
          <p:txBody>
            <a:bodyPr anchor="ctr" rtlCol="false" tIns="50800" lIns="50800" bIns="50800" rIns="50800"/>
            <a:lstStyle/>
            <a:p>
              <a:pPr algn="ctr">
                <a:lnSpc>
                  <a:spcPts val="2624"/>
                </a:lnSpc>
              </a:pPr>
            </a:p>
          </p:txBody>
        </p:sp>
      </p:grpSp>
      <p:sp>
        <p:nvSpPr>
          <p:cNvPr name="TextBox 6" id="6"/>
          <p:cNvSpPr txBox="true"/>
          <p:nvPr/>
        </p:nvSpPr>
        <p:spPr>
          <a:xfrm rot="0">
            <a:off x="1084189" y="598057"/>
            <a:ext cx="8059811" cy="908910"/>
          </a:xfrm>
          <a:prstGeom prst="rect">
            <a:avLst/>
          </a:prstGeom>
        </p:spPr>
        <p:txBody>
          <a:bodyPr anchor="t" rtlCol="false" tIns="0" lIns="0" bIns="0" rIns="0">
            <a:spAutoFit/>
          </a:bodyPr>
          <a:lstStyle/>
          <a:p>
            <a:pPr algn="l">
              <a:lnSpc>
                <a:spcPts val="6544"/>
              </a:lnSpc>
            </a:pPr>
            <a:r>
              <a:rPr lang="en-US" sz="6292">
                <a:solidFill>
                  <a:srgbClr val="FC0328"/>
                </a:solidFill>
                <a:latin typeface="Poppins Bold"/>
                <a:ea typeface="Poppins Bold"/>
                <a:cs typeface="Poppins Bold"/>
                <a:sym typeface="Poppins Bold"/>
              </a:rPr>
              <a:t>Measure:</a:t>
            </a:r>
          </a:p>
        </p:txBody>
      </p:sp>
      <p:sp>
        <p:nvSpPr>
          <p:cNvPr name="TextBox 7" id="7"/>
          <p:cNvSpPr txBox="true"/>
          <p:nvPr/>
        </p:nvSpPr>
        <p:spPr>
          <a:xfrm rot="0">
            <a:off x="1028700" y="2155160"/>
            <a:ext cx="15714142" cy="5995731"/>
          </a:xfrm>
          <a:prstGeom prst="rect">
            <a:avLst/>
          </a:prstGeom>
        </p:spPr>
        <p:txBody>
          <a:bodyPr anchor="t" rtlCol="false" tIns="0" lIns="0" bIns="0" rIns="0">
            <a:spAutoFit/>
          </a:bodyPr>
          <a:lstStyle/>
          <a:p>
            <a:pPr algn="just">
              <a:lnSpc>
                <a:spcPts val="3643"/>
              </a:lnSpc>
            </a:pPr>
            <a:r>
              <a:rPr lang="en-US" sz="3502">
                <a:solidFill>
                  <a:srgbClr val="000000"/>
                </a:solidFill>
                <a:latin typeface="Poppins Bold"/>
                <a:ea typeface="Poppins Bold"/>
                <a:cs typeface="Poppins Bold"/>
                <a:sym typeface="Poppins Bold"/>
              </a:rPr>
              <a:t>Duration_Hours_Minutes_Seconds</a:t>
            </a:r>
            <a:r>
              <a:rPr lang="en-US" sz="3502">
                <a:solidFill>
                  <a:srgbClr val="000000"/>
                </a:solidFill>
                <a:latin typeface="Poppins"/>
                <a:ea typeface="Poppins"/>
                <a:cs typeface="Poppins"/>
                <a:sym typeface="Poppins"/>
              </a:rPr>
              <a:t> = </a:t>
            </a:r>
          </a:p>
          <a:p>
            <a:pPr algn="just">
              <a:lnSpc>
                <a:spcPts val="3643"/>
              </a:lnSpc>
            </a:pPr>
            <a:r>
              <a:rPr lang="en-US" sz="3502">
                <a:solidFill>
                  <a:srgbClr val="000000"/>
                </a:solidFill>
                <a:latin typeface="Poppins"/>
                <a:ea typeface="Poppins"/>
                <a:cs typeface="Poppins"/>
                <a:sym typeface="Poppins"/>
              </a:rPr>
              <a:t>VAR DurationInDays = MAX(Sheet1[duration]) </a:t>
            </a:r>
          </a:p>
          <a:p>
            <a:pPr algn="just">
              <a:lnSpc>
                <a:spcPts val="3643"/>
              </a:lnSpc>
            </a:pPr>
            <a:r>
              <a:rPr lang="en-US" sz="3502">
                <a:solidFill>
                  <a:srgbClr val="000000"/>
                </a:solidFill>
                <a:latin typeface="Poppins"/>
                <a:ea typeface="Poppins"/>
                <a:cs typeface="Poppins"/>
                <a:sym typeface="Poppins"/>
              </a:rPr>
              <a:t>VAR TotalHours = DurationInDays * 24</a:t>
            </a:r>
          </a:p>
          <a:p>
            <a:pPr algn="just">
              <a:lnSpc>
                <a:spcPts val="3643"/>
              </a:lnSpc>
            </a:pPr>
            <a:r>
              <a:rPr lang="en-US" sz="3502">
                <a:solidFill>
                  <a:srgbClr val="000000"/>
                </a:solidFill>
                <a:latin typeface="Poppins"/>
                <a:ea typeface="Poppins"/>
                <a:cs typeface="Poppins"/>
                <a:sym typeface="Poppins"/>
              </a:rPr>
              <a:t>VAR Hours = INT(TotalHours)</a:t>
            </a:r>
          </a:p>
          <a:p>
            <a:pPr algn="just">
              <a:lnSpc>
                <a:spcPts val="3643"/>
              </a:lnSpc>
            </a:pPr>
            <a:r>
              <a:rPr lang="en-US" sz="3502">
                <a:solidFill>
                  <a:srgbClr val="000000"/>
                </a:solidFill>
                <a:latin typeface="Poppins"/>
                <a:ea typeface="Poppins"/>
                <a:cs typeface="Poppins"/>
                <a:sym typeface="Poppins"/>
              </a:rPr>
              <a:t>VAR TotalMinutes = (TotalHours - Hours) * 60</a:t>
            </a:r>
          </a:p>
          <a:p>
            <a:pPr algn="just">
              <a:lnSpc>
                <a:spcPts val="3643"/>
              </a:lnSpc>
            </a:pPr>
            <a:r>
              <a:rPr lang="en-US" sz="3502">
                <a:solidFill>
                  <a:srgbClr val="000000"/>
                </a:solidFill>
                <a:latin typeface="Poppins"/>
                <a:ea typeface="Poppins"/>
                <a:cs typeface="Poppins"/>
                <a:sym typeface="Poppins"/>
              </a:rPr>
              <a:t>VAR Minutes = INT(TotalMinutes)</a:t>
            </a:r>
          </a:p>
          <a:p>
            <a:pPr algn="just">
              <a:lnSpc>
                <a:spcPts val="3643"/>
              </a:lnSpc>
            </a:pPr>
            <a:r>
              <a:rPr lang="en-US" sz="3502">
                <a:solidFill>
                  <a:srgbClr val="000000"/>
                </a:solidFill>
                <a:latin typeface="Poppins"/>
                <a:ea typeface="Poppins"/>
                <a:cs typeface="Poppins"/>
                <a:sym typeface="Poppins"/>
              </a:rPr>
              <a:t>VAR Seconds = ROUND((TotalMinutes - Minutes) * 60, 0)</a:t>
            </a:r>
          </a:p>
          <a:p>
            <a:pPr algn="just">
              <a:lnSpc>
                <a:spcPts val="3643"/>
              </a:lnSpc>
            </a:pPr>
            <a:r>
              <a:rPr lang="en-US" sz="3502">
                <a:solidFill>
                  <a:srgbClr val="000000"/>
                </a:solidFill>
                <a:latin typeface="Poppins"/>
                <a:ea typeface="Poppins"/>
                <a:cs typeface="Poppins"/>
                <a:sym typeface="Poppins"/>
              </a:rPr>
              <a:t>RETURN</a:t>
            </a:r>
          </a:p>
          <a:p>
            <a:pPr algn="just">
              <a:lnSpc>
                <a:spcPts val="3643"/>
              </a:lnSpc>
            </a:pPr>
            <a:r>
              <a:rPr lang="en-US" sz="3502">
                <a:solidFill>
                  <a:srgbClr val="000000"/>
                </a:solidFill>
                <a:latin typeface="Poppins"/>
                <a:ea typeface="Poppins"/>
                <a:cs typeface="Poppins"/>
                <a:sym typeface="Poppins"/>
              </a:rPr>
              <a:t>  FORMAT(Hours, "0") &amp; " hours, " &amp; </a:t>
            </a:r>
          </a:p>
          <a:p>
            <a:pPr algn="just">
              <a:lnSpc>
                <a:spcPts val="3643"/>
              </a:lnSpc>
            </a:pPr>
            <a:r>
              <a:rPr lang="en-US" sz="3502">
                <a:solidFill>
                  <a:srgbClr val="000000"/>
                </a:solidFill>
                <a:latin typeface="Poppins"/>
                <a:ea typeface="Poppins"/>
                <a:cs typeface="Poppins"/>
                <a:sym typeface="Poppins"/>
              </a:rPr>
              <a:t>  FORMAT(Minutes, "0") &amp; " minutes, " &amp; </a:t>
            </a:r>
          </a:p>
          <a:p>
            <a:pPr algn="just">
              <a:lnSpc>
                <a:spcPts val="3643"/>
              </a:lnSpc>
            </a:pPr>
            <a:r>
              <a:rPr lang="en-US" sz="3502">
                <a:solidFill>
                  <a:srgbClr val="000000"/>
                </a:solidFill>
                <a:latin typeface="Poppins"/>
                <a:ea typeface="Poppins"/>
                <a:cs typeface="Poppins"/>
                <a:sym typeface="Poppins"/>
              </a:rPr>
              <a:t>  FORMAT(Seconds, "0") &amp; " seconds"</a:t>
            </a:r>
          </a:p>
          <a:p>
            <a:pPr algn="just">
              <a:lnSpc>
                <a:spcPts val="3643"/>
              </a:lnSpc>
            </a:pPr>
          </a:p>
          <a:p>
            <a:pPr algn="just">
              <a:lnSpc>
                <a:spcPts val="3643"/>
              </a:lnSpc>
            </a:pPr>
          </a:p>
        </p:txBody>
      </p:sp>
      <p:sp>
        <p:nvSpPr>
          <p:cNvPr name="AutoShape 8" id="8"/>
          <p:cNvSpPr/>
          <p:nvPr/>
        </p:nvSpPr>
        <p:spPr>
          <a:xfrm flipH="true" flipV="true">
            <a:off x="140750" y="8150890"/>
            <a:ext cx="18147250" cy="1107410"/>
          </a:xfrm>
          <a:prstGeom prst="line">
            <a:avLst/>
          </a:prstGeom>
          <a:ln cap="flat" w="38100">
            <a:solidFill>
              <a:srgbClr val="FC0328"/>
            </a:solidFill>
            <a:prstDash val="sysDash"/>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sp>
        <p:nvSpPr>
          <p:cNvPr name="Freeform 2" id="2"/>
          <p:cNvSpPr/>
          <p:nvPr/>
        </p:nvSpPr>
        <p:spPr>
          <a:xfrm flipH="false" flipV="false" rot="0">
            <a:off x="15825507" y="-745079"/>
            <a:ext cx="2978563" cy="1634486"/>
          </a:xfrm>
          <a:custGeom>
            <a:avLst/>
            <a:gdLst/>
            <a:ahLst/>
            <a:cxnLst/>
            <a:rect r="r" b="b" t="t" l="l"/>
            <a:pathLst>
              <a:path h="1634486" w="2978563">
                <a:moveTo>
                  <a:pt x="0" y="0"/>
                </a:moveTo>
                <a:lnTo>
                  <a:pt x="2978563" y="0"/>
                </a:lnTo>
                <a:lnTo>
                  <a:pt x="2978563" y="1634487"/>
                </a:lnTo>
                <a:lnTo>
                  <a:pt x="0" y="16344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414776"/>
            <a:ext cx="15439431" cy="8575628"/>
          </a:xfrm>
          <a:custGeom>
            <a:avLst/>
            <a:gdLst/>
            <a:ahLst/>
            <a:cxnLst/>
            <a:rect r="r" b="b" t="t" l="l"/>
            <a:pathLst>
              <a:path h="8575628" w="15439431">
                <a:moveTo>
                  <a:pt x="0" y="0"/>
                </a:moveTo>
                <a:lnTo>
                  <a:pt x="15439431" y="0"/>
                </a:lnTo>
                <a:lnTo>
                  <a:pt x="15439431" y="8575628"/>
                </a:lnTo>
                <a:lnTo>
                  <a:pt x="0" y="8575628"/>
                </a:lnTo>
                <a:lnTo>
                  <a:pt x="0" y="0"/>
                </a:lnTo>
                <a:close/>
              </a:path>
            </a:pathLst>
          </a:custGeom>
          <a:blipFill>
            <a:blip r:embed="rId4"/>
            <a:stretch>
              <a:fillRect l="0" t="-721" r="0" b="-721"/>
            </a:stretch>
          </a:blipFill>
        </p:spPr>
      </p:sp>
      <p:sp>
        <p:nvSpPr>
          <p:cNvPr name="TextBox 4" id="4"/>
          <p:cNvSpPr txBox="true"/>
          <p:nvPr/>
        </p:nvSpPr>
        <p:spPr>
          <a:xfrm rot="0">
            <a:off x="1084189" y="119790"/>
            <a:ext cx="8059811" cy="908910"/>
          </a:xfrm>
          <a:prstGeom prst="rect">
            <a:avLst/>
          </a:prstGeom>
        </p:spPr>
        <p:txBody>
          <a:bodyPr anchor="t" rtlCol="false" tIns="0" lIns="0" bIns="0" rIns="0">
            <a:spAutoFit/>
          </a:bodyPr>
          <a:lstStyle/>
          <a:p>
            <a:pPr algn="l">
              <a:lnSpc>
                <a:spcPts val="6544"/>
              </a:lnSpc>
            </a:pPr>
            <a:r>
              <a:rPr lang="en-US" sz="6292">
                <a:solidFill>
                  <a:srgbClr val="FC0328"/>
                </a:solidFill>
                <a:latin typeface="Poppins Bold"/>
                <a:ea typeface="Poppins Bold"/>
                <a:cs typeface="Poppins Bold"/>
                <a:sym typeface="Poppins Bold"/>
              </a:rPr>
              <a:t>Dashboard: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sp>
        <p:nvSpPr>
          <p:cNvPr name="Freeform 2" id="2"/>
          <p:cNvSpPr/>
          <p:nvPr/>
        </p:nvSpPr>
        <p:spPr>
          <a:xfrm flipH="false" flipV="false" rot="0">
            <a:off x="15825507" y="-745079"/>
            <a:ext cx="2978563" cy="1634486"/>
          </a:xfrm>
          <a:custGeom>
            <a:avLst/>
            <a:gdLst/>
            <a:ahLst/>
            <a:cxnLst/>
            <a:rect r="r" b="b" t="t" l="l"/>
            <a:pathLst>
              <a:path h="1634486" w="2978563">
                <a:moveTo>
                  <a:pt x="0" y="0"/>
                </a:moveTo>
                <a:lnTo>
                  <a:pt x="2978563" y="0"/>
                </a:lnTo>
                <a:lnTo>
                  <a:pt x="2978563" y="1634487"/>
                </a:lnTo>
                <a:lnTo>
                  <a:pt x="0" y="16344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4189" y="1335631"/>
            <a:ext cx="15389285" cy="8623672"/>
          </a:xfrm>
          <a:custGeom>
            <a:avLst/>
            <a:gdLst/>
            <a:ahLst/>
            <a:cxnLst/>
            <a:rect r="r" b="b" t="t" l="l"/>
            <a:pathLst>
              <a:path h="8623672" w="15389285">
                <a:moveTo>
                  <a:pt x="0" y="0"/>
                </a:moveTo>
                <a:lnTo>
                  <a:pt x="15389285" y="0"/>
                </a:lnTo>
                <a:lnTo>
                  <a:pt x="15389285" y="8623673"/>
                </a:lnTo>
                <a:lnTo>
                  <a:pt x="0" y="8623673"/>
                </a:lnTo>
                <a:lnTo>
                  <a:pt x="0" y="0"/>
                </a:lnTo>
                <a:close/>
              </a:path>
            </a:pathLst>
          </a:custGeom>
          <a:blipFill>
            <a:blip r:embed="rId4"/>
            <a:stretch>
              <a:fillRect l="0" t="-192" r="-474" b="-192"/>
            </a:stretch>
          </a:blipFill>
        </p:spPr>
      </p:sp>
      <p:sp>
        <p:nvSpPr>
          <p:cNvPr name="TextBox 4" id="4"/>
          <p:cNvSpPr txBox="true"/>
          <p:nvPr/>
        </p:nvSpPr>
        <p:spPr>
          <a:xfrm rot="0">
            <a:off x="1084189" y="119790"/>
            <a:ext cx="8059811" cy="908910"/>
          </a:xfrm>
          <a:prstGeom prst="rect">
            <a:avLst/>
          </a:prstGeom>
        </p:spPr>
        <p:txBody>
          <a:bodyPr anchor="t" rtlCol="false" tIns="0" lIns="0" bIns="0" rIns="0">
            <a:spAutoFit/>
          </a:bodyPr>
          <a:lstStyle/>
          <a:p>
            <a:pPr algn="l">
              <a:lnSpc>
                <a:spcPts val="6544"/>
              </a:lnSpc>
            </a:pPr>
            <a:r>
              <a:rPr lang="en-US" sz="6292">
                <a:solidFill>
                  <a:srgbClr val="FC0328"/>
                </a:solidFill>
                <a:latin typeface="Poppins Bold"/>
                <a:ea typeface="Poppins Bold"/>
                <a:cs typeface="Poppins Bold"/>
                <a:sym typeface="Poppins Bold"/>
              </a:rPr>
              <a:t>Dashboard: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7F7"/>
        </a:solidFill>
      </p:bgPr>
    </p:bg>
    <p:spTree>
      <p:nvGrpSpPr>
        <p:cNvPr id="1" name=""/>
        <p:cNvGrpSpPr/>
        <p:nvPr/>
      </p:nvGrpSpPr>
      <p:grpSpPr>
        <a:xfrm>
          <a:off x="0" y="0"/>
          <a:ext cx="0" cy="0"/>
          <a:chOff x="0" y="0"/>
          <a:chExt cx="0" cy="0"/>
        </a:xfrm>
      </p:grpSpPr>
      <p:grpSp>
        <p:nvGrpSpPr>
          <p:cNvPr name="Group 2" id="2"/>
          <p:cNvGrpSpPr/>
          <p:nvPr/>
        </p:nvGrpSpPr>
        <p:grpSpPr>
          <a:xfrm rot="0">
            <a:off x="-1566397" y="-365594"/>
            <a:ext cx="2245746" cy="10652594"/>
            <a:chOff x="0" y="0"/>
            <a:chExt cx="591472" cy="2805622"/>
          </a:xfrm>
        </p:grpSpPr>
        <p:sp>
          <p:nvSpPr>
            <p:cNvPr name="Freeform 3" id="3"/>
            <p:cNvSpPr/>
            <p:nvPr/>
          </p:nvSpPr>
          <p:spPr>
            <a:xfrm flipH="false" flipV="false" rot="0">
              <a:off x="0" y="0"/>
              <a:ext cx="591472" cy="2805622"/>
            </a:xfrm>
            <a:custGeom>
              <a:avLst/>
              <a:gdLst/>
              <a:ahLst/>
              <a:cxnLst/>
              <a:rect r="r" b="b" t="t" l="l"/>
              <a:pathLst>
                <a:path h="2805622" w="591472">
                  <a:moveTo>
                    <a:pt x="0" y="0"/>
                  </a:moveTo>
                  <a:lnTo>
                    <a:pt x="591472" y="0"/>
                  </a:lnTo>
                  <a:lnTo>
                    <a:pt x="591472" y="2805622"/>
                  </a:lnTo>
                  <a:lnTo>
                    <a:pt x="0" y="2805622"/>
                  </a:lnTo>
                  <a:close/>
                </a:path>
              </a:pathLst>
            </a:custGeom>
            <a:solidFill>
              <a:srgbClr val="FC0328"/>
            </a:solidFill>
          </p:spPr>
        </p:sp>
        <p:sp>
          <p:nvSpPr>
            <p:cNvPr name="TextBox 4" id="4"/>
            <p:cNvSpPr txBox="true"/>
            <p:nvPr/>
          </p:nvSpPr>
          <p:spPr>
            <a:xfrm>
              <a:off x="0" y="9525"/>
              <a:ext cx="591472" cy="2796097"/>
            </a:xfrm>
            <a:prstGeom prst="rect">
              <a:avLst/>
            </a:prstGeom>
          </p:spPr>
          <p:txBody>
            <a:bodyPr anchor="ctr" rtlCol="false" tIns="50800" lIns="50800" bIns="50800" rIns="50800"/>
            <a:lstStyle/>
            <a:p>
              <a:pPr algn="ctr">
                <a:lnSpc>
                  <a:spcPts val="2624"/>
                </a:lnSpc>
              </a:pPr>
            </a:p>
          </p:txBody>
        </p:sp>
      </p:grpSp>
      <p:sp>
        <p:nvSpPr>
          <p:cNvPr name="Freeform 5" id="5"/>
          <p:cNvSpPr/>
          <p:nvPr/>
        </p:nvSpPr>
        <p:spPr>
          <a:xfrm flipH="false" flipV="false" rot="0">
            <a:off x="7551034" y="9412860"/>
            <a:ext cx="3185933" cy="1748281"/>
          </a:xfrm>
          <a:custGeom>
            <a:avLst/>
            <a:gdLst/>
            <a:ahLst/>
            <a:cxnLst/>
            <a:rect r="r" b="b" t="t" l="l"/>
            <a:pathLst>
              <a:path h="1748281" w="3185933">
                <a:moveTo>
                  <a:pt x="0" y="0"/>
                </a:moveTo>
                <a:lnTo>
                  <a:pt x="3185932" y="0"/>
                </a:lnTo>
                <a:lnTo>
                  <a:pt x="3185932" y="1748280"/>
                </a:lnTo>
                <a:lnTo>
                  <a:pt x="0" y="17482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600037" y="-1543050"/>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C0328"/>
            </a:solidFill>
          </p:spPr>
        </p:sp>
        <p:sp>
          <p:nvSpPr>
            <p:cNvPr name="TextBox 8" id="8"/>
            <p:cNvSpPr txBox="true"/>
            <p:nvPr/>
          </p:nvSpPr>
          <p:spPr>
            <a:xfrm>
              <a:off x="139700" y="149225"/>
              <a:ext cx="533400" cy="523875"/>
            </a:xfrm>
            <a:prstGeom prst="rect">
              <a:avLst/>
            </a:prstGeom>
          </p:spPr>
          <p:txBody>
            <a:bodyPr anchor="ctr" rtlCol="false" tIns="50800" lIns="50800" bIns="50800" rIns="50800"/>
            <a:lstStyle/>
            <a:p>
              <a:pPr algn="ctr">
                <a:lnSpc>
                  <a:spcPts val="2624"/>
                </a:lnSpc>
              </a:pPr>
            </a:p>
          </p:txBody>
        </p:sp>
      </p:grpSp>
      <p:sp>
        <p:nvSpPr>
          <p:cNvPr name="TextBox 9" id="9"/>
          <p:cNvSpPr txBox="true"/>
          <p:nvPr/>
        </p:nvSpPr>
        <p:spPr>
          <a:xfrm rot="0">
            <a:off x="4144913" y="4113636"/>
            <a:ext cx="9998175" cy="1979749"/>
          </a:xfrm>
          <a:prstGeom prst="rect">
            <a:avLst/>
          </a:prstGeom>
        </p:spPr>
        <p:txBody>
          <a:bodyPr anchor="t" rtlCol="false" tIns="0" lIns="0" bIns="0" rIns="0">
            <a:spAutoFit/>
          </a:bodyPr>
          <a:lstStyle/>
          <a:p>
            <a:pPr algn="ctr">
              <a:lnSpc>
                <a:spcPts val="14063"/>
              </a:lnSpc>
              <a:spcBef>
                <a:spcPct val="0"/>
              </a:spcBef>
            </a:pPr>
            <a:r>
              <a:rPr lang="en-US" sz="13522">
                <a:solidFill>
                  <a:srgbClr val="FC0328"/>
                </a:solidFill>
                <a:latin typeface="Poppins Bold"/>
                <a:ea typeface="Poppins Bold"/>
                <a:cs typeface="Poppins Bold"/>
                <a:sym typeface="Poppi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DAGKEo0iE-E</dc:identifier>
  <dcterms:modified xsi:type="dcterms:W3CDTF">2011-08-01T06:04:30Z</dcterms:modified>
  <cp:revision>1</cp:revision>
  <dc:title>Song Analysis</dc:title>
</cp:coreProperties>
</file>