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Quattrocent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Quattrocento-bold.fntdata"/><Relationship Id="rId27" Type="http://schemas.openxmlformats.org/officeDocument/2006/relationships/font" Target="fonts/Quattrocen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200" u="none" cap="none" strike="noStrike">
                <a:solidFill>
                  <a:schemeClr val="dk1"/>
                </a:solidFill>
                <a:latin typeface="Calibri"/>
                <a:ea typeface="Calibri"/>
                <a:cs typeface="Calibri"/>
                <a:sym typeface="Calibri"/>
              </a:defRPr>
            </a:lvl2pPr>
            <a:lvl3pPr indent="0" lvl="2" marL="914400" marR="0" rtl="0" algn="l">
              <a:spcBef>
                <a:spcPts val="0"/>
              </a:spcBef>
              <a:defRPr b="0" i="0" sz="1200" u="none" cap="none" strike="noStrike">
                <a:solidFill>
                  <a:schemeClr val="dk1"/>
                </a:solidFill>
                <a:latin typeface="Calibri"/>
                <a:ea typeface="Calibri"/>
                <a:cs typeface="Calibri"/>
                <a:sym typeface="Calibri"/>
              </a:defRPr>
            </a:lvl3pPr>
            <a:lvl4pPr indent="0" lvl="3" marL="1371600" marR="0" rtl="0" algn="l">
              <a:spcBef>
                <a:spcPts val="0"/>
              </a:spcBef>
              <a:defRPr b="0" i="0" sz="1200" u="none" cap="none" strike="noStrike">
                <a:solidFill>
                  <a:schemeClr val="dk1"/>
                </a:solidFill>
                <a:latin typeface="Calibri"/>
                <a:ea typeface="Calibri"/>
                <a:cs typeface="Calibri"/>
                <a:sym typeface="Calibri"/>
              </a:defRPr>
            </a:lvl4pPr>
            <a:lvl5pPr indent="0" lvl="4" marL="1828800" marR="0" rtl="0" algn="l">
              <a:spcBef>
                <a:spcPts val="0"/>
              </a:spcBef>
              <a:defRPr b="0" i="0" sz="1200" u="none" cap="none" strike="noStrike">
                <a:solidFill>
                  <a:schemeClr val="dk1"/>
                </a:solidFill>
                <a:latin typeface="Calibri"/>
                <a:ea typeface="Calibri"/>
                <a:cs typeface="Calibri"/>
                <a:sym typeface="Calibri"/>
              </a:defRPr>
            </a:lvl5pPr>
            <a:lvl6pPr indent="0" lvl="5" marL="2286000" marR="0" rtl="0" algn="l">
              <a:spcBef>
                <a:spcPts val="0"/>
              </a:spcBef>
              <a:defRPr b="0" i="0" sz="1200" u="none" cap="none" strike="noStrike">
                <a:solidFill>
                  <a:schemeClr val="dk1"/>
                </a:solidFill>
                <a:latin typeface="Calibri"/>
                <a:ea typeface="Calibri"/>
                <a:cs typeface="Calibri"/>
                <a:sym typeface="Calibri"/>
              </a:defRPr>
            </a:lvl6pPr>
            <a:lvl7pPr indent="0" lvl="6" marL="2743200" marR="0" rtl="0" algn="l">
              <a:spcBef>
                <a:spcPts val="0"/>
              </a:spcBef>
              <a:defRPr b="0" i="0" sz="1200" u="none" cap="none" strike="noStrike">
                <a:solidFill>
                  <a:schemeClr val="dk1"/>
                </a:solidFill>
                <a:latin typeface="Calibri"/>
                <a:ea typeface="Calibri"/>
                <a:cs typeface="Calibri"/>
                <a:sym typeface="Calibri"/>
              </a:defRPr>
            </a:lvl7pPr>
            <a:lvl8pPr indent="0" lvl="7" marL="3200400" marR="0" rtl="0" algn="l">
              <a:spcBef>
                <a:spcPts val="0"/>
              </a:spcBef>
              <a:defRPr b="0" i="0" sz="1200" u="none" cap="none" strike="noStrike">
                <a:solidFill>
                  <a:schemeClr val="dk1"/>
                </a:solidFill>
                <a:latin typeface="Calibri"/>
                <a:ea typeface="Calibri"/>
                <a:cs typeface="Calibri"/>
                <a:sym typeface="Calibri"/>
              </a:defRPr>
            </a:lvl8pPr>
            <a:lvl9pPr indent="0" lvl="8" marL="3657600" marR="0" rtl="0" algn="l">
              <a:spcBef>
                <a:spcPts val="0"/>
              </a:spcBef>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NCAR - National Center for Atmospheric Research</a:t>
            </a:r>
          </a:p>
          <a:p>
            <a:pPr lvl="0">
              <a:spcBef>
                <a:spcPts val="0"/>
              </a:spcBef>
              <a:buNone/>
            </a:pPr>
            <a:r>
              <a:rPr lang="en-US"/>
              <a:t>Question...where is the observed data from? </a:t>
            </a:r>
          </a:p>
        </p:txBody>
      </p:sp>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59" name="Shape 15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chart of p-values even</a:t>
            </a:r>
          </a:p>
        </p:txBody>
      </p:sp>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chart of p-values even</a:t>
            </a:r>
          </a:p>
        </p:txBody>
      </p:sp>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83" name="Shape 18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640"/>
              </a:spcBef>
              <a:buNone/>
            </a:pPr>
            <a:r>
              <a:t/>
            </a:r>
            <a:endParaRPr sz="1800"/>
          </a:p>
          <a:p>
            <a:pPr indent="0" lvl="0" marL="0" marR="0" rtl="0" algn="l">
              <a:spcBef>
                <a:spcPts val="0"/>
              </a:spcBef>
              <a:buSzPct val="25000"/>
              <a:buNone/>
            </a:pPr>
            <a:r>
              <a:t/>
            </a:r>
            <a:endParaRPr/>
          </a:p>
        </p:txBody>
      </p:sp>
      <p:sp>
        <p:nvSpPr>
          <p:cNvPr id="190" name="Shape 1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54000" lvl="0" marL="342900" rtl="0">
              <a:spcBef>
                <a:spcPts val="640"/>
              </a:spcBef>
              <a:buClr>
                <a:schemeClr val="dk1"/>
              </a:buClr>
              <a:buSzPct val="100000"/>
              <a:buChar char="•"/>
            </a:pPr>
            <a:r>
              <a:rPr lang="en-US" sz="1800"/>
              <a:t>reliability</a:t>
            </a:r>
          </a:p>
          <a:p>
            <a:pPr indent="-254000" lvl="0" marL="342900">
              <a:spcBef>
                <a:spcPts val="640"/>
              </a:spcBef>
              <a:buClr>
                <a:schemeClr val="dk1"/>
              </a:buClr>
              <a:buSzPct val="100000"/>
              <a:buChar char="•"/>
            </a:pPr>
            <a:r>
              <a:rPr lang="en-US" sz="1800"/>
              <a:t>change labels to be just “longitude” and “latitude”</a:t>
            </a:r>
          </a:p>
        </p:txBody>
      </p:sp>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6" name="Shape 22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Value added by using data mining in this project, </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4" name="Shape 9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1" name="Shape 10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Add the sponsored by here,</a:t>
            </a:r>
          </a:p>
          <a:p>
            <a:pPr indent="-292100" lvl="0" marL="342900" rtl="0">
              <a:spcBef>
                <a:spcPts val="640"/>
              </a:spcBef>
              <a:buClr>
                <a:schemeClr val="dk1"/>
              </a:buClr>
              <a:buSzPct val="75000"/>
              <a:buChar char="❏"/>
            </a:pPr>
            <a:r>
              <a:rPr lang="en-US" sz="3200">
                <a:latin typeface="Quattrocento"/>
                <a:ea typeface="Quattrocento"/>
                <a:cs typeface="Quattrocento"/>
                <a:sym typeface="Quattrocento"/>
              </a:rPr>
              <a:t>Use these models to </a:t>
            </a:r>
            <a:r>
              <a:rPr lang="en-US" sz="2800">
                <a:latin typeface="Quattrocento"/>
                <a:ea typeface="Quattrocento"/>
                <a:cs typeface="Quattrocento"/>
                <a:sym typeface="Quattrocento"/>
              </a:rPr>
              <a:t>project</a:t>
            </a:r>
            <a:r>
              <a:rPr lang="en-US" sz="3200">
                <a:latin typeface="Quattrocento"/>
                <a:ea typeface="Quattrocento"/>
                <a:cs typeface="Quattrocento"/>
                <a:sym typeface="Quattrocento"/>
              </a:rPr>
              <a:t> downscaled </a:t>
            </a:r>
            <a:r>
              <a:rPr lang="en-US" sz="2800">
                <a:latin typeface="Quattrocento"/>
                <a:ea typeface="Quattrocento"/>
                <a:cs typeface="Quattrocento"/>
                <a:sym typeface="Quattrocento"/>
              </a:rPr>
              <a:t>climate trends (specifically, South Texas)</a:t>
            </a:r>
          </a:p>
          <a:p>
            <a:pPr indent="-292100" lvl="0" marL="342900" rtl="0">
              <a:spcBef>
                <a:spcPts val="640"/>
              </a:spcBef>
              <a:buClr>
                <a:schemeClr val="dk1"/>
              </a:buClr>
              <a:buSzPct val="75000"/>
              <a:buChar char="❏"/>
            </a:pPr>
            <a:r>
              <a:rPr lang="en-US" sz="3200">
                <a:latin typeface="Quattrocento"/>
                <a:ea typeface="Quattrocento"/>
                <a:cs typeface="Quattrocento"/>
                <a:sym typeface="Quattrocento"/>
              </a:rPr>
              <a:t>impacts on the future  of water in Texas</a:t>
            </a:r>
          </a:p>
        </p:txBody>
      </p:sp>
      <p:sp>
        <p:nvSpPr>
          <p:cNvPr id="108" name="Shape 10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5" name="Shape 11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lnSpc>
                <a:spcPct val="90000"/>
              </a:lnSpc>
              <a:spcBef>
                <a:spcPts val="640"/>
              </a:spcBef>
              <a:buNone/>
            </a:pPr>
            <a:r>
              <a:t/>
            </a:r>
            <a:endParaRPr/>
          </a:p>
        </p:txBody>
      </p:sp>
      <p:sp>
        <p:nvSpPr>
          <p:cNvPr id="122" name="Shape 12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9" name="Shape 12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region will be stressed for water because of the growing population, the eagle forge shale fracking uses tons of water. How will the availability of water change? ***NEW FIGURE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Explain that CMIP5 is sponsored by,</a:t>
            </a:r>
          </a:p>
        </p:txBody>
      </p:sp>
      <p:sp>
        <p:nvSpPr>
          <p:cNvPr id="136" name="Shape 1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WCRP = world climate research programme</a:t>
            </a:r>
          </a:p>
        </p:txBody>
      </p:sp>
      <p:sp>
        <p:nvSpPr>
          <p:cNvPr id="145" name="Shape 14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7" name="Shape 27"/>
        <p:cNvGrpSpPr/>
        <p:nvPr/>
      </p:nvGrpSpPr>
      <p:grpSpPr>
        <a:xfrm>
          <a:off x="0" y="0"/>
          <a:ext cx="0" cy="0"/>
          <a:chOff x="0" y="0"/>
          <a:chExt cx="0" cy="0"/>
        </a:xfrm>
      </p:grpSpPr>
      <p:sp>
        <p:nvSpPr>
          <p:cNvPr id="28" name="Shape 28"/>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30" name="Shape 30"/>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31" name="Shape 31"/>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32" name="Shape 32"/>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39" name="Shape 39"/>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40" name="Shape 4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3" name="Shape 43"/>
        <p:cNvGrpSpPr/>
        <p:nvPr/>
      </p:nvGrpSpPr>
      <p:grpSpPr>
        <a:xfrm>
          <a:off x="0" y="0"/>
          <a:ext cx="0" cy="0"/>
          <a:chOff x="0" y="0"/>
          <a:chExt cx="0" cy="0"/>
        </a:xfrm>
      </p:grpSpPr>
      <p:sp>
        <p:nvSpPr>
          <p:cNvPr id="44" name="Shape 44"/>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b="1" sz="4000"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sz="2000">
                <a:solidFill>
                  <a:srgbClr val="888888"/>
                </a:solidFill>
              </a:defRPr>
            </a:lvl1pPr>
            <a:lvl2pPr indent="0" lvl="1" marL="457200" rtl="0">
              <a:spcBef>
                <a:spcPts val="0"/>
              </a:spcBef>
              <a:buClr>
                <a:srgbClr val="888888"/>
              </a:buClr>
              <a:buFont typeface="Calibri"/>
              <a:buNone/>
              <a:defRPr sz="1800">
                <a:solidFill>
                  <a:srgbClr val="888888"/>
                </a:solidFill>
              </a:defRPr>
            </a:lvl2pPr>
            <a:lvl3pPr indent="0" lvl="2" marL="914400" rtl="0">
              <a:spcBef>
                <a:spcPts val="0"/>
              </a:spcBef>
              <a:buClr>
                <a:srgbClr val="888888"/>
              </a:buClr>
              <a:buFont typeface="Calibri"/>
              <a:buNone/>
              <a:defRPr sz="1600">
                <a:solidFill>
                  <a:srgbClr val="888888"/>
                </a:solidFill>
              </a:defRPr>
            </a:lvl3pPr>
            <a:lvl4pPr indent="0" lvl="3" marL="1371600" rtl="0">
              <a:spcBef>
                <a:spcPts val="0"/>
              </a:spcBef>
              <a:buClr>
                <a:srgbClr val="888888"/>
              </a:buClr>
              <a:buFont typeface="Calibri"/>
              <a:buNone/>
              <a:defRPr sz="1400">
                <a:solidFill>
                  <a:srgbClr val="888888"/>
                </a:solidFill>
              </a:defRPr>
            </a:lvl4pPr>
            <a:lvl5pPr indent="0" lvl="4" marL="1828800" rtl="0">
              <a:spcBef>
                <a:spcPts val="0"/>
              </a:spcBef>
              <a:buClr>
                <a:srgbClr val="888888"/>
              </a:buClr>
              <a:buFont typeface="Calibri"/>
              <a:buNone/>
              <a:defRPr sz="1400">
                <a:solidFill>
                  <a:srgbClr val="888888"/>
                </a:solidFill>
              </a:defRPr>
            </a:lvl5pPr>
            <a:lvl6pPr indent="0" lvl="5" marL="2286000" rtl="0">
              <a:spcBef>
                <a:spcPts val="0"/>
              </a:spcBef>
              <a:buClr>
                <a:srgbClr val="888888"/>
              </a:buClr>
              <a:buFont typeface="Calibri"/>
              <a:buNone/>
              <a:defRPr sz="1400">
                <a:solidFill>
                  <a:srgbClr val="888888"/>
                </a:solidFill>
              </a:defRPr>
            </a:lvl6pPr>
            <a:lvl7pPr indent="0" lvl="6" marL="2743200" rtl="0">
              <a:spcBef>
                <a:spcPts val="0"/>
              </a:spcBef>
              <a:buClr>
                <a:srgbClr val="888888"/>
              </a:buClr>
              <a:buFont typeface="Calibri"/>
              <a:buNone/>
              <a:defRPr sz="1400">
                <a:solidFill>
                  <a:srgbClr val="888888"/>
                </a:solidFill>
              </a:defRPr>
            </a:lvl7pPr>
            <a:lvl8pPr indent="0" lvl="7" marL="3200400" rtl="0">
              <a:spcBef>
                <a:spcPts val="0"/>
              </a:spcBef>
              <a:buClr>
                <a:srgbClr val="888888"/>
              </a:buClr>
              <a:buFont typeface="Calibri"/>
              <a:buNone/>
              <a:defRPr sz="1400">
                <a:solidFill>
                  <a:srgbClr val="888888"/>
                </a:solidFill>
              </a:defRPr>
            </a:lvl8pPr>
            <a:lvl9pPr indent="0" lvl="8" marL="3657600" rtl="0">
              <a:spcBef>
                <a:spcPts val="0"/>
              </a:spcBef>
              <a:buClr>
                <a:srgbClr val="888888"/>
              </a:buClr>
              <a:buFont typeface="Calibri"/>
              <a:buNone/>
              <a:defRPr sz="1400">
                <a:solidFill>
                  <a:srgbClr val="888888"/>
                </a:solidFill>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sz="14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p:nvPr>
            <p:ph idx="2" type="pic"/>
          </p:nvPr>
        </p:nvSpPr>
        <p:spPr>
          <a:xfrm>
            <a:off x="1792288" y="612775"/>
            <a:ext cx="5486399" cy="4114800"/>
          </a:xfrm>
          <a:prstGeom prst="rect">
            <a:avLst/>
          </a:prstGeom>
          <a:noFill/>
          <a:ln>
            <a:noFill/>
          </a:ln>
        </p:spPr>
        <p:txBody>
          <a:bodyPr anchorCtr="0" anchor="ctr" bIns="91425" lIns="91425" rIns="91425" tIns="91425"/>
          <a:lstStyle>
            <a:lvl1pPr indent="0" lvl="0" marL="0" marR="0" rtl="0" algn="l">
              <a:spcBef>
                <a:spcPts val="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sz="14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5.png"/><Relationship Id="rId4" Type="http://schemas.openxmlformats.org/officeDocument/2006/relationships/image" Target="../media/image09.png"/><Relationship Id="rId9"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07.png"/><Relationship Id="rId7" Type="http://schemas.openxmlformats.org/officeDocument/2006/relationships/image" Target="../media/image12.png"/><Relationship Id="rId8" Type="http://schemas.openxmlformats.org/officeDocument/2006/relationships/image" Target="../media/image0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clivar.org/publications/exchanges/Exchanges_56.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685800" y="762000"/>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buClr>
                <a:srgbClr val="262626"/>
              </a:buClr>
              <a:buSzPct val="25000"/>
              <a:buFont typeface="Quattrocento"/>
              <a:buNone/>
            </a:pPr>
            <a:r>
              <a:rPr b="0" i="0" lang="en-US" sz="3959" u="none" cap="none" strike="noStrike">
                <a:solidFill>
                  <a:srgbClr val="262626"/>
                </a:solidFill>
                <a:latin typeface="Quattrocento"/>
                <a:ea typeface="Quattrocento"/>
                <a:cs typeface="Quattrocento"/>
                <a:sym typeface="Quattrocento"/>
              </a:rPr>
              <a:t>Data Mining Analysis of Climate Variability in South Texas</a:t>
            </a:r>
          </a:p>
        </p:txBody>
      </p:sp>
      <p:sp>
        <p:nvSpPr>
          <p:cNvPr id="90" name="Shape 90"/>
          <p:cNvSpPr txBox="1"/>
          <p:nvPr>
            <p:ph idx="1" type="subTitle"/>
          </p:nvPr>
        </p:nvSpPr>
        <p:spPr>
          <a:xfrm>
            <a:off x="1371600" y="2514600"/>
            <a:ext cx="6400799" cy="1752600"/>
          </a:xfrm>
          <a:prstGeom prst="rect">
            <a:avLst/>
          </a:prstGeom>
          <a:noFill/>
          <a:ln>
            <a:noFill/>
          </a:ln>
        </p:spPr>
        <p:txBody>
          <a:bodyPr anchorCtr="0" anchor="t" bIns="45700" lIns="91425" rIns="91425" tIns="45700">
            <a:noAutofit/>
          </a:bodyPr>
          <a:lstStyle/>
          <a:p>
            <a:pPr indent="0" lvl="0" marL="0" marR="0" rtl="0" algn="ctr">
              <a:spcBef>
                <a:spcPts val="0"/>
              </a:spcBef>
              <a:buClr>
                <a:srgbClr val="3F3F3F"/>
              </a:buClr>
              <a:buSzPct val="25000"/>
              <a:buFont typeface="Arial"/>
              <a:buNone/>
            </a:pPr>
            <a:r>
              <a:rPr b="0" i="0" lang="en-US" sz="3200" u="none" cap="none" strike="noStrike">
                <a:solidFill>
                  <a:srgbClr val="3F3F3F"/>
                </a:solidFill>
                <a:latin typeface="Quattrocento"/>
                <a:ea typeface="Quattrocento"/>
                <a:cs typeface="Quattrocento"/>
                <a:sym typeface="Quattrocento"/>
              </a:rPr>
              <a:t>Juliann Booth &amp; Nina Culver</a:t>
            </a:r>
          </a:p>
          <a:p>
            <a:pPr indent="0" lvl="0" marL="0" marR="0" rtl="0" algn="ctr">
              <a:spcBef>
                <a:spcPts val="480"/>
              </a:spcBef>
              <a:buClr>
                <a:srgbClr val="3F3F3F"/>
              </a:buClr>
              <a:buSzPct val="25000"/>
              <a:buFont typeface="Arial"/>
              <a:buNone/>
            </a:pPr>
            <a:r>
              <a:rPr b="0" i="0" lang="en-US" sz="2400" u="none" cap="none" strike="noStrike">
                <a:solidFill>
                  <a:srgbClr val="3F3F3F"/>
                </a:solidFill>
                <a:latin typeface="Quattrocento"/>
                <a:ea typeface="Quattrocento"/>
                <a:cs typeface="Quattrocento"/>
                <a:sym typeface="Quattrocento"/>
              </a:rPr>
              <a:t>Assisted by Dr. Kartik Venkataraman &amp; Dr. Jesse Crawford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Quattrocento"/>
              <a:buNone/>
            </a:pPr>
            <a:r>
              <a:rPr lang="en-US">
                <a:latin typeface="Quattrocento"/>
                <a:ea typeface="Quattrocento"/>
                <a:cs typeface="Quattrocento"/>
                <a:sym typeface="Quattrocento"/>
              </a:rPr>
              <a:t>The Projection Data</a:t>
            </a:r>
          </a:p>
        </p:txBody>
      </p:sp>
      <p:sp>
        <p:nvSpPr>
          <p:cNvPr id="154" name="Shape 154"/>
          <p:cNvSpPr txBox="1"/>
          <p:nvPr>
            <p:ph idx="1" type="body"/>
          </p:nvPr>
        </p:nvSpPr>
        <p:spPr>
          <a:xfrm>
            <a:off x="457200" y="1166012"/>
            <a:ext cx="8229600" cy="4526100"/>
          </a:xfrm>
          <a:prstGeom prst="rect">
            <a:avLst/>
          </a:prstGeom>
          <a:noFill/>
          <a:ln>
            <a:noFill/>
          </a:ln>
        </p:spPr>
        <p:txBody>
          <a:bodyPr anchorCtr="0" anchor="t" bIns="45700" lIns="91425" rIns="91425" tIns="45700">
            <a:noAutofit/>
          </a:bodyPr>
          <a:lstStyle/>
          <a:p>
            <a:pPr indent="-292100" lvl="0" marL="342900" marR="0" rtl="0" algn="l">
              <a:spcBef>
                <a:spcPts val="0"/>
              </a:spcBef>
              <a:buClr>
                <a:schemeClr val="dk1"/>
              </a:buClr>
              <a:buSzPct val="75000"/>
              <a:buFont typeface="Quattrocento"/>
            </a:pPr>
            <a:r>
              <a:rPr lang="en-US">
                <a:latin typeface="Quattrocento"/>
                <a:ea typeface="Quattrocento"/>
                <a:cs typeface="Quattrocento"/>
                <a:sym typeface="Quattrocento"/>
              </a:rPr>
              <a:t>34 CMIP5 Models from distinguished research institutions around the world</a:t>
            </a:r>
          </a:p>
          <a:p>
            <a:pPr lvl="1" marR="0" rtl="0" algn="l">
              <a:spcBef>
                <a:spcPts val="0"/>
              </a:spcBef>
              <a:buClr>
                <a:schemeClr val="dk1"/>
              </a:buClr>
              <a:buSzPct val="100000"/>
              <a:buFont typeface="Quattrocento"/>
            </a:pPr>
            <a:r>
              <a:rPr lang="en-US" sz="2400">
                <a:latin typeface="Quattrocento"/>
                <a:ea typeface="Quattrocento"/>
                <a:cs typeface="Quattrocento"/>
                <a:sym typeface="Quattrocento"/>
              </a:rPr>
              <a:t>Australia, China, USA, UK, France, Italy, Japan, South Korea, Russia, Germany, Norway</a:t>
            </a:r>
          </a:p>
          <a:p>
            <a:pPr lvl="0" marR="0" rtl="0" algn="l">
              <a:spcBef>
                <a:spcPts val="0"/>
              </a:spcBef>
              <a:buClr>
                <a:schemeClr val="dk1"/>
              </a:buClr>
              <a:buSzPct val="75000"/>
              <a:buFont typeface="Quattrocento"/>
            </a:pPr>
            <a:r>
              <a:rPr lang="en-US">
                <a:latin typeface="Quattrocento"/>
                <a:ea typeface="Quattrocento"/>
                <a:cs typeface="Quattrocento"/>
                <a:sym typeface="Quattrocento"/>
              </a:rPr>
              <a:t>Two 19 x 16 x 600 x 34 datasets → </a:t>
            </a:r>
          </a:p>
          <a:p>
            <a:pPr lvl="1" marR="0" rtl="0" algn="l">
              <a:spcBef>
                <a:spcPts val="0"/>
              </a:spcBef>
              <a:buSzPct val="100000"/>
              <a:buFont typeface="Quattrocento"/>
            </a:pPr>
            <a:r>
              <a:rPr lang="en-US">
                <a:latin typeface="Quattrocento"/>
                <a:ea typeface="Quattrocento"/>
                <a:cs typeface="Quattrocento"/>
                <a:sym typeface="Quattrocento"/>
              </a:rPr>
              <a:t>Two 177,601 x 37 datasets </a:t>
            </a:r>
            <a:r>
              <a:rPr lang="en-US" sz="1800">
                <a:latin typeface="Quattrocento"/>
                <a:ea typeface="Quattrocento"/>
                <a:cs typeface="Quattrocento"/>
                <a:sym typeface="Quattrocento"/>
              </a:rPr>
              <a:t>(after deleting N/A data)</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155" name="Shape 155"/>
          <p:cNvPicPr preferRelativeResize="0"/>
          <p:nvPr/>
        </p:nvPicPr>
        <p:blipFill rotWithShape="1">
          <a:blip r:embed="rId3">
            <a:alphaModFix/>
          </a:blip>
          <a:srcRect b="0" l="0" r="0" t="0"/>
          <a:stretch/>
        </p:blipFill>
        <p:spPr>
          <a:xfrm>
            <a:off x="3367950" y="3981050"/>
            <a:ext cx="2408099" cy="847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ctrTitle"/>
          </p:nvPr>
        </p:nvSpPr>
        <p:spPr>
          <a:xfrm>
            <a:off x="685800" y="2130425"/>
            <a:ext cx="7772400" cy="1470000"/>
          </a:xfrm>
          <a:prstGeom prst="rect">
            <a:avLst/>
          </a:prstGeom>
        </p:spPr>
        <p:txBody>
          <a:bodyPr anchorCtr="0" anchor="ctr" bIns="91425" lIns="91425" rIns="91425" tIns="91425">
            <a:noAutofit/>
          </a:bodyPr>
          <a:lstStyle/>
          <a:p>
            <a:pPr lvl="0" rtl="0">
              <a:spcBef>
                <a:spcPts val="0"/>
              </a:spcBef>
              <a:buNone/>
            </a:pPr>
            <a:r>
              <a:rPr lang="en-US">
                <a:latin typeface="Quattrocento"/>
                <a:ea typeface="Quattrocento"/>
                <a:cs typeface="Quattrocento"/>
                <a:sym typeface="Quattrocento"/>
              </a:rPr>
              <a:t>Preliminary Analysis</a:t>
            </a:r>
          </a:p>
        </p:txBody>
      </p:sp>
      <p:sp>
        <p:nvSpPr>
          <p:cNvPr id="162" name="Shape 162"/>
          <p:cNvSpPr txBox="1"/>
          <p:nvPr>
            <p:ph idx="1" type="subTitle"/>
          </p:nvPr>
        </p:nvSpPr>
        <p:spPr>
          <a:xfrm>
            <a:off x="1371600" y="3254875"/>
            <a:ext cx="6400799" cy="1752600"/>
          </a:xfrm>
          <a:prstGeom prst="rect">
            <a:avLst/>
          </a:prstGeom>
        </p:spPr>
        <p:txBody>
          <a:bodyPr anchorCtr="0" anchor="t" bIns="91425" lIns="91425" rIns="91425" tIns="91425">
            <a:noAutofit/>
          </a:bodyPr>
          <a:lstStyle/>
          <a:p>
            <a:pPr lvl="0" rtl="0">
              <a:spcBef>
                <a:spcPts val="0"/>
              </a:spcBef>
              <a:buNone/>
            </a:pPr>
            <a:r>
              <a:rPr lang="en-US">
                <a:latin typeface="Quattrocento"/>
                <a:ea typeface="Quattrocento"/>
                <a:cs typeface="Quattrocento"/>
                <a:sym typeface="Quattrocento"/>
              </a:rPr>
              <a:t>Mann Kendall Test for Trend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Quattrocento"/>
              <a:buNone/>
            </a:pPr>
            <a:r>
              <a:rPr lang="en-US">
                <a:latin typeface="Quattrocento"/>
                <a:ea typeface="Quattrocento"/>
                <a:cs typeface="Quattrocento"/>
                <a:sym typeface="Quattrocento"/>
              </a:rPr>
              <a:t>Precipitation Trend</a:t>
            </a:r>
          </a:p>
        </p:txBody>
      </p:sp>
      <p:pic>
        <p:nvPicPr>
          <p:cNvPr id="168" name="Shape 168"/>
          <p:cNvPicPr preferRelativeResize="0"/>
          <p:nvPr/>
        </p:nvPicPr>
        <p:blipFill>
          <a:blip r:embed="rId3">
            <a:alphaModFix/>
          </a:blip>
          <a:stretch>
            <a:fillRect/>
          </a:stretch>
        </p:blipFill>
        <p:spPr>
          <a:xfrm>
            <a:off x="1001400" y="1546975"/>
            <a:ext cx="3331274" cy="3094349"/>
          </a:xfrm>
          <a:prstGeom prst="rect">
            <a:avLst/>
          </a:prstGeom>
          <a:noFill/>
          <a:ln>
            <a:noFill/>
          </a:ln>
        </p:spPr>
      </p:pic>
      <p:sp>
        <p:nvSpPr>
          <p:cNvPr id="169" name="Shape 169"/>
          <p:cNvSpPr txBox="1"/>
          <p:nvPr/>
        </p:nvSpPr>
        <p:spPr>
          <a:xfrm>
            <a:off x="1001387" y="4472475"/>
            <a:ext cx="3792599" cy="402899"/>
          </a:xfrm>
          <a:prstGeom prst="rect">
            <a:avLst/>
          </a:prstGeom>
          <a:noFill/>
          <a:ln>
            <a:noFill/>
          </a:ln>
        </p:spPr>
        <p:txBody>
          <a:bodyPr anchorCtr="0" anchor="t" bIns="91425" lIns="91425" rIns="91425" tIns="91425">
            <a:noAutofit/>
          </a:bodyPr>
          <a:lstStyle/>
          <a:p>
            <a:pPr lvl="0">
              <a:spcBef>
                <a:spcPts val="0"/>
              </a:spcBef>
              <a:buNone/>
            </a:pPr>
            <a:r>
              <a:rPr lang="en-US">
                <a:latin typeface="Quattrocento"/>
                <a:ea typeface="Quattrocento"/>
                <a:cs typeface="Quattrocento"/>
                <a:sym typeface="Quattrocento"/>
              </a:rPr>
              <a:t>two-sided p-value = 0.056, tau = 0.187</a:t>
            </a:r>
          </a:p>
        </p:txBody>
      </p:sp>
      <p:pic>
        <p:nvPicPr>
          <p:cNvPr id="170" name="Shape 170"/>
          <p:cNvPicPr preferRelativeResize="0"/>
          <p:nvPr/>
        </p:nvPicPr>
        <p:blipFill>
          <a:blip r:embed="rId4">
            <a:alphaModFix/>
          </a:blip>
          <a:stretch>
            <a:fillRect/>
          </a:stretch>
        </p:blipFill>
        <p:spPr>
          <a:xfrm>
            <a:off x="5301400" y="1315337"/>
            <a:ext cx="2544305" cy="3557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Quattrocento"/>
              <a:buNone/>
            </a:pPr>
            <a:r>
              <a:rPr lang="en-US">
                <a:latin typeface="Quattrocento"/>
                <a:ea typeface="Quattrocento"/>
                <a:cs typeface="Quattrocento"/>
                <a:sym typeface="Quattrocento"/>
              </a:rPr>
              <a:t>Temperature Trend</a:t>
            </a:r>
          </a:p>
        </p:txBody>
      </p:sp>
      <p:sp>
        <p:nvSpPr>
          <p:cNvPr id="176" name="Shape 176"/>
          <p:cNvSpPr txBox="1"/>
          <p:nvPr/>
        </p:nvSpPr>
        <p:spPr>
          <a:xfrm>
            <a:off x="848362" y="4472475"/>
            <a:ext cx="3792599" cy="402899"/>
          </a:xfrm>
          <a:prstGeom prst="rect">
            <a:avLst/>
          </a:prstGeom>
          <a:noFill/>
          <a:ln>
            <a:noFill/>
          </a:ln>
        </p:spPr>
        <p:txBody>
          <a:bodyPr anchorCtr="0" anchor="t" bIns="91425" lIns="91425" rIns="91425" tIns="91425">
            <a:noAutofit/>
          </a:bodyPr>
          <a:lstStyle/>
          <a:p>
            <a:pPr lvl="0" rtl="0">
              <a:spcBef>
                <a:spcPts val="0"/>
              </a:spcBef>
              <a:buNone/>
            </a:pPr>
            <a:r>
              <a:rPr lang="en-US">
                <a:latin typeface="Quattrocento"/>
                <a:ea typeface="Quattrocento"/>
                <a:cs typeface="Quattrocento"/>
                <a:sym typeface="Quattrocento"/>
              </a:rPr>
              <a:t>two-sided p-value = 0.72535, tau = 0.0351</a:t>
            </a:r>
          </a:p>
        </p:txBody>
      </p:sp>
      <p:pic>
        <p:nvPicPr>
          <p:cNvPr descr="temp yearly plot.png" id="177" name="Shape 177"/>
          <p:cNvPicPr preferRelativeResize="0"/>
          <p:nvPr/>
        </p:nvPicPr>
        <p:blipFill>
          <a:blip r:embed="rId3">
            <a:alphaModFix/>
          </a:blip>
          <a:stretch>
            <a:fillRect/>
          </a:stretch>
        </p:blipFill>
        <p:spPr>
          <a:xfrm>
            <a:off x="1089299" y="1824274"/>
            <a:ext cx="2833399" cy="2585674"/>
          </a:xfrm>
          <a:prstGeom prst="rect">
            <a:avLst/>
          </a:prstGeom>
          <a:noFill/>
          <a:ln>
            <a:noFill/>
          </a:ln>
        </p:spPr>
      </p:pic>
      <p:sp>
        <p:nvSpPr>
          <p:cNvPr id="178" name="Shape 178"/>
          <p:cNvSpPr txBox="1"/>
          <p:nvPr/>
        </p:nvSpPr>
        <p:spPr>
          <a:xfrm>
            <a:off x="4832173" y="4472475"/>
            <a:ext cx="3452099" cy="402899"/>
          </a:xfrm>
          <a:prstGeom prst="rect">
            <a:avLst/>
          </a:prstGeom>
          <a:noFill/>
          <a:ln>
            <a:noFill/>
          </a:ln>
        </p:spPr>
        <p:txBody>
          <a:bodyPr anchorCtr="0" anchor="t" bIns="91425" lIns="91425" rIns="91425" tIns="91425">
            <a:noAutofit/>
          </a:bodyPr>
          <a:lstStyle/>
          <a:p>
            <a:pPr lvl="0" rtl="0">
              <a:spcBef>
                <a:spcPts val="0"/>
              </a:spcBef>
              <a:buNone/>
            </a:pPr>
            <a:r>
              <a:rPr lang="en-US">
                <a:latin typeface="Quattrocento"/>
                <a:ea typeface="Quattrocento"/>
                <a:cs typeface="Quattrocento"/>
                <a:sym typeface="Quattrocento"/>
              </a:rPr>
              <a:t>two-sided p-value = 0.03636, tau = 0.209</a:t>
            </a:r>
          </a:p>
        </p:txBody>
      </p:sp>
      <p:pic>
        <p:nvPicPr>
          <p:cNvPr descr="novemberwithline.png" id="179" name="Shape 179"/>
          <p:cNvPicPr preferRelativeResize="0"/>
          <p:nvPr/>
        </p:nvPicPr>
        <p:blipFill>
          <a:blip r:embed="rId4">
            <a:alphaModFix/>
          </a:blip>
          <a:stretch>
            <a:fillRect/>
          </a:stretch>
        </p:blipFill>
        <p:spPr>
          <a:xfrm>
            <a:off x="5183349" y="1777311"/>
            <a:ext cx="2749750" cy="267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ctrTitle"/>
          </p:nvPr>
        </p:nvSpPr>
        <p:spPr>
          <a:xfrm>
            <a:off x="685800" y="2130425"/>
            <a:ext cx="7772400" cy="1470000"/>
          </a:xfrm>
          <a:prstGeom prst="rect">
            <a:avLst/>
          </a:prstGeom>
        </p:spPr>
        <p:txBody>
          <a:bodyPr anchorCtr="0" anchor="ctr" bIns="91425" lIns="91425" rIns="91425" tIns="91425">
            <a:noAutofit/>
          </a:bodyPr>
          <a:lstStyle/>
          <a:p>
            <a:pPr lvl="0" rtl="0">
              <a:spcBef>
                <a:spcPts val="0"/>
              </a:spcBef>
              <a:buNone/>
            </a:pPr>
            <a:r>
              <a:rPr lang="en-US">
                <a:latin typeface="Quattrocento"/>
                <a:ea typeface="Quattrocento"/>
                <a:cs typeface="Quattrocento"/>
                <a:sym typeface="Quattrocento"/>
              </a:rPr>
              <a:t>Preliminary Analysis</a:t>
            </a:r>
          </a:p>
        </p:txBody>
      </p:sp>
      <p:sp>
        <p:nvSpPr>
          <p:cNvPr id="186" name="Shape 186"/>
          <p:cNvSpPr txBox="1"/>
          <p:nvPr>
            <p:ph idx="1" type="subTitle"/>
          </p:nvPr>
        </p:nvSpPr>
        <p:spPr>
          <a:xfrm>
            <a:off x="1371600" y="3254875"/>
            <a:ext cx="6400799" cy="1752600"/>
          </a:xfrm>
          <a:prstGeom prst="rect">
            <a:avLst/>
          </a:prstGeom>
        </p:spPr>
        <p:txBody>
          <a:bodyPr anchorCtr="0" anchor="t" bIns="91425" lIns="91425" rIns="91425" tIns="91425">
            <a:noAutofit/>
          </a:bodyPr>
          <a:lstStyle/>
          <a:p>
            <a:pPr lvl="0" rtl="0">
              <a:spcBef>
                <a:spcPts val="0"/>
              </a:spcBef>
              <a:buNone/>
            </a:pPr>
            <a:r>
              <a:rPr lang="en-US">
                <a:latin typeface="Quattrocento"/>
                <a:ea typeface="Quattrocento"/>
                <a:cs typeface="Quattrocento"/>
                <a:sym typeface="Quattrocento"/>
              </a:rPr>
              <a:t>Model Visualizations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idx="1" type="body"/>
          </p:nvPr>
        </p:nvSpPr>
        <p:spPr>
          <a:xfrm>
            <a:off x="475475" y="532387"/>
            <a:ext cx="4040099" cy="639900"/>
          </a:xfrm>
          <a:prstGeom prst="rect">
            <a:avLst/>
          </a:prstGeom>
          <a:noFill/>
          <a:ln>
            <a:noFill/>
          </a:ln>
        </p:spPr>
        <p:txBody>
          <a:bodyPr anchorCtr="0" anchor="b" bIns="45700" lIns="91425" rIns="91425" tIns="45700">
            <a:noAutofit/>
          </a:bodyPr>
          <a:lstStyle/>
          <a:p>
            <a:pPr indent="0" lvl="0" marL="0" marR="0" rtl="0" algn="ctr">
              <a:spcBef>
                <a:spcPts val="0"/>
              </a:spcBef>
              <a:buClr>
                <a:schemeClr val="dk1"/>
              </a:buClr>
              <a:buSzPct val="25000"/>
              <a:buFont typeface="Arial"/>
              <a:buNone/>
            </a:pPr>
            <a:r>
              <a:rPr b="0" i="0" lang="en-US" sz="3000" u="none" cap="none" strike="noStrike">
                <a:solidFill>
                  <a:schemeClr val="dk1"/>
                </a:solidFill>
                <a:latin typeface="Quattrocento"/>
                <a:ea typeface="Quattrocento"/>
                <a:cs typeface="Quattrocento"/>
                <a:sym typeface="Quattrocento"/>
              </a:rPr>
              <a:t>Precipitation</a:t>
            </a:r>
          </a:p>
        </p:txBody>
      </p:sp>
      <p:sp>
        <p:nvSpPr>
          <p:cNvPr id="193" name="Shape 193"/>
          <p:cNvSpPr txBox="1"/>
          <p:nvPr>
            <p:ph idx="2" type="body"/>
          </p:nvPr>
        </p:nvSpPr>
        <p:spPr>
          <a:xfrm>
            <a:off x="4588800" y="532462"/>
            <a:ext cx="4041900" cy="639900"/>
          </a:xfrm>
          <a:prstGeom prst="rect">
            <a:avLst/>
          </a:prstGeom>
          <a:noFill/>
          <a:ln>
            <a:noFill/>
          </a:ln>
        </p:spPr>
        <p:txBody>
          <a:bodyPr anchorCtr="0" anchor="b" bIns="45700" lIns="91425" rIns="91425" tIns="45700">
            <a:noAutofit/>
          </a:bodyPr>
          <a:lstStyle/>
          <a:p>
            <a:pPr indent="0" lvl="0" marL="0" marR="0" rtl="0" algn="ctr">
              <a:spcBef>
                <a:spcPts val="0"/>
              </a:spcBef>
              <a:buClr>
                <a:schemeClr val="dk1"/>
              </a:buClr>
              <a:buSzPct val="25000"/>
              <a:buFont typeface="Arial"/>
              <a:buNone/>
            </a:pPr>
            <a:r>
              <a:rPr i="0" lang="en-US" sz="3000" u="none" cap="none" strike="noStrike">
                <a:solidFill>
                  <a:schemeClr val="dk1"/>
                </a:solidFill>
                <a:latin typeface="Quattrocento"/>
                <a:ea typeface="Quattrocento"/>
                <a:cs typeface="Quattrocento"/>
                <a:sym typeface="Quattrocento"/>
              </a:rPr>
              <a:t>Temperature</a:t>
            </a:r>
          </a:p>
        </p:txBody>
      </p:sp>
      <p:pic>
        <p:nvPicPr>
          <p:cNvPr id="194" name="Shape 194"/>
          <p:cNvPicPr preferRelativeResize="0"/>
          <p:nvPr/>
        </p:nvPicPr>
        <p:blipFill rotWithShape="1">
          <a:blip r:embed="rId3">
            <a:alphaModFix/>
          </a:blip>
          <a:srcRect b="0" l="0" r="0" t="0"/>
          <a:stretch/>
        </p:blipFill>
        <p:spPr>
          <a:xfrm>
            <a:off x="2590837" y="1593950"/>
            <a:ext cx="1924800" cy="1275900"/>
          </a:xfrm>
          <a:prstGeom prst="rect">
            <a:avLst/>
          </a:prstGeom>
          <a:noFill/>
          <a:ln>
            <a:noFill/>
          </a:ln>
        </p:spPr>
      </p:pic>
      <p:pic>
        <p:nvPicPr>
          <p:cNvPr id="195" name="Shape 195"/>
          <p:cNvPicPr preferRelativeResize="0"/>
          <p:nvPr/>
        </p:nvPicPr>
        <p:blipFill rotWithShape="1">
          <a:blip r:embed="rId4">
            <a:alphaModFix/>
          </a:blip>
          <a:srcRect b="0" l="0" r="0" t="0"/>
          <a:stretch/>
        </p:blipFill>
        <p:spPr>
          <a:xfrm>
            <a:off x="475475" y="3003766"/>
            <a:ext cx="1981199" cy="1313100"/>
          </a:xfrm>
          <a:prstGeom prst="rect">
            <a:avLst/>
          </a:prstGeom>
          <a:noFill/>
          <a:ln>
            <a:noFill/>
          </a:ln>
        </p:spPr>
      </p:pic>
      <p:pic>
        <p:nvPicPr>
          <p:cNvPr id="196" name="Shape 196"/>
          <p:cNvPicPr preferRelativeResize="0"/>
          <p:nvPr/>
        </p:nvPicPr>
        <p:blipFill rotWithShape="1">
          <a:blip r:embed="rId5">
            <a:alphaModFix/>
          </a:blip>
          <a:srcRect b="0" l="0" r="0" t="0"/>
          <a:stretch/>
        </p:blipFill>
        <p:spPr>
          <a:xfrm>
            <a:off x="2560300" y="3022443"/>
            <a:ext cx="1924800" cy="1275900"/>
          </a:xfrm>
          <a:prstGeom prst="rect">
            <a:avLst/>
          </a:prstGeom>
          <a:noFill/>
          <a:ln>
            <a:noFill/>
          </a:ln>
        </p:spPr>
      </p:pic>
      <p:pic>
        <p:nvPicPr>
          <p:cNvPr id="197" name="Shape 197"/>
          <p:cNvPicPr preferRelativeResize="0"/>
          <p:nvPr/>
        </p:nvPicPr>
        <p:blipFill rotWithShape="1">
          <a:blip r:embed="rId6">
            <a:alphaModFix/>
          </a:blip>
          <a:srcRect b="0" l="0" r="0" t="0"/>
          <a:stretch/>
        </p:blipFill>
        <p:spPr>
          <a:xfrm>
            <a:off x="4588723" y="2995755"/>
            <a:ext cx="2005500" cy="1329300"/>
          </a:xfrm>
          <a:prstGeom prst="rect">
            <a:avLst/>
          </a:prstGeom>
          <a:noFill/>
          <a:ln>
            <a:noFill/>
          </a:ln>
        </p:spPr>
      </p:pic>
      <p:pic>
        <p:nvPicPr>
          <p:cNvPr id="198" name="Shape 198"/>
          <p:cNvPicPr preferRelativeResize="0"/>
          <p:nvPr/>
        </p:nvPicPr>
        <p:blipFill rotWithShape="1">
          <a:blip r:embed="rId7">
            <a:alphaModFix/>
          </a:blip>
          <a:srcRect b="0" l="0" r="0" t="0"/>
          <a:stretch/>
        </p:blipFill>
        <p:spPr>
          <a:xfrm>
            <a:off x="6697850" y="1580887"/>
            <a:ext cx="1964399" cy="1301999"/>
          </a:xfrm>
          <a:prstGeom prst="rect">
            <a:avLst/>
          </a:prstGeom>
          <a:noFill/>
          <a:ln>
            <a:noFill/>
          </a:ln>
        </p:spPr>
      </p:pic>
      <p:pic>
        <p:nvPicPr>
          <p:cNvPr id="199" name="Shape 199"/>
          <p:cNvPicPr preferRelativeResize="0"/>
          <p:nvPr/>
        </p:nvPicPr>
        <p:blipFill rotWithShape="1">
          <a:blip r:embed="rId8">
            <a:alphaModFix/>
          </a:blip>
          <a:srcRect b="0" l="0" r="0" t="0"/>
          <a:stretch/>
        </p:blipFill>
        <p:spPr>
          <a:xfrm>
            <a:off x="4624548" y="1580900"/>
            <a:ext cx="1964399" cy="1301999"/>
          </a:xfrm>
          <a:prstGeom prst="rect">
            <a:avLst/>
          </a:prstGeom>
          <a:noFill/>
          <a:ln>
            <a:noFill/>
          </a:ln>
        </p:spPr>
      </p:pic>
      <p:pic>
        <p:nvPicPr>
          <p:cNvPr id="200" name="Shape 200"/>
          <p:cNvPicPr preferRelativeResize="0"/>
          <p:nvPr/>
        </p:nvPicPr>
        <p:blipFill rotWithShape="1">
          <a:blip r:embed="rId9">
            <a:alphaModFix/>
          </a:blip>
          <a:srcRect b="0" l="0" r="0" t="0"/>
          <a:stretch/>
        </p:blipFill>
        <p:spPr>
          <a:xfrm>
            <a:off x="6697850" y="3022455"/>
            <a:ext cx="1964399" cy="1275900"/>
          </a:xfrm>
          <a:prstGeom prst="rect">
            <a:avLst/>
          </a:prstGeom>
          <a:noFill/>
          <a:ln>
            <a:noFill/>
          </a:ln>
        </p:spPr>
      </p:pic>
      <p:sp>
        <p:nvSpPr>
          <p:cNvPr id="201" name="Shape 201"/>
          <p:cNvSpPr/>
          <p:nvPr/>
        </p:nvSpPr>
        <p:spPr>
          <a:xfrm>
            <a:off x="3188062" y="3891850"/>
            <a:ext cx="625499" cy="433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7316025" y="3891850"/>
            <a:ext cx="678900" cy="433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03" name="Shape 203"/>
          <p:cNvPicPr preferRelativeResize="0"/>
          <p:nvPr>
            <p:ph idx="3" type="body"/>
          </p:nvPr>
        </p:nvPicPr>
        <p:blipFill rotWithShape="1">
          <a:blip r:embed="rId10">
            <a:alphaModFix/>
          </a:blip>
          <a:srcRect b="0" l="0" r="0" t="0"/>
          <a:stretch/>
        </p:blipFill>
        <p:spPr>
          <a:xfrm>
            <a:off x="536474" y="1556760"/>
            <a:ext cx="1981199" cy="1313100"/>
          </a:xfrm>
          <a:prstGeom prst="rect">
            <a:avLst/>
          </a:prstGeom>
          <a:noFill/>
          <a:ln cap="flat" cmpd="sng" w="9525">
            <a:solidFill>
              <a:schemeClr val="lt1"/>
            </a:solidFill>
            <a:prstDash val="solid"/>
            <a:round/>
            <a:headEnd len="med" w="med" type="none"/>
            <a:tailEnd len="med" w="med"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pic>
        <p:nvPicPr>
          <p:cNvPr id="208" name="Shape 208"/>
          <p:cNvPicPr preferRelativeResize="0"/>
          <p:nvPr>
            <p:ph idx="1" type="body"/>
          </p:nvPr>
        </p:nvPicPr>
        <p:blipFill rotWithShape="1">
          <a:blip r:embed="rId3">
            <a:alphaModFix/>
          </a:blip>
          <a:srcRect b="0" l="0" r="0" t="0"/>
          <a:stretch/>
        </p:blipFill>
        <p:spPr>
          <a:xfrm>
            <a:off x="457200" y="532222"/>
            <a:ext cx="4038599" cy="4071116"/>
          </a:xfrm>
          <a:prstGeom prst="rect">
            <a:avLst/>
          </a:prstGeom>
          <a:noFill/>
          <a:ln>
            <a:noFill/>
          </a:ln>
        </p:spPr>
      </p:pic>
      <p:pic>
        <p:nvPicPr>
          <p:cNvPr id="209" name="Shape 209"/>
          <p:cNvPicPr preferRelativeResize="0"/>
          <p:nvPr>
            <p:ph idx="2" type="body"/>
          </p:nvPr>
        </p:nvPicPr>
        <p:blipFill rotWithShape="1">
          <a:blip r:embed="rId4">
            <a:alphaModFix/>
          </a:blip>
          <a:srcRect b="0" l="0" r="0" t="0"/>
          <a:stretch/>
        </p:blipFill>
        <p:spPr>
          <a:xfrm>
            <a:off x="5830800" y="532212"/>
            <a:ext cx="1946400" cy="1962300"/>
          </a:xfrm>
          <a:prstGeom prst="rect">
            <a:avLst/>
          </a:prstGeom>
          <a:noFill/>
          <a:ln>
            <a:noFill/>
          </a:ln>
        </p:spPr>
      </p:pic>
      <p:sp>
        <p:nvSpPr>
          <p:cNvPr id="210" name="Shape 210"/>
          <p:cNvSpPr txBox="1"/>
          <p:nvPr/>
        </p:nvSpPr>
        <p:spPr>
          <a:xfrm>
            <a:off x="4866750" y="2425250"/>
            <a:ext cx="3874499" cy="591299"/>
          </a:xfrm>
          <a:prstGeom prst="rect">
            <a:avLst/>
          </a:prstGeom>
          <a:noFill/>
          <a:ln>
            <a:noFill/>
          </a:ln>
        </p:spPr>
        <p:txBody>
          <a:bodyPr anchorCtr="0" anchor="t" bIns="91425" lIns="91425" rIns="91425" tIns="91425">
            <a:noAutofit/>
          </a:bodyPr>
          <a:lstStyle/>
          <a:p>
            <a:pPr lvl="0">
              <a:spcBef>
                <a:spcPts val="0"/>
              </a:spcBef>
              <a:buNone/>
            </a:pPr>
            <a:r>
              <a:rPr lang="en-US" sz="1200">
                <a:latin typeface="Quattrocento"/>
                <a:ea typeface="Quattrocento"/>
                <a:cs typeface="Quattrocento"/>
                <a:sym typeface="Quattrocento"/>
              </a:rPr>
              <a:t>Institute for Numerical Mathematics, Moscow, Russia</a:t>
            </a:r>
          </a:p>
        </p:txBody>
      </p:sp>
      <p:sp>
        <p:nvSpPr>
          <p:cNvPr id="211" name="Shape 211"/>
          <p:cNvSpPr txBox="1"/>
          <p:nvPr/>
        </p:nvSpPr>
        <p:spPr>
          <a:xfrm>
            <a:off x="4917300" y="4603350"/>
            <a:ext cx="3773399" cy="374699"/>
          </a:xfrm>
          <a:prstGeom prst="rect">
            <a:avLst/>
          </a:prstGeom>
          <a:noFill/>
          <a:ln>
            <a:noFill/>
          </a:ln>
        </p:spPr>
        <p:txBody>
          <a:bodyPr anchorCtr="0" anchor="t" bIns="91425" lIns="91425" rIns="91425" tIns="91425">
            <a:noAutofit/>
          </a:bodyPr>
          <a:lstStyle/>
          <a:p>
            <a:pPr lvl="0" rtl="0" algn="ctr">
              <a:spcBef>
                <a:spcPts val="0"/>
              </a:spcBef>
              <a:buNone/>
            </a:pPr>
            <a:r>
              <a:rPr lang="en-US" sz="1200">
                <a:latin typeface="Quattrocento"/>
                <a:ea typeface="Quattrocento"/>
                <a:cs typeface="Quattrocento"/>
                <a:sym typeface="Quattrocento"/>
              </a:rPr>
              <a:t>National Center for Atmospheric Research, </a:t>
            </a:r>
          </a:p>
          <a:p>
            <a:pPr lvl="0" algn="ctr">
              <a:spcBef>
                <a:spcPts val="0"/>
              </a:spcBef>
              <a:buNone/>
            </a:pPr>
            <a:r>
              <a:rPr lang="en-US" sz="1200">
                <a:latin typeface="Quattrocento"/>
                <a:ea typeface="Quattrocento"/>
                <a:cs typeface="Quattrocento"/>
                <a:sym typeface="Quattrocento"/>
              </a:rPr>
              <a:t>Boulder, CO</a:t>
            </a:r>
          </a:p>
        </p:txBody>
      </p:sp>
      <p:sp>
        <p:nvSpPr>
          <p:cNvPr id="212" name="Shape 212"/>
          <p:cNvSpPr txBox="1"/>
          <p:nvPr/>
        </p:nvSpPr>
        <p:spPr>
          <a:xfrm>
            <a:off x="6513700" y="3954750"/>
            <a:ext cx="5359799" cy="625199"/>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meow.png" id="213" name="Shape 213"/>
          <p:cNvPicPr preferRelativeResize="0"/>
          <p:nvPr/>
        </p:nvPicPr>
        <p:blipFill>
          <a:blip r:embed="rId5">
            <a:alphaModFix/>
          </a:blip>
          <a:stretch>
            <a:fillRect/>
          </a:stretch>
        </p:blipFill>
        <p:spPr>
          <a:xfrm>
            <a:off x="5830775" y="2732812"/>
            <a:ext cx="1946449" cy="1962124"/>
          </a:xfrm>
          <a:prstGeom prst="rect">
            <a:avLst/>
          </a:prstGeom>
          <a:noFill/>
          <a:ln>
            <a:noFill/>
          </a:ln>
        </p:spPr>
      </p:pic>
      <p:sp>
        <p:nvSpPr>
          <p:cNvPr id="214" name="Shape 214"/>
          <p:cNvSpPr/>
          <p:nvPr/>
        </p:nvSpPr>
        <p:spPr>
          <a:xfrm>
            <a:off x="2277750" y="4364850"/>
            <a:ext cx="185700" cy="1238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457200" y="2607025"/>
            <a:ext cx="149400" cy="185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ctrTitle"/>
          </p:nvPr>
        </p:nvSpPr>
        <p:spPr>
          <a:xfrm>
            <a:off x="685800" y="2130425"/>
            <a:ext cx="7772400" cy="1470000"/>
          </a:xfrm>
          <a:prstGeom prst="rect">
            <a:avLst/>
          </a:prstGeom>
        </p:spPr>
        <p:txBody>
          <a:bodyPr anchorCtr="0" anchor="ctr" bIns="91425" lIns="91425" rIns="91425" tIns="91425">
            <a:noAutofit/>
          </a:bodyPr>
          <a:lstStyle/>
          <a:p>
            <a:pPr lvl="0">
              <a:spcBef>
                <a:spcPts val="0"/>
              </a:spcBef>
              <a:buNone/>
            </a:pPr>
            <a:r>
              <a:rPr lang="en-US">
                <a:latin typeface="Quattrocento"/>
                <a:ea typeface="Quattrocento"/>
                <a:cs typeface="Quattrocento"/>
                <a:sym typeface="Quattrocento"/>
              </a:rPr>
              <a:t>On-Going Efforts</a:t>
            </a:r>
          </a:p>
        </p:txBody>
      </p:sp>
      <p:sp>
        <p:nvSpPr>
          <p:cNvPr id="222" name="Shape 222"/>
          <p:cNvSpPr txBox="1"/>
          <p:nvPr>
            <p:ph idx="1" type="subTitle"/>
          </p:nvPr>
        </p:nvSpPr>
        <p:spPr>
          <a:xfrm>
            <a:off x="1371600" y="3886200"/>
            <a:ext cx="6400799" cy="175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latin typeface="Quattrocento"/>
                <a:ea typeface="Quattrocento"/>
                <a:cs typeface="Quattrocento"/>
                <a:sym typeface="Quattrocento"/>
              </a:rPr>
              <a:t>Analyzing Temperature Trend</a:t>
            </a:r>
          </a:p>
        </p:txBody>
      </p:sp>
      <p:sp>
        <p:nvSpPr>
          <p:cNvPr id="229" name="Shape 229"/>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228600" lvl="0" marL="457200">
              <a:spcBef>
                <a:spcPts val="0"/>
              </a:spcBef>
              <a:buFont typeface="Quattrocento"/>
            </a:pPr>
            <a:r>
              <a:rPr lang="en-US">
                <a:latin typeface="Quattrocento"/>
                <a:ea typeface="Quattrocento"/>
                <a:cs typeface="Quattrocento"/>
                <a:sym typeface="Quattrocento"/>
              </a:rPr>
              <a:t>Expand research on the nonlinear yearly temperature trend</a:t>
            </a:r>
          </a:p>
        </p:txBody>
      </p:sp>
      <p:pic>
        <p:nvPicPr>
          <p:cNvPr descr="temp yearly plot.png" id="230" name="Shape 230"/>
          <p:cNvPicPr preferRelativeResize="0"/>
          <p:nvPr/>
        </p:nvPicPr>
        <p:blipFill>
          <a:blip r:embed="rId3">
            <a:alphaModFix/>
          </a:blip>
          <a:stretch>
            <a:fillRect/>
          </a:stretch>
        </p:blipFill>
        <p:spPr>
          <a:xfrm>
            <a:off x="5211524" y="2319424"/>
            <a:ext cx="2833399" cy="2585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Quattrocento"/>
              <a:buNone/>
            </a:pPr>
            <a:r>
              <a:rPr lang="en-US">
                <a:latin typeface="Quattrocento"/>
                <a:ea typeface="Quattrocento"/>
                <a:cs typeface="Quattrocento"/>
                <a:sym typeface="Quattrocento"/>
              </a:rPr>
              <a:t>Find Most Predictive Models</a:t>
            </a:r>
          </a:p>
        </p:txBody>
      </p:sp>
      <p:sp>
        <p:nvSpPr>
          <p:cNvPr id="237" name="Shape 237"/>
          <p:cNvSpPr txBox="1"/>
          <p:nvPr>
            <p:ph idx="1" type="body"/>
          </p:nvPr>
        </p:nvSpPr>
        <p:spPr>
          <a:xfrm>
            <a:off x="457200" y="1600200"/>
            <a:ext cx="8229600" cy="3429000"/>
          </a:xfrm>
          <a:prstGeom prst="rect">
            <a:avLst/>
          </a:prstGeom>
          <a:noFill/>
          <a:ln>
            <a:noFill/>
          </a:ln>
        </p:spPr>
        <p:txBody>
          <a:bodyPr anchorCtr="0" anchor="t" bIns="45700" lIns="91425" rIns="91425" tIns="45700">
            <a:noAutofit/>
          </a:bodyPr>
          <a:lstStyle/>
          <a:p>
            <a:pPr indent="-330200" lvl="0" marL="342900" marR="0" rtl="0" algn="l">
              <a:spcBef>
                <a:spcPts val="0"/>
              </a:spcBef>
              <a:buClr>
                <a:schemeClr val="dk1"/>
              </a:buClr>
              <a:buSzPct val="93750"/>
              <a:buFont typeface="Arial"/>
              <a:buChar char="•"/>
            </a:pPr>
            <a:r>
              <a:rPr b="0" i="0" lang="en-US" sz="3200" u="none" cap="none" strike="noStrike">
                <a:solidFill>
                  <a:schemeClr val="dk1"/>
                </a:solidFill>
                <a:latin typeface="Quattrocento"/>
                <a:ea typeface="Quattrocento"/>
                <a:cs typeface="Quattrocento"/>
                <a:sym typeface="Quattrocento"/>
              </a:rPr>
              <a:t>Us</a:t>
            </a:r>
            <a:r>
              <a:rPr lang="en-US">
                <a:latin typeface="Quattrocento"/>
                <a:ea typeface="Quattrocento"/>
                <a:cs typeface="Quattrocento"/>
                <a:sym typeface="Quattrocento"/>
              </a:rPr>
              <a:t>e</a:t>
            </a:r>
            <a:r>
              <a:rPr b="0" i="0" lang="en-US" sz="3200" u="none" cap="none" strike="noStrike">
                <a:solidFill>
                  <a:schemeClr val="dk1"/>
                </a:solidFill>
                <a:latin typeface="Quattrocento"/>
                <a:ea typeface="Quattrocento"/>
                <a:cs typeface="Quattrocento"/>
                <a:sym typeface="Quattrocento"/>
              </a:rPr>
              <a:t> techniques such as Bayesian Model Averaging and Random Forests to </a:t>
            </a:r>
            <a:r>
              <a:rPr lang="en-US">
                <a:latin typeface="Quattrocento"/>
                <a:ea typeface="Quattrocento"/>
                <a:cs typeface="Quattrocento"/>
                <a:sym typeface="Quattrocento"/>
              </a:rPr>
              <a:t>find</a:t>
            </a:r>
            <a:r>
              <a:rPr b="0" i="0" lang="en-US" sz="3200" u="none" cap="none" strike="noStrike">
                <a:solidFill>
                  <a:schemeClr val="dk1"/>
                </a:solidFill>
                <a:latin typeface="Quattrocento"/>
                <a:ea typeface="Quattrocento"/>
                <a:cs typeface="Quattrocento"/>
                <a:sym typeface="Quattrocento"/>
              </a:rPr>
              <a:t> a reliable model of South Texas climate</a:t>
            </a:r>
          </a:p>
          <a:p>
            <a:pPr indent="-330200" lvl="0" marL="342900" marR="0" rtl="0" algn="l">
              <a:spcBef>
                <a:spcPts val="0"/>
              </a:spcBef>
              <a:buClr>
                <a:schemeClr val="dk1"/>
              </a:buClr>
              <a:buSzPct val="93750"/>
              <a:buFont typeface="Quattrocento"/>
              <a:buChar char="•"/>
            </a:pPr>
            <a:r>
              <a:rPr lang="en-US">
                <a:latin typeface="Quattrocento"/>
                <a:ea typeface="Quattrocento"/>
                <a:cs typeface="Quattrocento"/>
                <a:sym typeface="Quattrocento"/>
              </a:rPr>
              <a:t>Analyze projections provided by the combination of best models</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Quattrocento"/>
              <a:ea typeface="Quattrocento"/>
              <a:cs typeface="Quattrocento"/>
              <a:sym typeface="Quattrocento"/>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Quattrocento"/>
              <a:ea typeface="Quattrocento"/>
              <a:cs typeface="Quattrocento"/>
              <a:sym typeface="Quattrocento"/>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Quattrocento"/>
              <a:ea typeface="Quattrocento"/>
              <a:cs typeface="Quattrocento"/>
              <a:sym typeface="Quattrocen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latin typeface="Quattrocento"/>
                <a:ea typeface="Quattrocento"/>
                <a:cs typeface="Quattrocento"/>
                <a:sym typeface="Quattrocento"/>
              </a:rPr>
              <a:t>Overview</a:t>
            </a:r>
          </a:p>
        </p:txBody>
      </p:sp>
      <p:sp>
        <p:nvSpPr>
          <p:cNvPr id="97" name="Shape 97"/>
          <p:cNvSpPr txBox="1"/>
          <p:nvPr>
            <p:ph idx="1" type="body"/>
          </p:nvPr>
        </p:nvSpPr>
        <p:spPr>
          <a:xfrm>
            <a:off x="457200" y="1165950"/>
            <a:ext cx="8229600" cy="4526100"/>
          </a:xfrm>
          <a:prstGeom prst="rect">
            <a:avLst/>
          </a:prstGeom>
        </p:spPr>
        <p:txBody>
          <a:bodyPr anchorCtr="0" anchor="t" bIns="91425" lIns="91425" rIns="91425" tIns="91425">
            <a:noAutofit/>
          </a:bodyPr>
          <a:lstStyle/>
          <a:p>
            <a:pPr indent="-381000" lvl="0" marL="457200" rtl="0">
              <a:spcBef>
                <a:spcPts val="0"/>
              </a:spcBef>
              <a:buSzPct val="75000"/>
              <a:buFont typeface="Quattrocento"/>
            </a:pPr>
            <a:r>
              <a:rPr lang="en-US">
                <a:latin typeface="Quattrocento"/>
                <a:ea typeface="Quattrocento"/>
                <a:cs typeface="Quattrocento"/>
                <a:sym typeface="Quattrocento"/>
              </a:rPr>
              <a:t>Summary of Research</a:t>
            </a:r>
          </a:p>
          <a:p>
            <a:pPr indent="-381000" lvl="0" marL="457200" rtl="0">
              <a:spcBef>
                <a:spcPts val="0"/>
              </a:spcBef>
              <a:buSzPct val="75000"/>
              <a:buFont typeface="Quattrocento"/>
            </a:pPr>
            <a:r>
              <a:rPr lang="en-US">
                <a:latin typeface="Quattrocento"/>
                <a:ea typeface="Quattrocento"/>
                <a:cs typeface="Quattrocento"/>
                <a:sym typeface="Quattrocento"/>
              </a:rPr>
              <a:t>About the Data</a:t>
            </a:r>
          </a:p>
          <a:p>
            <a:pPr indent="-381000" lvl="0" marL="457200" rtl="0">
              <a:spcBef>
                <a:spcPts val="0"/>
              </a:spcBef>
              <a:buSzPct val="75000"/>
              <a:buFont typeface="Quattrocento"/>
            </a:pPr>
            <a:r>
              <a:rPr lang="en-US">
                <a:latin typeface="Quattrocento"/>
                <a:ea typeface="Quattrocento"/>
                <a:cs typeface="Quattrocento"/>
                <a:sym typeface="Quattrocento"/>
              </a:rPr>
              <a:t>Preliminary Analysis</a:t>
            </a:r>
          </a:p>
          <a:p>
            <a:pPr indent="-381000" lvl="1" marL="914400" rtl="0">
              <a:spcBef>
                <a:spcPts val="0"/>
              </a:spcBef>
              <a:buSzPct val="85714"/>
              <a:buFont typeface="Quattrocento"/>
            </a:pPr>
            <a:r>
              <a:rPr lang="en-US">
                <a:latin typeface="Quattrocento"/>
                <a:ea typeface="Quattrocento"/>
                <a:cs typeface="Quattrocento"/>
                <a:sym typeface="Quattrocento"/>
              </a:rPr>
              <a:t>Trend analysis</a:t>
            </a:r>
          </a:p>
          <a:p>
            <a:pPr indent="-381000" lvl="1" marL="914400" rtl="0">
              <a:spcBef>
                <a:spcPts val="0"/>
              </a:spcBef>
              <a:buSzPct val="85714"/>
              <a:buFont typeface="Quattrocento"/>
            </a:pPr>
            <a:r>
              <a:rPr lang="en-US">
                <a:latin typeface="Quattrocento"/>
                <a:ea typeface="Quattrocento"/>
                <a:cs typeface="Quattrocento"/>
                <a:sym typeface="Quattrocento"/>
              </a:rPr>
              <a:t>Model analysis</a:t>
            </a:r>
          </a:p>
          <a:p>
            <a:pPr indent="-381000" lvl="0" marL="457200" rtl="0">
              <a:spcBef>
                <a:spcPts val="0"/>
              </a:spcBef>
              <a:buSzPct val="75000"/>
              <a:buFont typeface="Quattrocento"/>
            </a:pPr>
            <a:r>
              <a:rPr lang="en-US">
                <a:latin typeface="Quattrocento"/>
                <a:ea typeface="Quattrocento"/>
                <a:cs typeface="Quattrocento"/>
                <a:sym typeface="Quattrocento"/>
              </a:rPr>
              <a:t>On-Going Efforts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Quattrocento"/>
              <a:buNone/>
            </a:pPr>
            <a:r>
              <a:rPr b="0" i="0" lang="en-US" sz="4400" u="none" cap="none" strike="noStrike">
                <a:solidFill>
                  <a:schemeClr val="dk1"/>
                </a:solidFill>
                <a:latin typeface="Quattrocento"/>
                <a:ea typeface="Quattrocento"/>
                <a:cs typeface="Quattrocento"/>
                <a:sym typeface="Quattrocento"/>
              </a:rPr>
              <a:t>Acknowledgements</a:t>
            </a:r>
          </a:p>
        </p:txBody>
      </p:sp>
      <p:sp>
        <p:nvSpPr>
          <p:cNvPr id="243" name="Shape 243"/>
          <p:cNvSpPr txBox="1"/>
          <p:nvPr>
            <p:ph idx="1" type="body"/>
          </p:nvPr>
        </p:nvSpPr>
        <p:spPr>
          <a:xfrm>
            <a:off x="381000" y="1295400"/>
            <a:ext cx="8229600" cy="3733799"/>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buClr>
                <a:schemeClr val="dk1"/>
              </a:buClr>
              <a:buSzPct val="25000"/>
              <a:buFont typeface="Arial"/>
              <a:buNone/>
            </a:pPr>
            <a:r>
              <a:rPr b="0" i="1" lang="en-US" sz="2400" u="none" cap="none" strike="noStrike">
                <a:solidFill>
                  <a:schemeClr val="dk1"/>
                </a:solidFill>
                <a:latin typeface="Quattrocento"/>
                <a:ea typeface="Quattrocento"/>
                <a:cs typeface="Quattrocento"/>
                <a:sym typeface="Quattrocento"/>
              </a:rPr>
              <a:t>“We acknowledge the World Climate Research Programme's Working Group on Coupled Modelling, which is responsible for CMIP, and we thank the climate modeling groups for producing and making available their model output. For CMIP the U.S. Department of Energy's Program for Climate Model Diagnosis and Intercomparison provides coordinating support and led development of software infrastructure in partnership with the Global Organization for Earth System Science Portals.”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Quattrocento"/>
              <a:buNone/>
            </a:pPr>
            <a:r>
              <a:rPr lang="en-US">
                <a:latin typeface="Quattrocento"/>
                <a:ea typeface="Quattrocento"/>
                <a:cs typeface="Quattrocento"/>
                <a:sym typeface="Quattrocento"/>
              </a:rPr>
              <a:t>References</a:t>
            </a:r>
          </a:p>
        </p:txBody>
      </p:sp>
      <p:sp>
        <p:nvSpPr>
          <p:cNvPr id="249" name="Shape 24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lnSpc>
                <a:spcPct val="100000"/>
              </a:lnSpc>
              <a:spcBef>
                <a:spcPts val="640"/>
              </a:spcBef>
              <a:buNone/>
            </a:pPr>
            <a:r>
              <a:rPr lang="en-US" sz="2000">
                <a:solidFill>
                  <a:srgbClr val="000000"/>
                </a:solidFill>
                <a:latin typeface="Quattrocento"/>
                <a:ea typeface="Quattrocento"/>
                <a:cs typeface="Quattrocento"/>
                <a:sym typeface="Quattrocento"/>
              </a:rPr>
              <a:t>Mann, H.B. (1945), Nonparametric tests against trend. Econometrica, 13. </a:t>
            </a:r>
          </a:p>
          <a:p>
            <a:pPr indent="0" lvl="0" marL="0" marR="0" rtl="0" algn="l">
              <a:lnSpc>
                <a:spcPct val="100000"/>
              </a:lnSpc>
              <a:spcBef>
                <a:spcPts val="640"/>
              </a:spcBef>
              <a:buNone/>
            </a:pPr>
            <a:r>
              <a:rPr lang="en-US" sz="2000">
                <a:solidFill>
                  <a:srgbClr val="000000"/>
                </a:solidFill>
                <a:latin typeface="Quattrocento"/>
                <a:ea typeface="Quattrocento"/>
                <a:cs typeface="Quattrocento"/>
                <a:sym typeface="Quattrocento"/>
              </a:rPr>
              <a:t>	</a:t>
            </a:r>
            <a:r>
              <a:rPr lang="en-US" sz="2000">
                <a:latin typeface="Quattrocento"/>
                <a:ea typeface="Quattrocento"/>
                <a:cs typeface="Quattrocento"/>
                <a:sym typeface="Quattrocento"/>
              </a:rPr>
              <a:t>245-259.</a:t>
            </a:r>
          </a:p>
          <a:p>
            <a:pPr indent="-69850" lvl="0" marL="0" rtl="0">
              <a:lnSpc>
                <a:spcPct val="115000"/>
              </a:lnSpc>
              <a:spcBef>
                <a:spcPts val="0"/>
              </a:spcBef>
              <a:buClr>
                <a:schemeClr val="dk1"/>
              </a:buClr>
              <a:buSzPct val="55000"/>
              <a:buFont typeface="Arial"/>
              <a:buNone/>
            </a:pPr>
            <a:r>
              <a:rPr i="1" lang="en-US" sz="2000">
                <a:latin typeface="Quattrocento"/>
                <a:ea typeface="Quattrocento"/>
                <a:cs typeface="Quattrocento"/>
                <a:sym typeface="Quattrocento"/>
              </a:rPr>
              <a:t>RStudio Team (2015). RStudio: Integrated Development for R. RStudio, </a:t>
            </a:r>
          </a:p>
          <a:p>
            <a:pPr indent="-69850" lvl="0" marL="0" rtl="0">
              <a:spcBef>
                <a:spcPts val="0"/>
              </a:spcBef>
              <a:buClr>
                <a:schemeClr val="dk1"/>
              </a:buClr>
              <a:buSzPct val="55000"/>
              <a:buFont typeface="Arial"/>
              <a:buNone/>
            </a:pPr>
            <a:r>
              <a:rPr lang="en-US" sz="2000">
                <a:latin typeface="Quattrocento"/>
                <a:ea typeface="Quattrocento"/>
                <a:cs typeface="Quattrocento"/>
                <a:sym typeface="Quattrocento"/>
              </a:rPr>
              <a:t>	</a:t>
            </a:r>
            <a:r>
              <a:rPr i="1" lang="en-US" sz="2000">
                <a:latin typeface="Quattrocento"/>
                <a:ea typeface="Quattrocento"/>
                <a:cs typeface="Quattrocento"/>
                <a:sym typeface="Quattrocento"/>
              </a:rPr>
              <a:t>Inc., Boston, MA </a:t>
            </a:r>
          </a:p>
          <a:p>
            <a:pPr indent="0" lvl="0" marL="0" marR="0" rtl="0" algn="l">
              <a:lnSpc>
                <a:spcPct val="100000"/>
              </a:lnSpc>
              <a:spcBef>
                <a:spcPts val="640"/>
              </a:spcBef>
              <a:buNone/>
            </a:pPr>
            <a:r>
              <a:rPr lang="en-US" sz="2000">
                <a:solidFill>
                  <a:srgbClr val="000000"/>
                </a:solidFill>
                <a:latin typeface="Quattrocento"/>
                <a:ea typeface="Quattrocento"/>
                <a:cs typeface="Quattrocento"/>
                <a:sym typeface="Quattrocento"/>
              </a:rPr>
              <a:t>TXS Image. (n.d.). Retrieved November 29, 2015, from</a:t>
            </a:r>
          </a:p>
          <a:p>
            <a:pPr indent="457200" lvl="0" marL="0" marR="0" rtl="0" algn="l">
              <a:lnSpc>
                <a:spcPct val="115000"/>
              </a:lnSpc>
              <a:spcBef>
                <a:spcPts val="640"/>
              </a:spcBef>
              <a:buNone/>
            </a:pPr>
            <a:r>
              <a:rPr lang="en-US" sz="2000">
                <a:solidFill>
                  <a:srgbClr val="000000"/>
                </a:solidFill>
                <a:latin typeface="Quattrocento"/>
                <a:ea typeface="Quattrocento"/>
                <a:cs typeface="Quattrocento"/>
                <a:sym typeface="Quattrocento"/>
              </a:rPr>
              <a:t>http://www.geomart.com/images/raisedrelief</a:t>
            </a:r>
          </a:p>
          <a:p>
            <a:pPr indent="-69850" lvl="0" marL="0" rtl="0">
              <a:lnSpc>
                <a:spcPct val="115000"/>
              </a:lnSpc>
              <a:spcBef>
                <a:spcPts val="0"/>
              </a:spcBef>
              <a:buClr>
                <a:schemeClr val="dk1"/>
              </a:buClr>
              <a:buSzPct val="55000"/>
              <a:buFont typeface="Arial"/>
              <a:buNone/>
            </a:pPr>
            <a:r>
              <a:rPr lang="en-US" sz="2000">
                <a:latin typeface="Quattrocento"/>
                <a:ea typeface="Quattrocento"/>
                <a:cs typeface="Quattrocento"/>
                <a:sym typeface="Quattrocento"/>
              </a:rPr>
              <a:t>WCRP Coupled Model Intercomparison Project – Phase 5: Special </a:t>
            </a:r>
          </a:p>
          <a:p>
            <a:pPr indent="-69850" lvl="0" marL="0" rtl="0">
              <a:lnSpc>
                <a:spcPct val="115000"/>
              </a:lnSpc>
              <a:spcBef>
                <a:spcPts val="0"/>
              </a:spcBef>
              <a:buClr>
                <a:schemeClr val="dk1"/>
              </a:buClr>
              <a:buSzPct val="55000"/>
              <a:buFont typeface="Arial"/>
              <a:buNone/>
            </a:pPr>
            <a:r>
              <a:rPr lang="en-US" sz="2000">
                <a:latin typeface="Quattrocento"/>
                <a:ea typeface="Quattrocento"/>
                <a:cs typeface="Quattrocento"/>
                <a:sym typeface="Quattrocento"/>
              </a:rPr>
              <a:t>	Issue of the </a:t>
            </a:r>
            <a:r>
              <a:rPr lang="en-US" sz="2000" u="sng">
                <a:latin typeface="Quattrocento"/>
                <a:ea typeface="Quattrocento"/>
                <a:cs typeface="Quattrocento"/>
                <a:sym typeface="Quattrocento"/>
                <a:hlinkClick r:id="rId3"/>
              </a:rPr>
              <a:t>CLIVAR Exchanges Newsletter, No. 56</a:t>
            </a:r>
            <a:r>
              <a:rPr lang="en-US" sz="2000">
                <a:latin typeface="Quattrocento"/>
                <a:ea typeface="Quattrocento"/>
                <a:cs typeface="Quattrocento"/>
                <a:sym typeface="Quattrocento"/>
              </a:rPr>
              <a:t>, Vol. </a:t>
            </a:r>
            <a:r>
              <a:rPr b="1" lang="en-US" sz="2000">
                <a:latin typeface="Quattrocento"/>
                <a:ea typeface="Quattrocento"/>
                <a:cs typeface="Quattrocento"/>
                <a:sym typeface="Quattrocento"/>
              </a:rPr>
              <a:t>15</a:t>
            </a:r>
            <a:r>
              <a:rPr lang="en-US" sz="2000">
                <a:latin typeface="Quattrocento"/>
                <a:ea typeface="Quattrocento"/>
                <a:cs typeface="Quattrocento"/>
                <a:sym typeface="Quattrocento"/>
              </a:rPr>
              <a:t>, No. 2</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762000" y="2133600"/>
            <a:ext cx="7772400" cy="1362075"/>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25000"/>
              <a:buFont typeface="Quattrocento"/>
              <a:buNone/>
            </a:pPr>
            <a:r>
              <a:rPr b="0" i="0" lang="en-US" sz="4000" u="none" cap="none" strike="noStrike">
                <a:solidFill>
                  <a:schemeClr val="dk1"/>
                </a:solidFill>
                <a:latin typeface="Quattrocento"/>
                <a:ea typeface="Quattrocento"/>
                <a:cs typeface="Quattrocento"/>
                <a:sym typeface="Quattrocento"/>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ctrTitle"/>
          </p:nvPr>
        </p:nvSpPr>
        <p:spPr>
          <a:xfrm>
            <a:off x="685800" y="2130425"/>
            <a:ext cx="7772400" cy="1470000"/>
          </a:xfrm>
          <a:prstGeom prst="rect">
            <a:avLst/>
          </a:prstGeom>
        </p:spPr>
        <p:txBody>
          <a:bodyPr anchorCtr="0" anchor="ctr" bIns="91425" lIns="91425" rIns="91425" tIns="91425">
            <a:noAutofit/>
          </a:bodyPr>
          <a:lstStyle/>
          <a:p>
            <a:pPr lvl="0">
              <a:spcBef>
                <a:spcPts val="0"/>
              </a:spcBef>
              <a:buNone/>
            </a:pPr>
            <a:r>
              <a:rPr lang="en-US">
                <a:latin typeface="Quattrocento"/>
                <a:ea typeface="Quattrocento"/>
                <a:cs typeface="Quattrocento"/>
                <a:sym typeface="Quattrocento"/>
              </a:rPr>
              <a:t>Our Research</a:t>
            </a:r>
          </a:p>
        </p:txBody>
      </p:sp>
      <p:sp>
        <p:nvSpPr>
          <p:cNvPr id="104" name="Shape 104"/>
          <p:cNvSpPr txBox="1"/>
          <p:nvPr>
            <p:ph idx="1" type="subTitle"/>
          </p:nvPr>
        </p:nvSpPr>
        <p:spPr>
          <a:xfrm>
            <a:off x="1371600" y="3886200"/>
            <a:ext cx="6400799" cy="175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Quattrocento"/>
              <a:buNone/>
            </a:pPr>
            <a:r>
              <a:rPr lang="en-US">
                <a:latin typeface="Quattrocento"/>
                <a:ea typeface="Quattrocento"/>
                <a:cs typeface="Quattrocento"/>
                <a:sym typeface="Quattrocento"/>
              </a:rPr>
              <a:t>C</a:t>
            </a:r>
            <a:r>
              <a:rPr b="0" i="0" lang="en-US" sz="4400" u="none" cap="none" strike="noStrike">
                <a:solidFill>
                  <a:schemeClr val="dk1"/>
                </a:solidFill>
                <a:latin typeface="Quattrocento"/>
                <a:ea typeface="Quattrocento"/>
                <a:cs typeface="Quattrocento"/>
                <a:sym typeface="Quattrocento"/>
              </a:rPr>
              <a:t>limate </a:t>
            </a:r>
            <a:r>
              <a:rPr lang="en-US">
                <a:latin typeface="Quattrocento"/>
                <a:ea typeface="Quattrocento"/>
                <a:cs typeface="Quattrocento"/>
                <a:sym typeface="Quattrocento"/>
              </a:rPr>
              <a:t>Variability</a:t>
            </a:r>
          </a:p>
        </p:txBody>
      </p:sp>
      <p:sp>
        <p:nvSpPr>
          <p:cNvPr id="111" name="Shape 111"/>
          <p:cNvSpPr txBox="1"/>
          <p:nvPr>
            <p:ph idx="1" type="body"/>
          </p:nvPr>
        </p:nvSpPr>
        <p:spPr>
          <a:xfrm>
            <a:off x="457200" y="1219200"/>
            <a:ext cx="8229600" cy="4525963"/>
          </a:xfrm>
          <a:prstGeom prst="rect">
            <a:avLst/>
          </a:prstGeom>
          <a:noFill/>
          <a:ln>
            <a:noFill/>
          </a:ln>
        </p:spPr>
        <p:txBody>
          <a:bodyPr anchorCtr="0" anchor="t" bIns="45700" lIns="91425" rIns="91425" tIns="45700">
            <a:noAutofit/>
          </a:bodyPr>
          <a:lstStyle/>
          <a:p>
            <a:pPr indent="-292100" lvl="0" marL="342900" marR="0" rtl="0" algn="l">
              <a:spcBef>
                <a:spcPts val="0"/>
              </a:spcBef>
              <a:buClr>
                <a:schemeClr val="dk1"/>
              </a:buClr>
              <a:buSzPct val="75000"/>
              <a:buFont typeface="Arial"/>
            </a:pPr>
            <a:r>
              <a:rPr b="0" i="0" lang="en-US" sz="3200" u="none" cap="none" strike="noStrike">
                <a:solidFill>
                  <a:schemeClr val="dk1"/>
                </a:solidFill>
                <a:latin typeface="Quattrocento"/>
                <a:ea typeface="Quattrocento"/>
                <a:cs typeface="Quattrocento"/>
                <a:sym typeface="Quattrocento"/>
              </a:rPr>
              <a:t>Future uncertainties </a:t>
            </a:r>
            <a:r>
              <a:rPr lang="en-US">
                <a:latin typeface="Quattrocento"/>
                <a:ea typeface="Quattrocento"/>
                <a:cs typeface="Quattrocento"/>
                <a:sym typeface="Quattrocento"/>
              </a:rPr>
              <a:t>of</a:t>
            </a:r>
            <a:r>
              <a:rPr b="0" i="0" lang="en-US" sz="3200" u="none" cap="none" strike="noStrike">
                <a:solidFill>
                  <a:schemeClr val="dk1"/>
                </a:solidFill>
                <a:latin typeface="Quattrocento"/>
                <a:ea typeface="Quattrocento"/>
                <a:cs typeface="Quattrocento"/>
                <a:sym typeface="Quattrocento"/>
              </a:rPr>
              <a:t> water availability in Texas</a:t>
            </a:r>
          </a:p>
          <a:p>
            <a:pPr indent="-292100" lvl="0" marL="342900" marR="0" rtl="0" algn="l">
              <a:spcBef>
                <a:spcPts val="640"/>
              </a:spcBef>
              <a:buClr>
                <a:schemeClr val="dk1"/>
              </a:buClr>
              <a:buSzPct val="75000"/>
              <a:buFont typeface="Arial"/>
            </a:pPr>
            <a:r>
              <a:rPr b="0" i="0" lang="en-US" sz="3200" u="none" cap="none" strike="noStrike">
                <a:solidFill>
                  <a:schemeClr val="dk1"/>
                </a:solidFill>
                <a:latin typeface="Quattrocento"/>
                <a:ea typeface="Quattrocento"/>
                <a:cs typeface="Quattrocento"/>
                <a:sym typeface="Quattrocento"/>
              </a:rPr>
              <a:t>Availability of Global Climate Change models</a:t>
            </a:r>
          </a:p>
          <a:p>
            <a:pPr indent="0" lvl="0" marL="0" marR="0" rtl="0" algn="l">
              <a:spcBef>
                <a:spcPts val="640"/>
              </a:spcBef>
              <a:buNone/>
            </a:pPr>
            <a:r>
              <a:t/>
            </a:r>
            <a:endParaRPr b="0" i="0" sz="3200" u="none" cap="none" strike="noStrike">
              <a:solidFill>
                <a:schemeClr val="dk1"/>
              </a:solidFill>
              <a:latin typeface="Quattrocento"/>
              <a:ea typeface="Quattrocento"/>
              <a:cs typeface="Quattrocento"/>
              <a:sym typeface="Quattrocen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Quattrocento"/>
              <a:buNone/>
            </a:pPr>
            <a:r>
              <a:rPr b="0" i="0" lang="en-US" sz="4400" u="none" cap="none" strike="noStrike">
                <a:solidFill>
                  <a:schemeClr val="dk1"/>
                </a:solidFill>
                <a:latin typeface="Quattrocento"/>
                <a:ea typeface="Quattrocento"/>
                <a:cs typeface="Quattrocento"/>
                <a:sym typeface="Quattrocento"/>
              </a:rPr>
              <a:t>Goals of Project</a:t>
            </a:r>
          </a:p>
        </p:txBody>
      </p:sp>
      <p:sp>
        <p:nvSpPr>
          <p:cNvPr id="118" name="Shape 118"/>
          <p:cNvSpPr txBox="1"/>
          <p:nvPr>
            <p:ph idx="1" type="body"/>
          </p:nvPr>
        </p:nvSpPr>
        <p:spPr>
          <a:xfrm>
            <a:off x="457200" y="1228475"/>
            <a:ext cx="8229600" cy="3429000"/>
          </a:xfrm>
          <a:prstGeom prst="rect">
            <a:avLst/>
          </a:prstGeom>
          <a:noFill/>
          <a:ln>
            <a:noFill/>
          </a:ln>
        </p:spPr>
        <p:txBody>
          <a:bodyPr anchorCtr="0" anchor="t" bIns="45700" lIns="91425" rIns="91425" tIns="45700">
            <a:noAutofit/>
          </a:bodyPr>
          <a:lstStyle/>
          <a:p>
            <a:pPr indent="-307340" lvl="0" marL="342900" marR="0" rtl="0" algn="l">
              <a:lnSpc>
                <a:spcPct val="90000"/>
              </a:lnSpc>
              <a:spcBef>
                <a:spcPts val="0"/>
              </a:spcBef>
              <a:buClr>
                <a:schemeClr val="dk1"/>
              </a:buClr>
              <a:buSzPct val="80000"/>
              <a:buFont typeface="Arial"/>
            </a:pPr>
            <a:r>
              <a:rPr b="0" i="0" lang="en-US" sz="2960" u="none" cap="none" strike="noStrike">
                <a:solidFill>
                  <a:schemeClr val="dk1"/>
                </a:solidFill>
                <a:latin typeface="Quattrocento"/>
                <a:ea typeface="Quattrocento"/>
                <a:cs typeface="Quattrocento"/>
                <a:sym typeface="Quattrocento"/>
              </a:rPr>
              <a:t>Assess model </a:t>
            </a:r>
            <a:r>
              <a:rPr b="1" i="0" lang="en-US" sz="2960" u="none" cap="none" strike="noStrike">
                <a:solidFill>
                  <a:schemeClr val="dk1"/>
                </a:solidFill>
                <a:latin typeface="Quattrocento"/>
                <a:ea typeface="Quattrocento"/>
                <a:cs typeface="Quattrocento"/>
                <a:sym typeface="Quattrocento"/>
              </a:rPr>
              <a:t>reliability</a:t>
            </a:r>
          </a:p>
          <a:p>
            <a:pPr indent="-235584" lvl="1" marL="742950" marR="0" rtl="0" algn="l">
              <a:lnSpc>
                <a:spcPct val="90000"/>
              </a:lnSpc>
              <a:spcBef>
                <a:spcPts val="518"/>
              </a:spcBef>
              <a:buClr>
                <a:schemeClr val="dk1"/>
              </a:buClr>
              <a:buSzPct val="69230"/>
              <a:buFont typeface="Arial"/>
            </a:pPr>
            <a:r>
              <a:rPr b="0" i="0" lang="en-US" sz="2590" u="none" cap="none" strike="noStrike">
                <a:solidFill>
                  <a:schemeClr val="dk1"/>
                </a:solidFill>
                <a:latin typeface="Quattrocento"/>
                <a:ea typeface="Quattrocento"/>
                <a:cs typeface="Quattrocento"/>
                <a:sym typeface="Quattrocento"/>
              </a:rPr>
              <a:t>Identify global models (or combinations thereof) that are best able to replicate historical regional data</a:t>
            </a:r>
          </a:p>
          <a:p>
            <a:pPr indent="-307340" lvl="0" marL="342900" marR="0" rtl="0" algn="l">
              <a:lnSpc>
                <a:spcPct val="90000"/>
              </a:lnSpc>
              <a:spcBef>
                <a:spcPts val="592"/>
              </a:spcBef>
              <a:buClr>
                <a:schemeClr val="dk1"/>
              </a:buClr>
              <a:buSzPct val="80000"/>
              <a:buFont typeface="Arial"/>
            </a:pPr>
            <a:r>
              <a:rPr b="0" i="0" lang="en-US" sz="2960" u="none" cap="none" strike="noStrike">
                <a:solidFill>
                  <a:schemeClr val="dk1"/>
                </a:solidFill>
                <a:latin typeface="Quattrocento"/>
                <a:ea typeface="Quattrocento"/>
                <a:cs typeface="Quattrocento"/>
                <a:sym typeface="Quattrocento"/>
              </a:rPr>
              <a:t>Evaluat</a:t>
            </a:r>
            <a:r>
              <a:rPr lang="en-US" sz="2960">
                <a:latin typeface="Quattrocento"/>
                <a:ea typeface="Quattrocento"/>
                <a:cs typeface="Quattrocento"/>
                <a:sym typeface="Quattrocento"/>
              </a:rPr>
              <a:t>e</a:t>
            </a:r>
            <a:r>
              <a:rPr b="0" i="0" lang="en-US" sz="2960" u="none" cap="none" strike="noStrike">
                <a:solidFill>
                  <a:schemeClr val="dk1"/>
                </a:solidFill>
                <a:latin typeface="Quattrocento"/>
                <a:ea typeface="Quattrocento"/>
                <a:cs typeface="Quattrocento"/>
                <a:sym typeface="Quattrocento"/>
              </a:rPr>
              <a:t> future projections </a:t>
            </a:r>
            <a:r>
              <a:rPr lang="en-US" sz="2960">
                <a:latin typeface="Quattrocento"/>
                <a:ea typeface="Quattrocento"/>
                <a:cs typeface="Quattrocento"/>
                <a:sym typeface="Quattrocento"/>
              </a:rPr>
              <a:t>given by</a:t>
            </a:r>
            <a:r>
              <a:rPr b="0" i="0" lang="en-US" sz="2960" u="none" cap="none" strike="noStrike">
                <a:solidFill>
                  <a:schemeClr val="dk1"/>
                </a:solidFill>
                <a:latin typeface="Quattrocento"/>
                <a:ea typeface="Quattrocento"/>
                <a:cs typeface="Quattrocento"/>
                <a:sym typeface="Quattrocento"/>
              </a:rPr>
              <a:t> </a:t>
            </a:r>
            <a:r>
              <a:rPr lang="en-US" sz="2960">
                <a:latin typeface="Quattrocento"/>
                <a:ea typeface="Quattrocento"/>
                <a:cs typeface="Quattrocento"/>
                <a:sym typeface="Quattrocento"/>
              </a:rPr>
              <a:t>best</a:t>
            </a:r>
            <a:r>
              <a:rPr b="0" i="0" lang="en-US" sz="2960" u="none" cap="none" strike="noStrike">
                <a:solidFill>
                  <a:schemeClr val="dk1"/>
                </a:solidFill>
                <a:latin typeface="Quattrocento"/>
                <a:ea typeface="Quattrocento"/>
                <a:cs typeface="Quattrocento"/>
                <a:sym typeface="Quattrocento"/>
              </a:rPr>
              <a:t> models</a:t>
            </a:r>
          </a:p>
          <a:p>
            <a:pPr lvl="0" rtl="0">
              <a:lnSpc>
                <a:spcPct val="90000"/>
              </a:lnSpc>
              <a:spcBef>
                <a:spcPts val="592"/>
              </a:spcBef>
              <a:buClr>
                <a:schemeClr val="dk1"/>
              </a:buClr>
              <a:buSzPct val="80000"/>
              <a:buFont typeface="Quattrocento"/>
            </a:pPr>
            <a:r>
              <a:rPr lang="en-US" sz="2960">
                <a:latin typeface="Quattrocento"/>
                <a:ea typeface="Quattrocento"/>
                <a:cs typeface="Quattrocento"/>
                <a:sym typeface="Quattrocento"/>
              </a:rPr>
              <a:t>Make recommendations to water planners on model applicability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Quattrocento"/>
              <a:buNone/>
            </a:pPr>
            <a:r>
              <a:rPr b="0" i="0" lang="en-US" sz="4400" u="none" cap="none" strike="noStrike">
                <a:solidFill>
                  <a:schemeClr val="dk1"/>
                </a:solidFill>
                <a:latin typeface="Quattrocento"/>
                <a:ea typeface="Quattrocento"/>
                <a:cs typeface="Quattrocento"/>
                <a:sym typeface="Quattrocento"/>
              </a:rPr>
              <a:t>Data Mining</a:t>
            </a:r>
          </a:p>
        </p:txBody>
      </p:sp>
      <p:sp>
        <p:nvSpPr>
          <p:cNvPr id="125" name="Shape 125"/>
          <p:cNvSpPr txBox="1"/>
          <p:nvPr>
            <p:ph idx="1" type="body"/>
          </p:nvPr>
        </p:nvSpPr>
        <p:spPr>
          <a:xfrm>
            <a:off x="457200" y="1246600"/>
            <a:ext cx="8229600" cy="3429000"/>
          </a:xfrm>
          <a:prstGeom prst="rect">
            <a:avLst/>
          </a:prstGeom>
          <a:noFill/>
          <a:ln>
            <a:noFill/>
          </a:ln>
        </p:spPr>
        <p:txBody>
          <a:bodyPr anchorCtr="0" anchor="t" bIns="45700" lIns="91425" rIns="91425" tIns="45700">
            <a:noAutofit/>
          </a:bodyPr>
          <a:lstStyle/>
          <a:p>
            <a:pPr indent="-292100" lvl="0" marL="342900" marR="0" rtl="0" algn="l">
              <a:lnSpc>
                <a:spcPct val="90000"/>
              </a:lnSpc>
              <a:spcBef>
                <a:spcPts val="0"/>
              </a:spcBef>
              <a:buClr>
                <a:schemeClr val="dk1"/>
              </a:buClr>
              <a:buSzPct val="75000"/>
              <a:buFont typeface="Arial"/>
            </a:pPr>
            <a:r>
              <a:rPr b="0" i="0" lang="en-US" sz="3200" u="none" cap="none" strike="noStrike">
                <a:solidFill>
                  <a:schemeClr val="dk1"/>
                </a:solidFill>
                <a:latin typeface="Quattrocento"/>
                <a:ea typeface="Quattrocento"/>
                <a:cs typeface="Quattrocento"/>
                <a:sym typeface="Quattrocento"/>
              </a:rPr>
              <a:t>Large scale spatial and temporal data </a:t>
            </a:r>
          </a:p>
          <a:p>
            <a:pPr indent="-292100" lvl="0" marL="342900" marR="0" rtl="0" algn="l">
              <a:lnSpc>
                <a:spcPct val="90000"/>
              </a:lnSpc>
              <a:spcBef>
                <a:spcPts val="640"/>
              </a:spcBef>
              <a:buClr>
                <a:schemeClr val="dk1"/>
              </a:buClr>
              <a:buSzPct val="75000"/>
              <a:buFont typeface="Arial"/>
            </a:pPr>
            <a:r>
              <a:rPr b="0" i="0" lang="en-US" sz="3200" u="none" cap="none" strike="noStrike">
                <a:solidFill>
                  <a:schemeClr val="dk1"/>
                </a:solidFill>
                <a:latin typeface="Quattrocento"/>
                <a:ea typeface="Quattrocento"/>
                <a:cs typeface="Quattrocento"/>
                <a:sym typeface="Quattrocento"/>
              </a:rPr>
              <a:t>Total data involved is about 1 GB</a:t>
            </a:r>
          </a:p>
          <a:p>
            <a:pPr indent="-292100" lvl="0" marL="342900" marR="0" rtl="0" algn="l">
              <a:lnSpc>
                <a:spcPct val="90000"/>
              </a:lnSpc>
              <a:spcBef>
                <a:spcPts val="640"/>
              </a:spcBef>
              <a:buClr>
                <a:schemeClr val="dk1"/>
              </a:buClr>
              <a:buSzPct val="75000"/>
              <a:buFont typeface="Arial"/>
            </a:pPr>
            <a:r>
              <a:rPr lang="en-US">
                <a:latin typeface="Quattrocento"/>
                <a:ea typeface="Quattrocento"/>
                <a:cs typeface="Quattrocento"/>
                <a:sym typeface="Quattrocento"/>
              </a:rPr>
              <a:t>Requires knowledge of predictive modeling, trend analysis, and reliability</a:t>
            </a:r>
          </a:p>
          <a:p>
            <a:pPr indent="0" lvl="0" marL="0" marR="0" rtl="0" algn="l">
              <a:lnSpc>
                <a:spcPct val="90000"/>
              </a:lnSpc>
              <a:spcBef>
                <a:spcPts val="640"/>
              </a:spcBef>
              <a:buClr>
                <a:schemeClr val="dk1"/>
              </a:buClr>
              <a:buSzPct val="25000"/>
              <a:buFont typeface="Arial"/>
              <a:buNone/>
            </a:pPr>
            <a:r>
              <a:t/>
            </a:r>
            <a:endParaRPr b="0" i="0" sz="3200" u="none" cap="none" strike="noStrike">
              <a:solidFill>
                <a:schemeClr val="dk1"/>
              </a:solidFill>
              <a:latin typeface="Quattrocento"/>
              <a:ea typeface="Quattrocento"/>
              <a:cs typeface="Quattrocento"/>
              <a:sym typeface="Quattrocen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ctrTitle"/>
          </p:nvPr>
        </p:nvSpPr>
        <p:spPr>
          <a:xfrm>
            <a:off x="685800" y="2130425"/>
            <a:ext cx="7772400" cy="1470000"/>
          </a:xfrm>
          <a:prstGeom prst="rect">
            <a:avLst/>
          </a:prstGeom>
        </p:spPr>
        <p:txBody>
          <a:bodyPr anchorCtr="0" anchor="ctr" bIns="91425" lIns="91425" rIns="91425" tIns="91425">
            <a:noAutofit/>
          </a:bodyPr>
          <a:lstStyle/>
          <a:p>
            <a:pPr lvl="0" rtl="0">
              <a:spcBef>
                <a:spcPts val="0"/>
              </a:spcBef>
              <a:buNone/>
            </a:pPr>
            <a:r>
              <a:rPr lang="en-US">
                <a:latin typeface="Quattrocento"/>
                <a:ea typeface="Quattrocento"/>
                <a:cs typeface="Quattrocento"/>
                <a:sym typeface="Quattrocento"/>
              </a:rPr>
              <a:t>The Data</a:t>
            </a:r>
          </a:p>
        </p:txBody>
      </p:sp>
      <p:sp>
        <p:nvSpPr>
          <p:cNvPr id="132" name="Shape 132"/>
          <p:cNvSpPr txBox="1"/>
          <p:nvPr>
            <p:ph idx="1" type="subTitle"/>
          </p:nvPr>
        </p:nvSpPr>
        <p:spPr>
          <a:xfrm>
            <a:off x="1371600" y="3886200"/>
            <a:ext cx="6400799" cy="17526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868362"/>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Quattrocento"/>
              <a:buNone/>
            </a:pPr>
            <a:r>
              <a:rPr lang="en-US">
                <a:latin typeface="Quattrocento"/>
                <a:ea typeface="Quattrocento"/>
                <a:cs typeface="Quattrocento"/>
                <a:sym typeface="Quattrocento"/>
              </a:rPr>
              <a:t>Our Region</a:t>
            </a:r>
          </a:p>
        </p:txBody>
      </p:sp>
      <p:pic>
        <p:nvPicPr>
          <p:cNvPr id="139" name="Shape 139"/>
          <p:cNvPicPr preferRelativeResize="0"/>
          <p:nvPr/>
        </p:nvPicPr>
        <p:blipFill>
          <a:blip r:embed="rId3">
            <a:alphaModFix/>
          </a:blip>
          <a:stretch>
            <a:fillRect/>
          </a:stretch>
        </p:blipFill>
        <p:spPr>
          <a:xfrm>
            <a:off x="5393600" y="1395874"/>
            <a:ext cx="3237800" cy="3008199"/>
          </a:xfrm>
          <a:prstGeom prst="rect">
            <a:avLst/>
          </a:prstGeom>
          <a:noFill/>
          <a:ln>
            <a:noFill/>
          </a:ln>
        </p:spPr>
      </p:pic>
      <p:sp>
        <p:nvSpPr>
          <p:cNvPr id="140" name="Shape 140"/>
          <p:cNvSpPr/>
          <p:nvPr/>
        </p:nvSpPr>
        <p:spPr>
          <a:xfrm rot="-1208563">
            <a:off x="3765473" y="3463271"/>
            <a:ext cx="1591648" cy="309876"/>
          </a:xfrm>
          <a:prstGeom prst="rightArrow">
            <a:avLst>
              <a:gd fmla="val 50000" name="adj1"/>
              <a:gd fmla="val 50000" name="adj2"/>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Capture.PNG" id="141" name="Shape 141"/>
          <p:cNvPicPr preferRelativeResize="0"/>
          <p:nvPr/>
        </p:nvPicPr>
        <p:blipFill>
          <a:blip r:embed="rId4">
            <a:alphaModFix/>
          </a:blip>
          <a:stretch>
            <a:fillRect/>
          </a:stretch>
        </p:blipFill>
        <p:spPr>
          <a:xfrm>
            <a:off x="655625" y="1440124"/>
            <a:ext cx="4178875" cy="2919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latin typeface="Quattrocento"/>
                <a:ea typeface="Quattrocento"/>
                <a:cs typeface="Quattrocento"/>
                <a:sym typeface="Quattrocento"/>
              </a:rPr>
              <a:t>The Observed Data</a:t>
            </a:r>
          </a:p>
        </p:txBody>
      </p:sp>
      <p:sp>
        <p:nvSpPr>
          <p:cNvPr id="148" name="Shape 148"/>
          <p:cNvSpPr txBox="1"/>
          <p:nvPr>
            <p:ph idx="1" type="body"/>
          </p:nvPr>
        </p:nvSpPr>
        <p:spPr>
          <a:xfrm>
            <a:off x="457200" y="1309300"/>
            <a:ext cx="8229600" cy="4526100"/>
          </a:xfrm>
          <a:prstGeom prst="rect">
            <a:avLst/>
          </a:prstGeom>
        </p:spPr>
        <p:txBody>
          <a:bodyPr anchorCtr="0" anchor="t" bIns="91425" lIns="91425" rIns="91425" tIns="91425">
            <a:noAutofit/>
          </a:bodyPr>
          <a:lstStyle/>
          <a:p>
            <a:pPr indent="-381000" lvl="0" marL="457200" rtl="0">
              <a:spcBef>
                <a:spcPts val="0"/>
              </a:spcBef>
              <a:buSzPct val="75000"/>
              <a:buFont typeface="Quattrocento"/>
            </a:pPr>
            <a:r>
              <a:rPr lang="en-US">
                <a:latin typeface="Quattrocento"/>
                <a:ea typeface="Quattrocento"/>
                <a:cs typeface="Quattrocento"/>
                <a:sym typeface="Quattrocento"/>
              </a:rPr>
              <a:t>Compiled by the World Climate Research Programme (WCRP)</a:t>
            </a:r>
          </a:p>
          <a:p>
            <a:pPr indent="-381000" lvl="0" marL="457200" rtl="0">
              <a:spcBef>
                <a:spcPts val="0"/>
              </a:spcBef>
              <a:buSzPct val="75000"/>
              <a:buFont typeface="Quattrocento"/>
            </a:pPr>
            <a:r>
              <a:rPr lang="en-US">
                <a:latin typeface="Quattrocento"/>
                <a:ea typeface="Quattrocento"/>
                <a:cs typeface="Quattrocento"/>
                <a:sym typeface="Quattrocento"/>
              </a:rPr>
              <a:t>Average monthly precipitation (mm) and temperature (°C) from January 1950 - December 1999</a:t>
            </a:r>
          </a:p>
          <a:p>
            <a:pPr indent="-381000" lvl="0" marL="457200">
              <a:spcBef>
                <a:spcPts val="0"/>
              </a:spcBef>
              <a:buSzPct val="75000"/>
              <a:buFont typeface="Quattrocento"/>
            </a:pPr>
            <a:r>
              <a:rPr lang="en-US">
                <a:latin typeface="Quattrocento"/>
                <a:ea typeface="Quattrocento"/>
                <a:cs typeface="Quattrocento"/>
                <a:sym typeface="Quattrocento"/>
              </a:rPr>
              <a:t>Two 19 x 16 x 600 data sets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