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DC69EC-B115-4AAE-AF2A-C194C5EEE02D}">
  <a:tblStyle styleId="{25DC69EC-B115-4AAE-AF2A-C194C5EEE0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83EA23D-9526-44D5-BA53-6D45744EEDE8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1f9cdaa6b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1f9cdaa6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d1f9cdaa6b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713594b7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5713594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15713594b7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5713594b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5713594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15713594b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12db9dcdc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12db9dc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112db9dcdc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5fed2b40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f5fed2b40a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12db9dcdc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12db9dcd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112db9dcdc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12db9dcdc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12db9dc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112db9dcdc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Jason</a:t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5fed2b4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Nina: </a:t>
            </a:r>
            <a:endParaRPr/>
          </a:p>
        </p:txBody>
      </p:sp>
      <p:sp>
        <p:nvSpPr>
          <p:cNvPr id="103" name="Google Shape;103;gf5fed2b40a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12db9dcdc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12db9dc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112db9dcdc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5fed2b40a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5fed2b40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f5fed2b40a_0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1db43a51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1db43a5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d1db43a51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5fed2b4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MCU will be relaying data to and fro the dsp/user interface via bluetooth. Telling the DSP what type of harmony the user wants, and then sending the digital to back to the app...  </a:t>
            </a:r>
            <a:endParaRPr/>
          </a:p>
        </p:txBody>
      </p:sp>
      <p:sp>
        <p:nvSpPr>
          <p:cNvPr id="131" name="Google Shape;131;gf5fed2b40a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7ca8b0c4e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7ca8b0c4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17ca8b0c4e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1f9cdaa6b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1f9cdaa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d1f9cdaa6b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3540" y="843669"/>
            <a:ext cx="716920" cy="5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  <a:defRPr b="0" i="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834188" y="2332039"/>
            <a:ext cx="7852611" cy="379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5" name="Google Shape;3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M-LogoBox.png" id="42" name="Google Shape;4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1896" y="1711418"/>
            <a:ext cx="937304" cy="93730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/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  <a:defRPr b="0" i="0" sz="4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457200" y="10547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57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648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457200" y="9667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457200" y="2307097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57200" y="2946860"/>
            <a:ext cx="4040188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645033" y="2307097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645033" y="2946860"/>
            <a:ext cx="4041775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67" name="Google Shape;6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457208" y="1171074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3575050" y="1171074"/>
            <a:ext cx="5111750" cy="4955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457208" y="2406316"/>
            <a:ext cx="3008313" cy="3719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1792288" y="1106905"/>
            <a:ext cx="5486400" cy="362067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6071" y="274640"/>
            <a:ext cx="8697402" cy="70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152403" y="6575107"/>
            <a:ext cx="7050313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Audio Harmonizer</a:t>
            </a:r>
            <a:endParaRPr/>
          </a:p>
        </p:txBody>
      </p:sp>
      <p:sp>
        <p:nvSpPr>
          <p:cNvPr id="92" name="Google Shape;92;p11"/>
          <p:cNvSpPr txBox="1"/>
          <p:nvPr>
            <p:ph idx="1" type="subTitle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Annie Rizvi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Nina Rao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Jason Dimelow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Urinrinoghene Lauretta Omughelli</a:t>
            </a:r>
            <a:endParaRPr/>
          </a:p>
        </p:txBody>
      </p:sp>
      <p:cxnSp>
        <p:nvCxnSpPr>
          <p:cNvPr id="93" name="Google Shape;93;p11"/>
          <p:cNvCxnSpPr/>
          <p:nvPr/>
        </p:nvCxnSpPr>
        <p:spPr>
          <a:xfrm>
            <a:off x="2558716" y="3923383"/>
            <a:ext cx="4026569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450" y="1701600"/>
            <a:ext cx="4443099" cy="4709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1396575" y="855000"/>
            <a:ext cx="65829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>
                <a:solidFill>
                  <a:srgbClr val="500000"/>
                </a:solidFill>
              </a:rPr>
              <a:t>Power Supply PCB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Fuel Gauge Reading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834288" y="2557989"/>
            <a:ext cx="7852500" cy="37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Arduino Library for BQ27411</a:t>
            </a:r>
            <a:endParaRPr sz="3000">
              <a:solidFill>
                <a:schemeClr val="dk1"/>
              </a:solidFill>
            </a:endParaRPr>
          </a:p>
          <a:p>
            <a:pPr indent="-3937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Should work with BQ27441</a:t>
            </a:r>
            <a:endParaRPr sz="26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Arduino Code written to read I2C data for:</a:t>
            </a:r>
            <a:endParaRPr sz="3000">
              <a:solidFill>
                <a:schemeClr val="dk1"/>
              </a:solidFill>
            </a:endParaRPr>
          </a:p>
          <a:p>
            <a:pPr indent="-3937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State of charge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Voltage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Current</a:t>
            </a:r>
            <a:endParaRPr sz="26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Re-test once parts are completely soldered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584800" y="2157800"/>
            <a:ext cx="26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Lauretta &amp; Annie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Bluetooth Communication</a:t>
            </a:r>
            <a:endParaRPr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834288" y="2544689"/>
            <a:ext cx="7852500" cy="37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860" lvl="0" marL="4572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60"/>
              <a:buChar char="●"/>
            </a:pPr>
            <a:r>
              <a:rPr lang="en-US" sz="2760">
                <a:solidFill>
                  <a:schemeClr val="dk1"/>
                </a:solidFill>
              </a:rPr>
              <a:t>MCU and Android App Connect via Bluetooth</a:t>
            </a:r>
            <a:endParaRPr sz="2760">
              <a:solidFill>
                <a:schemeClr val="dk1"/>
              </a:solidFill>
            </a:endParaRPr>
          </a:p>
          <a:p>
            <a:pPr indent="-40386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0"/>
              <a:buChar char="●"/>
            </a:pPr>
            <a:r>
              <a:rPr lang="en-US" sz="2760">
                <a:solidFill>
                  <a:schemeClr val="dk1"/>
                </a:solidFill>
              </a:rPr>
              <a:t>Android App able to send user inputs as string</a:t>
            </a:r>
            <a:endParaRPr sz="2760">
              <a:solidFill>
                <a:schemeClr val="dk1"/>
              </a:solidFill>
            </a:endParaRPr>
          </a:p>
          <a:p>
            <a:pPr indent="-40386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0"/>
              <a:buChar char="●"/>
            </a:pPr>
            <a:r>
              <a:rPr lang="en-US" sz="2760">
                <a:solidFill>
                  <a:schemeClr val="dk1"/>
                </a:solidFill>
              </a:rPr>
              <a:t>MCU Arduino Code able to </a:t>
            </a:r>
            <a:r>
              <a:rPr lang="en-US" sz="2760">
                <a:solidFill>
                  <a:schemeClr val="dk1"/>
                </a:solidFill>
              </a:rPr>
              <a:t>receive</a:t>
            </a:r>
            <a:r>
              <a:rPr lang="en-US" sz="2760">
                <a:solidFill>
                  <a:schemeClr val="dk1"/>
                </a:solidFill>
              </a:rPr>
              <a:t> and interpret user input into corresponding variables for manual and automatic modes</a:t>
            </a:r>
            <a:endParaRPr sz="2760">
              <a:solidFill>
                <a:schemeClr val="dk1"/>
              </a:solidFill>
            </a:endParaRPr>
          </a:p>
          <a:p>
            <a:pPr indent="-40386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0"/>
              <a:buChar char="●"/>
            </a:pPr>
            <a:r>
              <a:rPr lang="en-US" sz="2760">
                <a:solidFill>
                  <a:schemeClr val="dk1"/>
                </a:solidFill>
              </a:rPr>
              <a:t>Android App is able to </a:t>
            </a:r>
            <a:r>
              <a:rPr lang="en-US" sz="2760">
                <a:solidFill>
                  <a:schemeClr val="dk1"/>
                </a:solidFill>
              </a:rPr>
              <a:t>receive</a:t>
            </a:r>
            <a:r>
              <a:rPr lang="en-US" sz="2760">
                <a:solidFill>
                  <a:schemeClr val="dk1"/>
                </a:solidFill>
              </a:rPr>
              <a:t> battery level from the MCU and display it accordingly</a:t>
            </a:r>
            <a:endParaRPr sz="276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760">
              <a:solidFill>
                <a:schemeClr val="dk1"/>
              </a:solidFill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624675" y="2144500"/>
            <a:ext cx="26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Jason &amp; Nina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Parts Ordering Status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834188" y="2332039"/>
            <a:ext cx="7852500" cy="37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Main PCB needs to be ordered 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ctrTitle"/>
          </p:nvPr>
        </p:nvSpPr>
        <p:spPr>
          <a:xfrm>
            <a:off x="685800" y="2693988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Progress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25" y="2259964"/>
            <a:ext cx="7894922" cy="422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457200" y="71468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/>
              <a:t>Validation Plan</a:t>
            </a:r>
            <a:endParaRPr sz="5100"/>
          </a:p>
        </p:txBody>
      </p:sp>
      <p:graphicFrame>
        <p:nvGraphicFramePr>
          <p:cNvPr id="200" name="Google Shape;200;p26"/>
          <p:cNvGraphicFramePr/>
          <p:nvPr/>
        </p:nvGraphicFramePr>
        <p:xfrm>
          <a:off x="363525" y="158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{283EA23D-9526-44D5-BA53-6D45744EEDE8}</a:tableStyleId>
              </a:tblPr>
              <a:tblGrid>
                <a:gridCol w="635125"/>
                <a:gridCol w="1241225"/>
                <a:gridCol w="2719475"/>
                <a:gridCol w="2255175"/>
                <a:gridCol w="588400"/>
                <a:gridCol w="977550"/>
              </a:tblGrid>
              <a:tr h="22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Paragraph #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Test Name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Success Criteria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Methodology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Status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Resp. Engineers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897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3.2.1.2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MCU, Android App Bluetooth Communication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Android able to successfully send the mode, number of harmonies and additional necessary information to ESP32 MCU which is visible and interpretable by the ESP32 terminal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App connects via bluetooth and sends sample user data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/>
                        <a:t>PASSED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Nina Rao, Jason Dimelow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/>
                        <a:t>3.2.1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DSP with ADC/DAC Hardware Integration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Able to receive sample audio in real time and harmonize with specific chord progression which is output through DAC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 TI Real time MCU Launchpad and Audio Booster Pack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UNTESTED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Annie Rizvi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3.2.3.1.4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DSP and MCU Communication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DSP receives fake user input from MCU via input pins and is interpretable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 ESP32 and TI MCU Launchpad LEDs to verify input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UNTESTED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Annie Rizvi, Jason Dimelow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3.2.3.1.3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Fuel Gage, MCU, Android App Communication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Android App displays battery voltage and state of charge.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Programming of the MCU to communicate with the fuel </a:t>
                      </a:r>
                      <a:r>
                        <a:rPr lang="en-US" sz="1000"/>
                        <a:t>gauge</a:t>
                      </a:r>
                      <a:r>
                        <a:rPr lang="en-US" sz="1000"/>
                        <a:t> through I2C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UNTESTED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Lauretta Omughelli, Jason Dimelow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3.2.1.2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Android, MCU, DSP Seamless Communication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User inputs values via application which is sent through MCU to DSP to run correct harmonizing algorithm in real time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 Ti Real time MCU Launchpad and Audio Booster Pack connected to ESP32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UNTESTED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Nina Rao, Jason Dimelow, Annie Rizvi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3.2.3.1.2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Input Voltage for Subsystems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All subsystems properly powered through rechargable battery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 voltmeter to ensure voltage values match requirements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UNTESTED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Lauretta Omughelli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3.2.1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Full System Functionality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User able to use Audio Harmonizer that is powered by rechargeable battery for real time harmonization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Team member pretends to be user with instrument or singing into mic connected to Audio Harmonizer, using App on Android Phone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UNTESTED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Nina Rao, Jason Dimelow, Lauretta Omughelli, Annie Rizvi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425" y="3292100"/>
            <a:ext cx="5588375" cy="31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5800"/>
              <a:t>Project Statement</a:t>
            </a:r>
            <a:endParaRPr sz="5800"/>
          </a:p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>
            <a:off x="457188" y="2207139"/>
            <a:ext cx="7852500" cy="3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rPr lang="en-US" sz="3000"/>
              <a:t>Create a system that allows artists to create multiple harmonies in real time for performances.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3"/>
          <p:cNvPicPr preferRelativeResize="0"/>
          <p:nvPr/>
        </p:nvPicPr>
        <p:blipFill rotWithShape="1">
          <a:blip r:embed="rId3">
            <a:alphaModFix/>
          </a:blip>
          <a:srcRect b="8717" l="0" r="0" t="0"/>
          <a:stretch/>
        </p:blipFill>
        <p:spPr>
          <a:xfrm>
            <a:off x="851725" y="2188475"/>
            <a:ext cx="7835075" cy="4208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5800"/>
              <a:t>Project Subsystems</a:t>
            </a:r>
            <a:endParaRPr sz="5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Current Timeline</a:t>
            </a:r>
            <a:endParaRPr/>
          </a:p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834188" y="2332039"/>
            <a:ext cx="7852500" cy="37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Integrating DSP Algorithms on to Real-Time MCU </a:t>
            </a:r>
            <a:endParaRPr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MCU and Android Application Bluetooth Communication Complete</a:t>
            </a:r>
            <a:endParaRPr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Fuel Gauge Integration in Progress</a:t>
            </a:r>
            <a:endParaRPr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Main PCB Design in Progress</a:t>
            </a:r>
            <a:endParaRPr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Power Supply PCB Reordered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Subsystem 1: Digital Signal Processor</a:t>
            </a:r>
            <a:endParaRPr sz="3900"/>
          </a:p>
        </p:txBody>
      </p:sp>
      <p:graphicFrame>
        <p:nvGraphicFramePr>
          <p:cNvPr id="120" name="Google Shape;120;p15"/>
          <p:cNvGraphicFramePr/>
          <p:nvPr/>
        </p:nvGraphicFramePr>
        <p:xfrm>
          <a:off x="952500" y="243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{25DC69EC-B115-4AAE-AF2A-C194C5EEE02D}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Accomplishments Since Last Presentation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E4002B"/>
                          </a:solidFill>
                        </a:rPr>
                        <a:t>&lt;45 hrs&gt;</a:t>
                      </a:r>
                      <a:endParaRPr sz="1700">
                        <a:solidFill>
                          <a:srgbClr val="E4002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Ongoing progress/problems and plans until next presentation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Met with TI Support 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Refactored project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Complete refactoring</a:t>
                      </a:r>
                      <a:endParaRPr sz="1700"/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Integrate Harmonies</a:t>
                      </a:r>
                      <a:endParaRPr sz="1700"/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Receive</a:t>
                      </a:r>
                      <a:r>
                        <a:rPr lang="en-US" sz="1700"/>
                        <a:t> user input from MCU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Signal Processor</a:t>
            </a:r>
            <a:endParaRPr/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457195" y="2332050"/>
            <a:ext cx="4733100" cy="37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2 DMA Channels taking Audio input in ping-pong format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Timer set to 20kHz for ADC and DAC input/output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Close to completing continuous audio record and playback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Meeting with TI Support set for tomorrow</a:t>
            </a:r>
            <a:endParaRPr sz="2400"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247625" y="2869475"/>
            <a:ext cx="3932449" cy="28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457200" y="1167948"/>
            <a:ext cx="82296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3900"/>
              <a:t>Microcontroller Unit</a:t>
            </a:r>
            <a:endParaRPr sz="3900"/>
          </a:p>
        </p:txBody>
      </p:sp>
      <p:graphicFrame>
        <p:nvGraphicFramePr>
          <p:cNvPr id="134" name="Google Shape;134;p17"/>
          <p:cNvGraphicFramePr/>
          <p:nvPr/>
        </p:nvGraphicFramePr>
        <p:xfrm>
          <a:off x="952500" y="207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{25DC69EC-B115-4AAE-AF2A-C194C5EEE02D}</a:tableStyleId>
              </a:tblPr>
              <a:tblGrid>
                <a:gridCol w="3619500"/>
                <a:gridCol w="3619500"/>
              </a:tblGrid>
              <a:tr h="56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Accomplishments Since Last Presentation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&lt;5 hrs&gt;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624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MCU Testing from last semester complete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Communication with App via bluetooth working fully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Communication with DSP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Working on I2C communication with Battery Fuel Gauge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5" name="Google Shape;135;p17"/>
          <p:cNvSpPr txBox="1"/>
          <p:nvPr>
            <p:ph type="title"/>
          </p:nvPr>
        </p:nvSpPr>
        <p:spPr>
          <a:xfrm>
            <a:off x="554075" y="3989673"/>
            <a:ext cx="82296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3900"/>
              <a:t>Main Unit Schematic/PCB</a:t>
            </a:r>
            <a:endParaRPr sz="3900"/>
          </a:p>
        </p:txBody>
      </p:sp>
      <p:graphicFrame>
        <p:nvGraphicFramePr>
          <p:cNvPr id="136" name="Google Shape;136;p17"/>
          <p:cNvGraphicFramePr/>
          <p:nvPr/>
        </p:nvGraphicFramePr>
        <p:xfrm>
          <a:off x="952500" y="482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{25DC69EC-B115-4AAE-AF2A-C194C5EEE02D}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Accomplishments Since Last Presentation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&lt;15 Hrs&gt;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 until next presentation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Soldered most of old design PCB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Will be attempting redesign with new MSP430 chip for audio in/out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PCB Design </a:t>
            </a:r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3819375" y="2332050"/>
            <a:ext cx="4867200" cy="37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Need to add missing capacitors </a:t>
            </a:r>
            <a:endParaRPr sz="27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2700">
                <a:solidFill>
                  <a:schemeClr val="dk1"/>
                </a:solidFill>
              </a:rPr>
              <a:t>Likely will redesign with MSP430 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50" y="2099925"/>
            <a:ext cx="3296198" cy="4394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457200" y="309383"/>
            <a:ext cx="8229600" cy="202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t/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lang="en-US" sz="4300"/>
              <a:t>Power Supply and Integration with MCU I2C Communication</a:t>
            </a:r>
            <a:endParaRPr sz="4300"/>
          </a:p>
        </p:txBody>
      </p:sp>
      <p:graphicFrame>
        <p:nvGraphicFramePr>
          <p:cNvPr id="151" name="Google Shape;151;p19"/>
          <p:cNvGraphicFramePr/>
          <p:nvPr/>
        </p:nvGraphicFramePr>
        <p:xfrm>
          <a:off x="952500" y="2332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{25DC69EC-B115-4AAE-AF2A-C194C5EEE02D}</a:tableStyleId>
              </a:tblPr>
              <a:tblGrid>
                <a:gridCol w="3867150"/>
                <a:gridCol w="3867150"/>
              </a:tblGrid>
              <a:tr h="6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Accomplishments Since Our Last Presentation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</a:t>
                      </a:r>
                      <a:r>
                        <a:rPr lang="en-US" sz="1600">
                          <a:solidFill>
                            <a:srgbClr val="E4002B"/>
                          </a:solidFill>
                        </a:rPr>
                        <a:t>&lt;10 hrs&gt;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Ongoing progress/problems and plans until next presentation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291800"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Tested PCB functionality</a:t>
                      </a:r>
                      <a:endParaRPr sz="17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Fuel gauge I2C programming for Integrating with MCU subsystem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PCB short circuit issue due to clearance rule violation being diabled in Altium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Issue resolved and PCB reordered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Test I2C communication with ESP 32  </a:t>
                      </a:r>
                      <a:endParaRPr sz="17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