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o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italic.fntdata"/><Relationship Id="rId10" Type="http://schemas.openxmlformats.org/officeDocument/2006/relationships/slide" Target="slides/slide5.xml"/><Relationship Id="rId32" Type="http://schemas.openxmlformats.org/officeDocument/2006/relationships/font" Target="fonts/Lor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or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1d8a79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1d8a79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bd52502a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bd52502a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bd52502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bd52502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bd52502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bd52502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bd52502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bd52502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c27440d4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c27440d4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71d8a79d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71d8a79d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c27440d4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c27440d4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1d8a79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1d8a79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1d8a79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1d8a79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1d8a79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1d8a79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71d8a79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71d8a79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71d8a79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71d8a79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bd52502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bd52502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bd52502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bd52502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71d8a79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71d8a79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osmi/mental-health-in-tech-surve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24000"/>
            <a:ext cx="8520600" cy="16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Mental Health in</a:t>
            </a:r>
            <a:endParaRPr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he Tech Field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82675" y="4450900"/>
            <a:ext cx="21087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90">
                <a:latin typeface="Proxima Nova"/>
                <a:ea typeface="Proxima Nova"/>
                <a:cs typeface="Proxima Nova"/>
                <a:sym typeface="Proxima Nova"/>
              </a:rPr>
              <a:t>By Nina Rice</a:t>
            </a:r>
            <a:endParaRPr sz="219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Process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Two </a:t>
            </a: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logistic</a:t>
            </a: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regressions: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Presence of mental health condition (mh_cond) &amp; O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bservance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of negative consequences for those with mental health conditions in workplace (obs_consequence)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Independent variables included: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Family history, Treatment status, Remote work status, Type of company, Option to take MH leave, 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Availability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of wellness program, Willingness to disclose MH during interview, Knowledge of care options available, Availability of MH related benefits, Employer provided resources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Results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620725" y="563050"/>
            <a:ext cx="46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Dependent variable: mental health condition 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363" y="1017725"/>
            <a:ext cx="7087277" cy="37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Results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0" y="588350"/>
            <a:ext cx="43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52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Dependent variable: mental health condition </a:t>
            </a:r>
            <a:endParaRPr sz="152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2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480625" y="1281650"/>
            <a:ext cx="81621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Family History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(Coefficient = 0.431, P = 0.041)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Having a family history of mental health conditions correlates with increased likelihood of having a mental health condition.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Leave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(Coefficient = 0.378, P = 0.005)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Taking leave for mental health conditions is correlated with having a mental health condition.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Wellness Program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(Coefficient = 0.187, P = 0.005)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Having a wellness program correlates with the likelihood of employees’ having mental health conditions.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Insignificant correlations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Remote work, Type of company, Availability of wellness programs, Willingness to disclose MH during interview, Knowledge of care options, Availability of MH related benefits, Employer provided resources</a:t>
            </a:r>
            <a:endParaRPr b="1" sz="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Results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2984925" y="537750"/>
            <a:ext cx="60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Dependent variable: observance of negative consequences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1205"/>
          <a:stretch/>
        </p:blipFill>
        <p:spPr>
          <a:xfrm>
            <a:off x="1039975" y="1062425"/>
            <a:ext cx="7064050" cy="36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Results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81800" y="1197350"/>
            <a:ext cx="77997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Family History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(Coefficient = 0.476, P = 0.010)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Having a family history of mental health conditions correlates with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 person observing consequences for mental health conditions within their workplace.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Treatment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(Coefficient = 0.568, P = 0.004)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Receiving treatment for mental health 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conditions significantly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correlates with the likelihood 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of a person observing consequences for mental health conditions within their workplace.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Leave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(Coefficient = 0.685, P &lt; 0.001)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Taking mental health leave is strongly associated with an increased likelihood 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of a person observing consequences for mental health conditions within their workplace, and this effect is highly statistically significant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Benefits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(Coefficient = -0.503, P = 0.011)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Availability of benefits is negatively correlated with the likelihood </a:t>
            </a: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of a person observing consequences for mental health conditions within their workplace, and this effect is statistically significant.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2984925" y="537750"/>
            <a:ext cx="60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Dependent variable: observance of negative consequences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Results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81800" y="1197350"/>
            <a:ext cx="77997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Insignificant correlations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Remote work, Type of company, Availability of wellness programs, Willingness to disclose MH during interview, Knowledge of care options, Employer provided resources</a:t>
            </a:r>
            <a:endParaRPr b="1" sz="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2984925" y="537750"/>
            <a:ext cx="60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Dependent variable: observance of negative consequences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Conclusions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29875"/>
            <a:ext cx="852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Workplaces with non-supportive leave policies and 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insufficient 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mental health benefits are more likely to exhibit negative consequences for employees dealing with mental health issues.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There are mixed interactions between employees’ mental health status and workplace benefits/care options/resources, maybe indicating that this is not typically a high priority for people when choosing a place of work despite their experiences with mental health conditions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Limitations &amp; Future Research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399700"/>
            <a:ext cx="85206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Limited to pre-existing data with underrepresented subgroups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There are other factors involved in mental health and worklife that may have been looked over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Could be beneficial to build a model that demonstrates estimated changes in mental health based on implementation of wellness programs or other factors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More resources, social support, and education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Questions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24050" y="1433425"/>
            <a:ext cx="79047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aim of my investigation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Which workplace factors seem to have the strongest relationship with mental health among employees in the tech industry?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What are the negative implications on one’s career when dealing with mental health conditions?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Background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7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Why do I care? 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Having studied Clinical Psychology in undergrad, I’m interested in the role that mental health has on the wellbeing of our world.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It’s important that we can sustainably make our mental wellbeing a daily priority.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This may affect us in our future careers!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Data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Survey data collected by Open Sourcing Mental Health in 2014 </a:t>
            </a:r>
            <a:r>
              <a:rPr lang="en" sz="1100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https://www.kaggle.com/datasets/osmi/mental-health-in-tech-survey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Measures attitudes towards mental health and frequency of mental health conditions in the tech workplace (n = 1259)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375" y="2945074"/>
            <a:ext cx="6953251" cy="19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745675" y="2482200"/>
            <a:ext cx="15177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xample items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Data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25" y="1133875"/>
            <a:ext cx="5968548" cy="364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Data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50" y="261675"/>
            <a:ext cx="7644998" cy="462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Data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75" y="1059350"/>
            <a:ext cx="647384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Data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50" y="1017725"/>
            <a:ext cx="63965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91847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ra"/>
                <a:ea typeface="Lora"/>
                <a:cs typeface="Lora"/>
                <a:sym typeface="Lora"/>
              </a:rPr>
              <a:t>Data</a:t>
            </a:r>
            <a:endParaRPr sz="282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75" y="938625"/>
            <a:ext cx="5416426" cy="390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