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pace Mono" charset="1" panose="02000509040000020004"/>
      <p:regular r:id="rId10"/>
    </p:embeddedFont>
    <p:embeddedFont>
      <p:font typeface="Space Mono Bold" charset="1" panose="02000809030000020004"/>
      <p:regular r:id="rId11"/>
    </p:embeddedFont>
    <p:embeddedFont>
      <p:font typeface="Space Mono Italics" charset="1" panose="02000509090000090004"/>
      <p:regular r:id="rId12"/>
    </p:embeddedFont>
    <p:embeddedFont>
      <p:font typeface="Space Mono Bold Italics" charset="1" panose="02000809040000090004"/>
      <p:regular r:id="rId13"/>
    </p:embeddedFont>
    <p:embeddedFont>
      <p:font typeface="JetBrains Mono" charset="1" panose="02010509020102050004"/>
      <p:regular r:id="rId14"/>
    </p:embeddedFont>
    <p:embeddedFont>
      <p:font typeface="JetBrains Mono Bold" charset="1" panose="02010809030102050004"/>
      <p:regular r:id="rId15"/>
    </p:embeddedFont>
    <p:embeddedFont>
      <p:font typeface="JetBrains Mono Italics" charset="1" panose="02010509020102050004"/>
      <p:regular r:id="rId16"/>
    </p:embeddedFont>
    <p:embeddedFont>
      <p:font typeface="JetBrains Mono Bold Italics" charset="1" panose="02010809030102050004"/>
      <p:regular r:id="rId17"/>
    </p:embeddedFont>
    <p:embeddedFont>
      <p:font typeface="JetBrains Mono Medium" charset="1" panose="02010609020102050004"/>
      <p:regular r:id="rId18"/>
    </p:embeddedFont>
    <p:embeddedFont>
      <p:font typeface="JetBrains Mono Medium Italics" charset="1" panose="02010609020102050004"/>
      <p:regular r:id="rId19"/>
    </p:embeddedFont>
    <p:embeddedFont>
      <p:font typeface="JetBrains Mono Ultra-Bold" charset="1" panose="02010909030102050004"/>
      <p:regular r:id="rId20"/>
    </p:embeddedFont>
    <p:embeddedFont>
      <p:font typeface="JetBrains Mono Ultra-Bold Italics" charset="1" panose="02010909030102050004"/>
      <p:regular r:id="rId21"/>
    </p:embeddedFont>
    <p:embeddedFont>
      <p:font typeface="Be Vietnam" charset="1" panose="00000500000000000000"/>
      <p:regular r:id="rId22"/>
    </p:embeddedFont>
    <p:embeddedFont>
      <p:font typeface="Be Vietnam Italics" charset="1" panose="00000500000000000000"/>
      <p:regular r:id="rId23"/>
    </p:embeddedFont>
    <p:embeddedFont>
      <p:font typeface="Be Vietnam Thin" charset="1" panose="00000200000000000000"/>
      <p:regular r:id="rId24"/>
    </p:embeddedFont>
    <p:embeddedFont>
      <p:font typeface="Be Vietnam Thin Italics" charset="1" panose="00000300000000000000"/>
      <p:regular r:id="rId25"/>
    </p:embeddedFont>
    <p:embeddedFont>
      <p:font typeface="Be Vietnam Medium" charset="1" panose="00000600000000000000"/>
      <p:regular r:id="rId26"/>
    </p:embeddedFont>
    <p:embeddedFont>
      <p:font typeface="Be Vietnam Medium Italics" charset="1" panose="00000600000000000000"/>
      <p:regular r:id="rId27"/>
    </p:embeddedFont>
    <p:embeddedFont>
      <p:font typeface="Be Vietnam Ultra-Bold" charset="1" panose="00000900000000000000"/>
      <p:regular r:id="rId28"/>
    </p:embeddedFont>
    <p:embeddedFont>
      <p:font typeface="Be Vietnam Ultra-Bold Italics" charset="1" panose="000009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6896" y="1643759"/>
            <a:ext cx="11066699" cy="1173012"/>
            <a:chOff x="0" y="0"/>
            <a:chExt cx="12452590" cy="13199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12389090" cy="1256409"/>
            </a:xfrm>
            <a:custGeom>
              <a:avLst/>
              <a:gdLst/>
              <a:ahLst/>
              <a:cxnLst/>
              <a:rect r="r" b="b" t="t" l="l"/>
              <a:pathLst>
                <a:path h="1256409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499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499"/>
                    <a:pt x="12347180" y="1256409"/>
                    <a:pt x="12296380" y="1256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19"/>
                    <a:pt x="12328130" y="1260219"/>
                  </a:cubicBezTo>
                  <a:lnTo>
                    <a:pt x="124460" y="1260219"/>
                  </a:lnTo>
                  <a:cubicBezTo>
                    <a:pt x="88900" y="1260219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528317" y="2559290"/>
            <a:ext cx="2481293" cy="3375908"/>
          </a:xfrm>
          <a:custGeom>
            <a:avLst/>
            <a:gdLst/>
            <a:ahLst/>
            <a:cxnLst/>
            <a:rect r="r" b="b" t="t" l="l"/>
            <a:pathLst>
              <a:path h="3375908" w="2481293">
                <a:moveTo>
                  <a:pt x="0" y="0"/>
                </a:moveTo>
                <a:lnTo>
                  <a:pt x="2481293" y="0"/>
                </a:lnTo>
                <a:lnTo>
                  <a:pt x="2481293" y="3375909"/>
                </a:lnTo>
                <a:lnTo>
                  <a:pt x="0" y="33759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915041" y="1616010"/>
            <a:ext cx="3951704" cy="1200762"/>
            <a:chOff x="0" y="0"/>
            <a:chExt cx="4321090" cy="131300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5900195" y="1921315"/>
            <a:ext cx="590151" cy="590151"/>
          </a:xfrm>
          <a:custGeom>
            <a:avLst/>
            <a:gdLst/>
            <a:ahLst/>
            <a:cxnLst/>
            <a:rect r="r" b="b" t="t" l="l"/>
            <a:pathLst>
              <a:path h="590151" w="590151">
                <a:moveTo>
                  <a:pt x="0" y="0"/>
                </a:moveTo>
                <a:lnTo>
                  <a:pt x="590152" y="0"/>
                </a:lnTo>
                <a:lnTo>
                  <a:pt x="590152" y="590151"/>
                </a:lnTo>
                <a:lnTo>
                  <a:pt x="0" y="5901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306896" y="3196946"/>
            <a:ext cx="15674207" cy="5460169"/>
            <a:chOff x="0" y="0"/>
            <a:chExt cx="20898943" cy="7280226"/>
          </a:xfrm>
        </p:grpSpPr>
        <p:grpSp>
          <p:nvGrpSpPr>
            <p:cNvPr name="Group 12" id="12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7" id="17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Freeform 22" id="22"/>
          <p:cNvSpPr/>
          <p:nvPr/>
        </p:nvSpPr>
        <p:spPr>
          <a:xfrm flipH="false" flipV="false" rot="0">
            <a:off x="9651622" y="3990557"/>
            <a:ext cx="6248573" cy="3124286"/>
          </a:xfrm>
          <a:custGeom>
            <a:avLst/>
            <a:gdLst/>
            <a:ahLst/>
            <a:cxnLst/>
            <a:rect r="r" b="b" t="t" l="l"/>
            <a:pathLst>
              <a:path h="3124286" w="6248573">
                <a:moveTo>
                  <a:pt x="0" y="0"/>
                </a:moveTo>
                <a:lnTo>
                  <a:pt x="6248573" y="0"/>
                </a:lnTo>
                <a:lnTo>
                  <a:pt x="6248573" y="3124287"/>
                </a:lnTo>
                <a:lnTo>
                  <a:pt x="0" y="31242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886305" y="4293741"/>
            <a:ext cx="14052533" cy="1927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400"/>
              </a:lnSpc>
            </a:pPr>
            <a:r>
              <a:rPr lang="en-US" sz="14400">
                <a:solidFill>
                  <a:srgbClr val="000000"/>
                </a:solidFill>
                <a:latin typeface="Space Mono Bold"/>
              </a:rPr>
              <a:t>Projet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86305" y="6790823"/>
            <a:ext cx="10487290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0"/>
              </a:lnSpc>
            </a:pPr>
            <a:r>
              <a:rPr lang="en-US" sz="4800">
                <a:solidFill>
                  <a:srgbClr val="000000"/>
                </a:solidFill>
                <a:latin typeface="Be Vietnam"/>
              </a:rPr>
              <a:t>CANELA Cristina - RODRIGUEZ Nina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86305" y="1787765"/>
            <a:ext cx="776531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99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</a:rPr>
              <a:t>Dijkstra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345707" y="1921115"/>
            <a:ext cx="20633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</a:rPr>
              <a:t>Recherche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67793" y="1028700"/>
            <a:ext cx="8691507" cy="1411375"/>
            <a:chOff x="0" y="0"/>
            <a:chExt cx="11588676" cy="188183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1588676" cy="1881834"/>
              <a:chOff x="0" y="0"/>
              <a:chExt cx="14699281" cy="2386951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31750" y="31750"/>
                <a:ext cx="14635781" cy="2323451"/>
              </a:xfrm>
              <a:custGeom>
                <a:avLst/>
                <a:gdLst/>
                <a:ahLst/>
                <a:cxnLst/>
                <a:rect r="r" b="b" t="t" l="l"/>
                <a:pathLst>
                  <a:path h="2323451" w="14635781">
                    <a:moveTo>
                      <a:pt x="14543070" y="2323451"/>
                    </a:moveTo>
                    <a:lnTo>
                      <a:pt x="92710" y="2323451"/>
                    </a:lnTo>
                    <a:cubicBezTo>
                      <a:pt x="41910" y="2323451"/>
                      <a:pt x="0" y="2281541"/>
                      <a:pt x="0" y="223074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4541801" y="0"/>
                    </a:lnTo>
                    <a:cubicBezTo>
                      <a:pt x="14592601" y="0"/>
                      <a:pt x="14634511" y="41910"/>
                      <a:pt x="14634511" y="92710"/>
                    </a:cubicBezTo>
                    <a:lnTo>
                      <a:pt x="14634511" y="2229471"/>
                    </a:lnTo>
                    <a:cubicBezTo>
                      <a:pt x="14635781" y="2281541"/>
                      <a:pt x="14593870" y="2323451"/>
                      <a:pt x="14543070" y="232345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4699281" cy="2386951"/>
              </a:xfrm>
              <a:custGeom>
                <a:avLst/>
                <a:gdLst/>
                <a:ahLst/>
                <a:cxnLst/>
                <a:rect r="r" b="b" t="t" l="l"/>
                <a:pathLst>
                  <a:path h="2386951" w="14699281">
                    <a:moveTo>
                      <a:pt x="14574820" y="59690"/>
                    </a:moveTo>
                    <a:cubicBezTo>
                      <a:pt x="14610381" y="59690"/>
                      <a:pt x="14639592" y="88900"/>
                      <a:pt x="14639592" y="124460"/>
                    </a:cubicBezTo>
                    <a:lnTo>
                      <a:pt x="14639592" y="2262491"/>
                    </a:lnTo>
                    <a:cubicBezTo>
                      <a:pt x="14639592" y="2298051"/>
                      <a:pt x="14610381" y="2327261"/>
                      <a:pt x="14574820" y="2327261"/>
                    </a:cubicBezTo>
                    <a:lnTo>
                      <a:pt x="124460" y="2327261"/>
                    </a:lnTo>
                    <a:cubicBezTo>
                      <a:pt x="88900" y="2327261"/>
                      <a:pt x="59690" y="2298051"/>
                      <a:pt x="59690" y="226249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4574820" y="59690"/>
                    </a:lnTo>
                    <a:moveTo>
                      <a:pt x="1457482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62491"/>
                    </a:lnTo>
                    <a:cubicBezTo>
                      <a:pt x="0" y="2331071"/>
                      <a:pt x="55880" y="2386951"/>
                      <a:pt x="124460" y="2386951"/>
                    </a:cubicBezTo>
                    <a:lnTo>
                      <a:pt x="14574820" y="2386951"/>
                    </a:lnTo>
                    <a:cubicBezTo>
                      <a:pt x="14643401" y="2386951"/>
                      <a:pt x="14699281" y="2331071"/>
                      <a:pt x="14699281" y="2262491"/>
                    </a:cubicBezTo>
                    <a:lnTo>
                      <a:pt x="14699281" y="124460"/>
                    </a:lnTo>
                    <a:cubicBezTo>
                      <a:pt x="14699281" y="55880"/>
                      <a:pt x="14643401" y="0"/>
                      <a:pt x="145748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768276" y="261044"/>
              <a:ext cx="8961351" cy="12454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840"/>
                </a:lnSpc>
              </a:pPr>
              <a:r>
                <a:rPr lang="en-US" sz="5600" spc="84">
                  <a:solidFill>
                    <a:srgbClr val="000000"/>
                  </a:solidFill>
                  <a:latin typeface="Be Vietnam Ultra-Bold"/>
                </a:rPr>
                <a:t>Objectifs du projet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57589" y="7389602"/>
            <a:ext cx="15601711" cy="1868698"/>
            <a:chOff x="0" y="0"/>
            <a:chExt cx="20802282" cy="249159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0802282" cy="2491597"/>
              <a:chOff x="0" y="0"/>
              <a:chExt cx="14699281" cy="176060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31750" y="31750"/>
                <a:ext cx="14635781" cy="1697109"/>
              </a:xfrm>
              <a:custGeom>
                <a:avLst/>
                <a:gdLst/>
                <a:ahLst/>
                <a:cxnLst/>
                <a:rect r="r" b="b" t="t" l="l"/>
                <a:pathLst>
                  <a:path h="1697109" w="14635781">
                    <a:moveTo>
                      <a:pt x="14543070" y="1697109"/>
                    </a:moveTo>
                    <a:lnTo>
                      <a:pt x="92710" y="1697109"/>
                    </a:lnTo>
                    <a:cubicBezTo>
                      <a:pt x="41910" y="1697109"/>
                      <a:pt x="0" y="1655199"/>
                      <a:pt x="0" y="1604399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4541801" y="0"/>
                    </a:lnTo>
                    <a:cubicBezTo>
                      <a:pt x="14592601" y="0"/>
                      <a:pt x="14634511" y="41910"/>
                      <a:pt x="14634511" y="92710"/>
                    </a:cubicBezTo>
                    <a:lnTo>
                      <a:pt x="14634511" y="1603129"/>
                    </a:lnTo>
                    <a:cubicBezTo>
                      <a:pt x="14635781" y="1655199"/>
                      <a:pt x="14593870" y="1697109"/>
                      <a:pt x="14543070" y="169710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4699281" cy="1760609"/>
              </a:xfrm>
              <a:custGeom>
                <a:avLst/>
                <a:gdLst/>
                <a:ahLst/>
                <a:cxnLst/>
                <a:rect r="r" b="b" t="t" l="l"/>
                <a:pathLst>
                  <a:path h="1760609" w="14699281">
                    <a:moveTo>
                      <a:pt x="14574820" y="59690"/>
                    </a:moveTo>
                    <a:cubicBezTo>
                      <a:pt x="14610381" y="59690"/>
                      <a:pt x="14639592" y="88900"/>
                      <a:pt x="14639592" y="124460"/>
                    </a:cubicBezTo>
                    <a:lnTo>
                      <a:pt x="14639592" y="1636149"/>
                    </a:lnTo>
                    <a:cubicBezTo>
                      <a:pt x="14639592" y="1671709"/>
                      <a:pt x="14610381" y="1700919"/>
                      <a:pt x="14574820" y="1700919"/>
                    </a:cubicBezTo>
                    <a:lnTo>
                      <a:pt x="124460" y="1700919"/>
                    </a:lnTo>
                    <a:cubicBezTo>
                      <a:pt x="88900" y="1700919"/>
                      <a:pt x="59690" y="1671709"/>
                      <a:pt x="59690" y="1636149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4574820" y="59690"/>
                    </a:lnTo>
                    <a:moveTo>
                      <a:pt x="1457482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636149"/>
                    </a:lnTo>
                    <a:cubicBezTo>
                      <a:pt x="0" y="1704729"/>
                      <a:pt x="55880" y="1760609"/>
                      <a:pt x="124460" y="1760609"/>
                    </a:cubicBezTo>
                    <a:lnTo>
                      <a:pt x="14574820" y="1760609"/>
                    </a:lnTo>
                    <a:cubicBezTo>
                      <a:pt x="14643401" y="1760609"/>
                      <a:pt x="14699281" y="1704729"/>
                      <a:pt x="14699281" y="1636149"/>
                    </a:cubicBezTo>
                    <a:lnTo>
                      <a:pt x="14699281" y="124460"/>
                    </a:lnTo>
                    <a:cubicBezTo>
                      <a:pt x="14699281" y="55880"/>
                      <a:pt x="14643401" y="0"/>
                      <a:pt x="145748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1906941" y="764749"/>
              <a:ext cx="18895341" cy="914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00"/>
                </a:lnSpc>
              </a:pPr>
              <a:r>
                <a:rPr lang="en-US" sz="4308">
                  <a:solidFill>
                    <a:srgbClr val="000000"/>
                  </a:solidFill>
                  <a:latin typeface="Be Vietnam"/>
                </a:rPr>
                <a:t>Routage de messages dans le réseau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false" flipV="false" rot="0">
              <a:off x="794326" y="730053"/>
              <a:ext cx="1169539" cy="1169539"/>
            </a:xfrm>
            <a:custGeom>
              <a:avLst/>
              <a:gdLst/>
              <a:ahLst/>
              <a:cxnLst/>
              <a:rect r="r" b="b" t="t" l="l"/>
              <a:pathLst>
                <a:path h="1169539" w="1169539">
                  <a:moveTo>
                    <a:pt x="0" y="0"/>
                  </a:moveTo>
                  <a:lnTo>
                    <a:pt x="1169540" y="0"/>
                  </a:lnTo>
                  <a:lnTo>
                    <a:pt x="1169540" y="1169539"/>
                  </a:lnTo>
                  <a:lnTo>
                    <a:pt x="0" y="11695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2599505" y="1743913"/>
            <a:ext cx="2481293" cy="2298259"/>
          </a:xfrm>
          <a:custGeom>
            <a:avLst/>
            <a:gdLst/>
            <a:ahLst/>
            <a:cxnLst/>
            <a:rect r="r" b="b" t="t" l="l"/>
            <a:pathLst>
              <a:path h="2298259" w="2481293">
                <a:moveTo>
                  <a:pt x="0" y="0"/>
                </a:moveTo>
                <a:lnTo>
                  <a:pt x="2481293" y="0"/>
                </a:lnTo>
                <a:lnTo>
                  <a:pt x="2481293" y="2298259"/>
                </a:lnTo>
                <a:lnTo>
                  <a:pt x="0" y="22982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46889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657589" y="5141143"/>
            <a:ext cx="15601711" cy="1972234"/>
            <a:chOff x="0" y="0"/>
            <a:chExt cx="20802282" cy="2629645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20802282" cy="2629645"/>
              <a:chOff x="0" y="0"/>
              <a:chExt cx="14699281" cy="1858156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31750" y="31750"/>
                <a:ext cx="14635781" cy="1794656"/>
              </a:xfrm>
              <a:custGeom>
                <a:avLst/>
                <a:gdLst/>
                <a:ahLst/>
                <a:cxnLst/>
                <a:rect r="r" b="b" t="t" l="l"/>
                <a:pathLst>
                  <a:path h="1794656" w="14635781">
                    <a:moveTo>
                      <a:pt x="14543070" y="1794656"/>
                    </a:moveTo>
                    <a:lnTo>
                      <a:pt x="92710" y="1794656"/>
                    </a:lnTo>
                    <a:cubicBezTo>
                      <a:pt x="41910" y="1794656"/>
                      <a:pt x="0" y="1752746"/>
                      <a:pt x="0" y="1701946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4541801" y="0"/>
                    </a:lnTo>
                    <a:cubicBezTo>
                      <a:pt x="14592601" y="0"/>
                      <a:pt x="14634511" y="41910"/>
                      <a:pt x="14634511" y="92710"/>
                    </a:cubicBezTo>
                    <a:lnTo>
                      <a:pt x="14634511" y="1700676"/>
                    </a:lnTo>
                    <a:cubicBezTo>
                      <a:pt x="14635781" y="1752746"/>
                      <a:pt x="14593870" y="1794656"/>
                      <a:pt x="14543070" y="179465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4699281" cy="1858156"/>
              </a:xfrm>
              <a:custGeom>
                <a:avLst/>
                <a:gdLst/>
                <a:ahLst/>
                <a:cxnLst/>
                <a:rect r="r" b="b" t="t" l="l"/>
                <a:pathLst>
                  <a:path h="1858156" w="14699281">
                    <a:moveTo>
                      <a:pt x="14574820" y="59690"/>
                    </a:moveTo>
                    <a:cubicBezTo>
                      <a:pt x="14610381" y="59690"/>
                      <a:pt x="14639592" y="88900"/>
                      <a:pt x="14639592" y="124460"/>
                    </a:cubicBezTo>
                    <a:lnTo>
                      <a:pt x="14639592" y="1733696"/>
                    </a:lnTo>
                    <a:cubicBezTo>
                      <a:pt x="14639592" y="1769256"/>
                      <a:pt x="14610381" y="1798466"/>
                      <a:pt x="14574820" y="1798466"/>
                    </a:cubicBezTo>
                    <a:lnTo>
                      <a:pt x="124460" y="1798466"/>
                    </a:lnTo>
                    <a:cubicBezTo>
                      <a:pt x="88900" y="1798466"/>
                      <a:pt x="59690" y="1769256"/>
                      <a:pt x="59690" y="1733696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4574820" y="59690"/>
                    </a:lnTo>
                    <a:moveTo>
                      <a:pt x="1457482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33696"/>
                    </a:lnTo>
                    <a:cubicBezTo>
                      <a:pt x="0" y="1802276"/>
                      <a:pt x="55880" y="1858156"/>
                      <a:pt x="124460" y="1858156"/>
                    </a:cubicBezTo>
                    <a:lnTo>
                      <a:pt x="14574820" y="1858156"/>
                    </a:lnTo>
                    <a:cubicBezTo>
                      <a:pt x="14643401" y="1858156"/>
                      <a:pt x="14699281" y="1802276"/>
                      <a:pt x="14699281" y="1733696"/>
                    </a:cubicBezTo>
                    <a:lnTo>
                      <a:pt x="14699281" y="124460"/>
                    </a:lnTo>
                    <a:cubicBezTo>
                      <a:pt x="14699281" y="55880"/>
                      <a:pt x="14643401" y="0"/>
                      <a:pt x="145748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Freeform 19" id="19"/>
            <p:cNvSpPr/>
            <p:nvPr/>
          </p:nvSpPr>
          <p:spPr>
            <a:xfrm flipH="false" flipV="false" rot="0">
              <a:off x="794326" y="730053"/>
              <a:ext cx="1169539" cy="1169539"/>
            </a:xfrm>
            <a:custGeom>
              <a:avLst/>
              <a:gdLst/>
              <a:ahLst/>
              <a:cxnLst/>
              <a:rect r="r" b="b" t="t" l="l"/>
              <a:pathLst>
                <a:path h="1169539" w="1169539">
                  <a:moveTo>
                    <a:pt x="0" y="0"/>
                  </a:moveTo>
                  <a:lnTo>
                    <a:pt x="1169540" y="0"/>
                  </a:lnTo>
                  <a:lnTo>
                    <a:pt x="1169540" y="1169539"/>
                  </a:lnTo>
                  <a:lnTo>
                    <a:pt x="0" y="11695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1906941" y="363873"/>
              <a:ext cx="17667903" cy="18542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00"/>
                </a:lnSpc>
              </a:pPr>
              <a:r>
                <a:rPr lang="en-US" sz="4308">
                  <a:solidFill>
                    <a:srgbClr val="000000"/>
                  </a:solidFill>
                  <a:latin typeface="Be Vietnam"/>
                </a:rPr>
                <a:t>Implémentation de N dijkstra pour </a:t>
              </a:r>
            </a:p>
            <a:p>
              <a:pPr algn="ctr">
                <a:lnSpc>
                  <a:spcPts val="5600"/>
                </a:lnSpc>
              </a:pPr>
              <a:r>
                <a:rPr lang="en-US" sz="4308">
                  <a:solidFill>
                    <a:srgbClr val="000000"/>
                  </a:solidFill>
                  <a:latin typeface="Be Vietnam"/>
                </a:rPr>
                <a:t>les tables de routage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657589" y="3126405"/>
            <a:ext cx="15601711" cy="1757564"/>
            <a:chOff x="0" y="0"/>
            <a:chExt cx="20802282" cy="2343418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20802282" cy="2343418"/>
              <a:chOff x="0" y="0"/>
              <a:chExt cx="14699281" cy="1655903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31750" y="31750"/>
                <a:ext cx="14635781" cy="1592403"/>
              </a:xfrm>
              <a:custGeom>
                <a:avLst/>
                <a:gdLst/>
                <a:ahLst/>
                <a:cxnLst/>
                <a:rect r="r" b="b" t="t" l="l"/>
                <a:pathLst>
                  <a:path h="1592403" w="14635781">
                    <a:moveTo>
                      <a:pt x="14543070" y="1592403"/>
                    </a:moveTo>
                    <a:lnTo>
                      <a:pt x="92710" y="1592403"/>
                    </a:lnTo>
                    <a:cubicBezTo>
                      <a:pt x="41910" y="1592403"/>
                      <a:pt x="0" y="1550493"/>
                      <a:pt x="0" y="14996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4541801" y="0"/>
                    </a:lnTo>
                    <a:cubicBezTo>
                      <a:pt x="14592601" y="0"/>
                      <a:pt x="14634511" y="41910"/>
                      <a:pt x="14634511" y="92710"/>
                    </a:cubicBezTo>
                    <a:lnTo>
                      <a:pt x="14634511" y="1498423"/>
                    </a:lnTo>
                    <a:cubicBezTo>
                      <a:pt x="14635781" y="1550493"/>
                      <a:pt x="14593870" y="1592403"/>
                      <a:pt x="14543070" y="159240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4699281" cy="1655903"/>
              </a:xfrm>
              <a:custGeom>
                <a:avLst/>
                <a:gdLst/>
                <a:ahLst/>
                <a:cxnLst/>
                <a:rect r="r" b="b" t="t" l="l"/>
                <a:pathLst>
                  <a:path h="1655903" w="14699281">
                    <a:moveTo>
                      <a:pt x="14574820" y="59690"/>
                    </a:moveTo>
                    <a:cubicBezTo>
                      <a:pt x="14610381" y="59690"/>
                      <a:pt x="14639592" y="88900"/>
                      <a:pt x="14639592" y="124460"/>
                    </a:cubicBezTo>
                    <a:lnTo>
                      <a:pt x="14639592" y="1531443"/>
                    </a:lnTo>
                    <a:cubicBezTo>
                      <a:pt x="14639592" y="1567003"/>
                      <a:pt x="14610381" y="1596213"/>
                      <a:pt x="14574820" y="1596213"/>
                    </a:cubicBezTo>
                    <a:lnTo>
                      <a:pt x="124460" y="1596213"/>
                    </a:lnTo>
                    <a:cubicBezTo>
                      <a:pt x="88900" y="1596213"/>
                      <a:pt x="59690" y="1567003"/>
                      <a:pt x="59690" y="15314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4574820" y="59690"/>
                    </a:lnTo>
                    <a:moveTo>
                      <a:pt x="1457482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531443"/>
                    </a:lnTo>
                    <a:cubicBezTo>
                      <a:pt x="0" y="1600023"/>
                      <a:pt x="55880" y="1655903"/>
                      <a:pt x="124460" y="1655903"/>
                    </a:cubicBezTo>
                    <a:lnTo>
                      <a:pt x="14574820" y="1655903"/>
                    </a:lnTo>
                    <a:cubicBezTo>
                      <a:pt x="14643401" y="1655903"/>
                      <a:pt x="14699281" y="1600023"/>
                      <a:pt x="14699281" y="1531443"/>
                    </a:cubicBezTo>
                    <a:lnTo>
                      <a:pt x="14699281" y="124460"/>
                    </a:lnTo>
                    <a:cubicBezTo>
                      <a:pt x="14699281" y="55880"/>
                      <a:pt x="14643401" y="0"/>
                      <a:pt x="145748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1963866" y="739973"/>
              <a:ext cx="18838416" cy="914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00"/>
                </a:lnSpc>
              </a:pPr>
              <a:r>
                <a:rPr lang="en-US" sz="4308">
                  <a:solidFill>
                    <a:srgbClr val="000000"/>
                  </a:solidFill>
                  <a:latin typeface="Be Vietnam"/>
                </a:rPr>
                <a:t>Création aléatoire du graphe</a:t>
              </a:r>
            </a:p>
          </p:txBody>
        </p:sp>
        <p:sp>
          <p:nvSpPr>
            <p:cNvPr name="Freeform 26" id="26"/>
            <p:cNvSpPr/>
            <p:nvPr/>
          </p:nvSpPr>
          <p:spPr>
            <a:xfrm flipH="false" flipV="false" rot="0">
              <a:off x="794326" y="558365"/>
              <a:ext cx="1169539" cy="1169539"/>
            </a:xfrm>
            <a:custGeom>
              <a:avLst/>
              <a:gdLst/>
              <a:ahLst/>
              <a:cxnLst/>
              <a:rect r="r" b="b" t="t" l="l"/>
              <a:pathLst>
                <a:path h="1169539" w="1169539">
                  <a:moveTo>
                    <a:pt x="0" y="0"/>
                  </a:moveTo>
                  <a:lnTo>
                    <a:pt x="1169540" y="0"/>
                  </a:lnTo>
                  <a:lnTo>
                    <a:pt x="1169540" y="1169539"/>
                  </a:lnTo>
                  <a:lnTo>
                    <a:pt x="0" y="11695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8491" y="1273702"/>
            <a:ext cx="11718254" cy="1408332"/>
            <a:chOff x="0" y="0"/>
            <a:chExt cx="15624339" cy="187777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5624339" cy="1877776"/>
              <a:chOff x="0" y="0"/>
              <a:chExt cx="12813621" cy="153997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31750" y="31750"/>
                <a:ext cx="12750122" cy="1476476"/>
              </a:xfrm>
              <a:custGeom>
                <a:avLst/>
                <a:gdLst/>
                <a:ahLst/>
                <a:cxnLst/>
                <a:rect r="r" b="b" t="t" l="l"/>
                <a:pathLst>
                  <a:path h="1476476" w="12750122">
                    <a:moveTo>
                      <a:pt x="12657411" y="1476476"/>
                    </a:moveTo>
                    <a:lnTo>
                      <a:pt x="92710" y="1476476"/>
                    </a:lnTo>
                    <a:cubicBezTo>
                      <a:pt x="41910" y="1476476"/>
                      <a:pt x="0" y="1434566"/>
                      <a:pt x="0" y="1383766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2656141" y="0"/>
                    </a:lnTo>
                    <a:cubicBezTo>
                      <a:pt x="12706941" y="0"/>
                      <a:pt x="12748851" y="41910"/>
                      <a:pt x="12748851" y="92710"/>
                    </a:cubicBezTo>
                    <a:lnTo>
                      <a:pt x="12748851" y="1382497"/>
                    </a:lnTo>
                    <a:cubicBezTo>
                      <a:pt x="12750122" y="1434566"/>
                      <a:pt x="12708211" y="1476476"/>
                      <a:pt x="12657411" y="147647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2813622" cy="1539977"/>
              </a:xfrm>
              <a:custGeom>
                <a:avLst/>
                <a:gdLst/>
                <a:ahLst/>
                <a:cxnLst/>
                <a:rect r="r" b="b" t="t" l="l"/>
                <a:pathLst>
                  <a:path h="1539977" w="12813622">
                    <a:moveTo>
                      <a:pt x="12689161" y="59690"/>
                    </a:moveTo>
                    <a:cubicBezTo>
                      <a:pt x="12724722" y="59690"/>
                      <a:pt x="12753932" y="88900"/>
                      <a:pt x="12753932" y="124460"/>
                    </a:cubicBezTo>
                    <a:lnTo>
                      <a:pt x="12753932" y="1415517"/>
                    </a:lnTo>
                    <a:cubicBezTo>
                      <a:pt x="12753932" y="1451077"/>
                      <a:pt x="12724722" y="1480286"/>
                      <a:pt x="12689161" y="1480286"/>
                    </a:cubicBezTo>
                    <a:lnTo>
                      <a:pt x="124460" y="1480286"/>
                    </a:lnTo>
                    <a:cubicBezTo>
                      <a:pt x="88900" y="1480286"/>
                      <a:pt x="59690" y="1451077"/>
                      <a:pt x="59690" y="1415517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2689162" y="59690"/>
                    </a:lnTo>
                    <a:moveTo>
                      <a:pt x="1268916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15517"/>
                    </a:lnTo>
                    <a:cubicBezTo>
                      <a:pt x="0" y="1484097"/>
                      <a:pt x="55880" y="1539977"/>
                      <a:pt x="124460" y="1539977"/>
                    </a:cubicBezTo>
                    <a:lnTo>
                      <a:pt x="12689162" y="1539977"/>
                    </a:lnTo>
                    <a:cubicBezTo>
                      <a:pt x="12757741" y="1539977"/>
                      <a:pt x="12813622" y="1484097"/>
                      <a:pt x="12813622" y="1415517"/>
                    </a:cubicBezTo>
                    <a:lnTo>
                      <a:pt x="12813622" y="124460"/>
                    </a:lnTo>
                    <a:cubicBezTo>
                      <a:pt x="12813622" y="55880"/>
                      <a:pt x="12757741" y="0"/>
                      <a:pt x="1268916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598802" y="509840"/>
              <a:ext cx="12280031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40"/>
                </a:lnSpc>
              </a:pPr>
              <a:r>
                <a:rPr lang="en-US" sz="3600" spc="53">
                  <a:solidFill>
                    <a:srgbClr val="000000"/>
                  </a:solidFill>
                  <a:latin typeface="Be Vietnam Ultra-Bold"/>
                </a:rPr>
                <a:t>Initialisation du graphe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06896" y="1301451"/>
            <a:ext cx="3475102" cy="1380583"/>
            <a:chOff x="0" y="0"/>
            <a:chExt cx="4633469" cy="184077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633469" cy="1840777"/>
              <a:chOff x="0" y="0"/>
              <a:chExt cx="3910292" cy="155347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31750" y="31750"/>
                <a:ext cx="3846792" cy="1489974"/>
              </a:xfrm>
              <a:custGeom>
                <a:avLst/>
                <a:gdLst/>
                <a:ahLst/>
                <a:cxnLst/>
                <a:rect r="r" b="b" t="t" l="l"/>
                <a:pathLst>
                  <a:path h="1489974" w="3846792">
                    <a:moveTo>
                      <a:pt x="3754082" y="1489974"/>
                    </a:moveTo>
                    <a:lnTo>
                      <a:pt x="92710" y="1489974"/>
                    </a:lnTo>
                    <a:cubicBezTo>
                      <a:pt x="41910" y="1489974"/>
                      <a:pt x="0" y="1448064"/>
                      <a:pt x="0" y="139726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752812" y="0"/>
                    </a:lnTo>
                    <a:cubicBezTo>
                      <a:pt x="3803612" y="0"/>
                      <a:pt x="3845522" y="41910"/>
                      <a:pt x="3845522" y="92710"/>
                    </a:cubicBezTo>
                    <a:lnTo>
                      <a:pt x="3845522" y="1395994"/>
                    </a:lnTo>
                    <a:cubicBezTo>
                      <a:pt x="3846792" y="1448064"/>
                      <a:pt x="3804882" y="1489974"/>
                      <a:pt x="3754082" y="148997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910292" cy="1553475"/>
              </a:xfrm>
              <a:custGeom>
                <a:avLst/>
                <a:gdLst/>
                <a:ahLst/>
                <a:cxnLst/>
                <a:rect r="r" b="b" t="t" l="l"/>
                <a:pathLst>
                  <a:path h="1553475" w="3910292">
                    <a:moveTo>
                      <a:pt x="3785832" y="59690"/>
                    </a:moveTo>
                    <a:cubicBezTo>
                      <a:pt x="3821392" y="59690"/>
                      <a:pt x="3850602" y="88900"/>
                      <a:pt x="3850602" y="124460"/>
                    </a:cubicBezTo>
                    <a:lnTo>
                      <a:pt x="3850602" y="1429015"/>
                    </a:lnTo>
                    <a:cubicBezTo>
                      <a:pt x="3850602" y="1464575"/>
                      <a:pt x="3821392" y="1493784"/>
                      <a:pt x="3785832" y="1493784"/>
                    </a:cubicBezTo>
                    <a:lnTo>
                      <a:pt x="124460" y="1493784"/>
                    </a:lnTo>
                    <a:cubicBezTo>
                      <a:pt x="88900" y="1493784"/>
                      <a:pt x="59690" y="1464575"/>
                      <a:pt x="59690" y="14290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85832" y="59690"/>
                    </a:lnTo>
                    <a:moveTo>
                      <a:pt x="378583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29015"/>
                    </a:lnTo>
                    <a:cubicBezTo>
                      <a:pt x="0" y="1497594"/>
                      <a:pt x="55880" y="1553475"/>
                      <a:pt x="124460" y="1553475"/>
                    </a:cubicBezTo>
                    <a:lnTo>
                      <a:pt x="3785832" y="1553475"/>
                    </a:lnTo>
                    <a:cubicBezTo>
                      <a:pt x="3854412" y="1553475"/>
                      <a:pt x="3910292" y="1497594"/>
                      <a:pt x="3910292" y="1429015"/>
                    </a:cubicBezTo>
                    <a:lnTo>
                      <a:pt x="3910292" y="124460"/>
                    </a:lnTo>
                    <a:cubicBezTo>
                      <a:pt x="3910292" y="55880"/>
                      <a:pt x="3854412" y="0"/>
                      <a:pt x="378583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654264" y="472841"/>
              <a:ext cx="3308025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 spc="53">
                  <a:solidFill>
                    <a:srgbClr val="000000"/>
                  </a:solidFill>
                  <a:latin typeface="Be Vietnam Ultra-Bold"/>
                </a:rPr>
                <a:t>1er tour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5400000">
            <a:off x="15711472" y="1598055"/>
            <a:ext cx="783407" cy="783407"/>
          </a:xfrm>
          <a:custGeom>
            <a:avLst/>
            <a:gdLst/>
            <a:ahLst/>
            <a:cxnLst/>
            <a:rect r="r" b="b" t="t" l="l"/>
            <a:pathLst>
              <a:path h="783407" w="783407">
                <a:moveTo>
                  <a:pt x="0" y="0"/>
                </a:moveTo>
                <a:lnTo>
                  <a:pt x="783407" y="0"/>
                </a:lnTo>
                <a:lnTo>
                  <a:pt x="783407" y="783407"/>
                </a:lnTo>
                <a:lnTo>
                  <a:pt x="0" y="7834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3312447"/>
            <a:ext cx="7504513" cy="6675158"/>
            <a:chOff x="0" y="0"/>
            <a:chExt cx="10006018" cy="89002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6924022"/>
              <a:ext cx="10006018" cy="1976188"/>
            </a:xfrm>
            <a:custGeom>
              <a:avLst/>
              <a:gdLst/>
              <a:ahLst/>
              <a:cxnLst/>
              <a:rect r="r" b="b" t="t" l="l"/>
              <a:pathLst>
                <a:path h="1976188" w="10006018">
                  <a:moveTo>
                    <a:pt x="0" y="0"/>
                  </a:moveTo>
                  <a:lnTo>
                    <a:pt x="10006018" y="0"/>
                  </a:lnTo>
                  <a:lnTo>
                    <a:pt x="10006018" y="1976189"/>
                  </a:lnTo>
                  <a:lnTo>
                    <a:pt x="0" y="19761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0">
              <a:off x="0" y="0"/>
              <a:ext cx="10006018" cy="7905369"/>
              <a:chOff x="0" y="0"/>
              <a:chExt cx="1913890" cy="151209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913890" cy="1512091"/>
              </a:xfrm>
              <a:custGeom>
                <a:avLst/>
                <a:gdLst/>
                <a:ahLst/>
                <a:cxnLst/>
                <a:rect r="r" b="b" t="t" l="l"/>
                <a:pathLst>
                  <a:path h="1512091" w="1913890">
                    <a:moveTo>
                      <a:pt x="1789430" y="1512091"/>
                    </a:moveTo>
                    <a:lnTo>
                      <a:pt x="124460" y="1512091"/>
                    </a:lnTo>
                    <a:cubicBezTo>
                      <a:pt x="55880" y="1512091"/>
                      <a:pt x="0" y="1456211"/>
                      <a:pt x="0" y="138763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1387631"/>
                    </a:lnTo>
                    <a:cubicBezTo>
                      <a:pt x="1913890" y="1456211"/>
                      <a:pt x="1858010" y="1512091"/>
                      <a:pt x="1789430" y="1512091"/>
                    </a:cubicBez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sp>
          <p:nvSpPr>
            <p:cNvPr name="AutoShape 17" id="17"/>
            <p:cNvSpPr/>
            <p:nvPr/>
          </p:nvSpPr>
          <p:spPr>
            <a:xfrm>
              <a:off x="845153" y="1775002"/>
              <a:ext cx="8315711" cy="0"/>
            </a:xfrm>
            <a:prstGeom prst="line">
              <a:avLst/>
            </a:prstGeom>
            <a:ln cap="rnd" w="38100">
              <a:solidFill>
                <a:srgbClr val="FFFFFF">
                  <a:alpha val="19608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8" id="18"/>
            <p:cNvSpPr txBox="true"/>
            <p:nvPr/>
          </p:nvSpPr>
          <p:spPr>
            <a:xfrm rot="0">
              <a:off x="845153" y="2300808"/>
              <a:ext cx="8315711" cy="4376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92"/>
                </a:lnSpc>
              </a:pPr>
              <a:r>
                <a:rPr lang="en-US" sz="2400">
                  <a:solidFill>
                    <a:srgbClr val="FFFFFF"/>
                  </a:solidFill>
                  <a:latin typeface="JetBrains Mono"/>
                </a:rPr>
                <a:t>func </a:t>
              </a:r>
              <a:r>
                <a:rPr lang="en-US" sz="2400">
                  <a:solidFill>
                    <a:srgbClr val="7ED957"/>
                  </a:solidFill>
                  <a:latin typeface="JetBrains Mono Bold"/>
                </a:rPr>
                <a:t>initRandomGraph</a:t>
              </a:r>
              <a:r>
                <a:rPr lang="en-US" sz="2400">
                  <a:solidFill>
                    <a:srgbClr val="FFFFFF"/>
                  </a:solidFill>
                  <a:latin typeface="JetBrains Mono"/>
                </a:rPr>
                <a:t>(nodesCount int, maxEdgesPerNode int) Graph {</a:t>
              </a:r>
            </a:p>
            <a:p>
              <a:pPr>
                <a:lnSpc>
                  <a:spcPts val="3792"/>
                </a:lnSpc>
              </a:pPr>
              <a:r>
                <a:rPr lang="en-US" sz="2400">
                  <a:solidFill>
                    <a:srgbClr val="FFFFFF"/>
                  </a:solidFill>
                  <a:latin typeface="JetBrains Mono"/>
                </a:rPr>
                <a:t> </a:t>
              </a:r>
            </a:p>
            <a:p>
              <a:pPr>
                <a:lnSpc>
                  <a:spcPts val="3792"/>
                </a:lnSpc>
              </a:pPr>
            </a:p>
            <a:p>
              <a:pPr>
                <a:lnSpc>
                  <a:spcPts val="3792"/>
                </a:lnSpc>
              </a:pPr>
            </a:p>
            <a:p>
              <a:pPr>
                <a:lnSpc>
                  <a:spcPts val="3792"/>
                </a:lnSpc>
              </a:pPr>
            </a:p>
            <a:p>
              <a:pPr>
                <a:lnSpc>
                  <a:spcPts val="3792"/>
                </a:lnSpc>
              </a:pPr>
            </a:p>
          </p:txBody>
        </p:sp>
        <p:grpSp>
          <p:nvGrpSpPr>
            <p:cNvPr name="Group 19" id="19"/>
            <p:cNvGrpSpPr/>
            <p:nvPr/>
          </p:nvGrpSpPr>
          <p:grpSpPr>
            <a:xfrm rot="0">
              <a:off x="845153" y="749195"/>
              <a:ext cx="463378" cy="463378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1389521" y="749195"/>
              <a:ext cx="463378" cy="463378"/>
              <a:chOff x="0" y="0"/>
              <a:chExt cx="6350000" cy="63500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  <p:grpSp>
          <p:nvGrpSpPr>
            <p:cNvPr name="Group 23" id="23"/>
            <p:cNvGrpSpPr/>
            <p:nvPr/>
          </p:nvGrpSpPr>
          <p:grpSpPr>
            <a:xfrm rot="0">
              <a:off x="1933888" y="749195"/>
              <a:ext cx="463378" cy="463378"/>
              <a:chOff x="0" y="0"/>
              <a:chExt cx="6350000" cy="63500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4097119" y="756137"/>
              <a:ext cx="5063745" cy="3828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7"/>
                </a:lnSpc>
              </a:pPr>
              <a:r>
                <a:rPr lang="en-US" sz="1599">
                  <a:solidFill>
                    <a:srgbClr val="FFFFFF"/>
                  </a:solidFill>
                  <a:latin typeface="JetBrains Mono"/>
                </a:rPr>
                <a:t>main.go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862169" y="3312447"/>
            <a:ext cx="8682881" cy="6675158"/>
            <a:chOff x="0" y="0"/>
            <a:chExt cx="11577174" cy="890021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6924022"/>
              <a:ext cx="10006018" cy="1976188"/>
            </a:xfrm>
            <a:custGeom>
              <a:avLst/>
              <a:gdLst/>
              <a:ahLst/>
              <a:cxnLst/>
              <a:rect r="r" b="b" t="t" l="l"/>
              <a:pathLst>
                <a:path h="1976188" w="10006018">
                  <a:moveTo>
                    <a:pt x="0" y="0"/>
                  </a:moveTo>
                  <a:lnTo>
                    <a:pt x="10006018" y="0"/>
                  </a:lnTo>
                  <a:lnTo>
                    <a:pt x="10006018" y="1976189"/>
                  </a:lnTo>
                  <a:lnTo>
                    <a:pt x="0" y="19761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28" id="28"/>
            <p:cNvGrpSpPr/>
            <p:nvPr/>
          </p:nvGrpSpPr>
          <p:grpSpPr>
            <a:xfrm rot="0">
              <a:off x="0" y="0"/>
              <a:ext cx="11577174" cy="7905369"/>
              <a:chOff x="0" y="0"/>
              <a:chExt cx="2214411" cy="1512091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2214412" cy="1512091"/>
              </a:xfrm>
              <a:custGeom>
                <a:avLst/>
                <a:gdLst/>
                <a:ahLst/>
                <a:cxnLst/>
                <a:rect r="r" b="b" t="t" l="l"/>
                <a:pathLst>
                  <a:path h="1512091" w="2214412">
                    <a:moveTo>
                      <a:pt x="2089951" y="1512091"/>
                    </a:moveTo>
                    <a:lnTo>
                      <a:pt x="124460" y="1512091"/>
                    </a:lnTo>
                    <a:cubicBezTo>
                      <a:pt x="55880" y="1512091"/>
                      <a:pt x="0" y="1456211"/>
                      <a:pt x="0" y="138763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089952" y="0"/>
                    </a:lnTo>
                    <a:cubicBezTo>
                      <a:pt x="2158531" y="0"/>
                      <a:pt x="2214412" y="55880"/>
                      <a:pt x="2214412" y="124460"/>
                    </a:cubicBezTo>
                    <a:lnTo>
                      <a:pt x="2214412" y="1387631"/>
                    </a:lnTo>
                    <a:cubicBezTo>
                      <a:pt x="2214412" y="1456211"/>
                      <a:pt x="2158531" y="1512091"/>
                      <a:pt x="2089952" y="1512091"/>
                    </a:cubicBez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sp>
          <p:nvSpPr>
            <p:cNvPr name="TextBox 30" id="30"/>
            <p:cNvSpPr txBox="true"/>
            <p:nvPr/>
          </p:nvSpPr>
          <p:spPr>
            <a:xfrm rot="0">
              <a:off x="845153" y="2300808"/>
              <a:ext cx="10351021" cy="6281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92"/>
                </a:lnSpc>
              </a:pPr>
              <a:r>
                <a:rPr lang="en-US" sz="2400">
                  <a:solidFill>
                    <a:srgbClr val="FFFFFF"/>
                  </a:solidFill>
                  <a:latin typeface="JetBrains Mono"/>
                </a:rPr>
                <a:t>for node </a:t>
              </a:r>
              <a:r>
                <a:rPr lang="en-US" sz="2400">
                  <a:solidFill>
                    <a:srgbClr val="FF5757"/>
                  </a:solidFill>
                  <a:latin typeface="JetBrains Mono"/>
                </a:rPr>
                <a:t>==</a:t>
              </a:r>
              <a:r>
                <a:rPr lang="en-US" sz="2400">
                  <a:solidFill>
                    <a:srgbClr val="FFFFFF"/>
                  </a:solidFill>
                  <a:latin typeface="JetBrains Mono"/>
                </a:rPr>
                <a:t> otherNode </a:t>
              </a:r>
              <a:r>
                <a:rPr lang="en-US" sz="2400">
                  <a:solidFill>
                    <a:srgbClr val="FF5757"/>
                  </a:solidFill>
                  <a:latin typeface="JetBrains Mono"/>
                </a:rPr>
                <a:t>||</a:t>
              </a:r>
              <a:r>
                <a:rPr lang="en-US" sz="2400">
                  <a:solidFill>
                    <a:srgbClr val="FFFFFF"/>
                  </a:solidFill>
                  <a:latin typeface="JetBrains Mono"/>
                </a:rPr>
                <a:t> edgeExists(node, otherNode) </a:t>
              </a:r>
              <a:r>
                <a:rPr lang="en-US" sz="2400">
                  <a:solidFill>
                    <a:srgbClr val="FF5757"/>
                  </a:solidFill>
                  <a:latin typeface="JetBrains Mono"/>
                </a:rPr>
                <a:t>||</a:t>
              </a:r>
              <a:r>
                <a:rPr lang="en-US" sz="2400">
                  <a:solidFill>
                    <a:srgbClr val="FFFFFF"/>
                  </a:solidFill>
                  <a:latin typeface="JetBrains Mono"/>
                </a:rPr>
                <a:t> len(otherNode.Edges) </a:t>
              </a:r>
              <a:r>
                <a:rPr lang="en-US" sz="2400">
                  <a:solidFill>
                    <a:srgbClr val="FF5757"/>
                  </a:solidFill>
                  <a:latin typeface="JetBrains Mono"/>
                </a:rPr>
                <a:t>&gt;=</a:t>
              </a:r>
              <a:r>
                <a:rPr lang="en-US" sz="2400">
                  <a:solidFill>
                    <a:srgbClr val="FFFFFF"/>
                  </a:solidFill>
                  <a:latin typeface="JetBrains Mono"/>
                </a:rPr>
                <a:t> maxEdgesPerNode </a:t>
              </a:r>
            </a:p>
            <a:p>
              <a:pPr>
                <a:lnSpc>
                  <a:spcPts val="3792"/>
                </a:lnSpc>
              </a:pPr>
            </a:p>
            <a:p>
              <a:pPr>
                <a:lnSpc>
                  <a:spcPts val="3792"/>
                </a:lnSpc>
              </a:pPr>
              <a:r>
                <a:rPr lang="en-US" sz="2400">
                  <a:solidFill>
                    <a:srgbClr val="FFFFFF"/>
                  </a:solidFill>
                  <a:latin typeface="JetBrains Mono"/>
                </a:rPr>
                <a:t>func </a:t>
              </a:r>
              <a:r>
                <a:rPr lang="en-US" sz="2400">
                  <a:solidFill>
                    <a:srgbClr val="7ED957"/>
                  </a:solidFill>
                  <a:latin typeface="JetBrains Mono"/>
                </a:rPr>
                <a:t>edgeExists</a:t>
              </a:r>
              <a:r>
                <a:rPr lang="en-US" sz="2400">
                  <a:solidFill>
                    <a:srgbClr val="FFFFFF"/>
                  </a:solidFill>
                  <a:latin typeface="JetBrains Mono"/>
                </a:rPr>
                <a:t>(nodeA *Node, nodeB *Node) bool {</a:t>
              </a:r>
            </a:p>
            <a:p>
              <a:pPr>
                <a:lnSpc>
                  <a:spcPts val="3792"/>
                </a:lnSpc>
              </a:pPr>
            </a:p>
            <a:p>
              <a:pPr>
                <a:lnSpc>
                  <a:spcPts val="3792"/>
                </a:lnSpc>
              </a:pPr>
            </a:p>
            <a:p>
              <a:pPr>
                <a:lnSpc>
                  <a:spcPts val="3792"/>
                </a:lnSpc>
              </a:pPr>
            </a:p>
            <a:p>
              <a:pPr>
                <a:lnSpc>
                  <a:spcPts val="3792"/>
                </a:lnSpc>
              </a:pPr>
            </a:p>
          </p:txBody>
        </p:sp>
        <p:grpSp>
          <p:nvGrpSpPr>
            <p:cNvPr name="Group 31" id="31"/>
            <p:cNvGrpSpPr/>
            <p:nvPr/>
          </p:nvGrpSpPr>
          <p:grpSpPr>
            <a:xfrm rot="0">
              <a:off x="845153" y="749195"/>
              <a:ext cx="463378" cy="463378"/>
              <a:chOff x="0" y="0"/>
              <a:chExt cx="6350000" cy="63500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33" id="33"/>
            <p:cNvGrpSpPr/>
            <p:nvPr/>
          </p:nvGrpSpPr>
          <p:grpSpPr>
            <a:xfrm rot="0">
              <a:off x="1389521" y="749195"/>
              <a:ext cx="463378" cy="463378"/>
              <a:chOff x="0" y="0"/>
              <a:chExt cx="6350000" cy="63500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  <p:grpSp>
          <p:nvGrpSpPr>
            <p:cNvPr name="Group 35" id="35"/>
            <p:cNvGrpSpPr/>
            <p:nvPr/>
          </p:nvGrpSpPr>
          <p:grpSpPr>
            <a:xfrm rot="0">
              <a:off x="1933888" y="749195"/>
              <a:ext cx="463378" cy="463378"/>
              <a:chOff x="0" y="0"/>
              <a:chExt cx="6350000" cy="63500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</p:grpSp>
        <p:sp>
          <p:nvSpPr>
            <p:cNvPr name="TextBox 37" id="37"/>
            <p:cNvSpPr txBox="true"/>
            <p:nvPr/>
          </p:nvSpPr>
          <p:spPr>
            <a:xfrm rot="0">
              <a:off x="5685223" y="756137"/>
              <a:ext cx="5063745" cy="3828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7"/>
                </a:lnSpc>
              </a:pPr>
              <a:r>
                <a:rPr lang="en-US" sz="1599">
                  <a:solidFill>
                    <a:srgbClr val="FFFFFF"/>
                  </a:solidFill>
                  <a:latin typeface="JetBrains Mono"/>
                </a:rPr>
                <a:t>main.go</a:t>
              </a:r>
            </a:p>
          </p:txBody>
        </p:sp>
      </p:grpSp>
      <p:sp>
        <p:nvSpPr>
          <p:cNvPr name="AutoShape 38" id="38"/>
          <p:cNvSpPr/>
          <p:nvPr/>
        </p:nvSpPr>
        <p:spPr>
          <a:xfrm>
            <a:off x="9496034" y="4643698"/>
            <a:ext cx="7370711" cy="0"/>
          </a:xfrm>
          <a:prstGeom prst="line">
            <a:avLst/>
          </a:prstGeom>
          <a:ln cap="rnd" w="28575">
            <a:solidFill>
              <a:srgbClr val="FFFFFF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71500" y="685800"/>
            <a:ext cx="7986557" cy="1200762"/>
            <a:chOff x="0" y="0"/>
            <a:chExt cx="10648742" cy="160101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0648742" cy="1601015"/>
              <a:chOff x="0" y="0"/>
              <a:chExt cx="8733103" cy="131300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31750" y="31750"/>
                <a:ext cx="8669603" cy="1249503"/>
              </a:xfrm>
              <a:custGeom>
                <a:avLst/>
                <a:gdLst/>
                <a:ahLst/>
                <a:cxnLst/>
                <a:rect r="r" b="b" t="t" l="l"/>
                <a:pathLst>
                  <a:path h="1249503" w="8669603">
                    <a:moveTo>
                      <a:pt x="8576893" y="1249503"/>
                    </a:moveTo>
                    <a:lnTo>
                      <a:pt x="92710" y="1249503"/>
                    </a:lnTo>
                    <a:cubicBezTo>
                      <a:pt x="41910" y="1249503"/>
                      <a:pt x="0" y="1207593"/>
                      <a:pt x="0" y="115679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8575622" y="0"/>
                    </a:lnTo>
                    <a:cubicBezTo>
                      <a:pt x="8626422" y="0"/>
                      <a:pt x="8668333" y="41910"/>
                      <a:pt x="8668333" y="92710"/>
                    </a:cubicBezTo>
                    <a:lnTo>
                      <a:pt x="8668333" y="1155523"/>
                    </a:lnTo>
                    <a:cubicBezTo>
                      <a:pt x="8669603" y="1207593"/>
                      <a:pt x="8627693" y="1249503"/>
                      <a:pt x="8576893" y="124950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733103" cy="1313003"/>
              </a:xfrm>
              <a:custGeom>
                <a:avLst/>
                <a:gdLst/>
                <a:ahLst/>
                <a:cxnLst/>
                <a:rect r="r" b="b" t="t" l="l"/>
                <a:pathLst>
                  <a:path h="1313003" w="8733103">
                    <a:moveTo>
                      <a:pt x="8608643" y="59690"/>
                    </a:moveTo>
                    <a:cubicBezTo>
                      <a:pt x="8644203" y="59690"/>
                      <a:pt x="8673412" y="88900"/>
                      <a:pt x="8673412" y="124460"/>
                    </a:cubicBezTo>
                    <a:lnTo>
                      <a:pt x="8673412" y="1188543"/>
                    </a:lnTo>
                    <a:cubicBezTo>
                      <a:pt x="8673412" y="1224103"/>
                      <a:pt x="8644203" y="1253313"/>
                      <a:pt x="8608643" y="1253313"/>
                    </a:cubicBezTo>
                    <a:lnTo>
                      <a:pt x="124460" y="1253313"/>
                    </a:lnTo>
                    <a:cubicBezTo>
                      <a:pt x="88900" y="1253313"/>
                      <a:pt x="59690" y="1224103"/>
                      <a:pt x="59690" y="118854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8608643" y="59690"/>
                    </a:lnTo>
                    <a:moveTo>
                      <a:pt x="860864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188543"/>
                    </a:lnTo>
                    <a:cubicBezTo>
                      <a:pt x="0" y="1257123"/>
                      <a:pt x="55880" y="1313003"/>
                      <a:pt x="124460" y="1313003"/>
                    </a:cubicBezTo>
                    <a:lnTo>
                      <a:pt x="8608643" y="1313003"/>
                    </a:lnTo>
                    <a:cubicBezTo>
                      <a:pt x="8677222" y="1313003"/>
                      <a:pt x="8733103" y="1257123"/>
                      <a:pt x="8733103" y="1188543"/>
                    </a:cubicBezTo>
                    <a:lnTo>
                      <a:pt x="8733103" y="124460"/>
                    </a:lnTo>
                    <a:cubicBezTo>
                      <a:pt x="8733103" y="55880"/>
                      <a:pt x="8677222" y="0"/>
                      <a:pt x="860864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1200128" y="562752"/>
              <a:ext cx="6693800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Be Vietnam Ultra-Bold"/>
                </a:rPr>
                <a:t>TABLES DE ROUTAGE</a:t>
              </a:r>
            </a:p>
          </p:txBody>
        </p:sp>
        <p:sp>
          <p:nvSpPr>
            <p:cNvPr name="Freeform 8" id="8"/>
            <p:cNvSpPr/>
            <p:nvPr/>
          </p:nvSpPr>
          <p:spPr>
            <a:xfrm flipH="false" flipV="false" rot="0">
              <a:off x="9412999" y="521373"/>
              <a:ext cx="786869" cy="786869"/>
            </a:xfrm>
            <a:custGeom>
              <a:avLst/>
              <a:gdLst/>
              <a:ahLst/>
              <a:cxnLst/>
              <a:rect r="r" b="b" t="t" l="l"/>
              <a:pathLst>
                <a:path h="786869" w="786869">
                  <a:moveTo>
                    <a:pt x="0" y="0"/>
                  </a:moveTo>
                  <a:lnTo>
                    <a:pt x="786869" y="0"/>
                  </a:lnTo>
                  <a:lnTo>
                    <a:pt x="786869" y="786869"/>
                  </a:lnTo>
                  <a:lnTo>
                    <a:pt x="0" y="7868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571500" y="2293729"/>
            <a:ext cx="7986557" cy="7693876"/>
            <a:chOff x="0" y="0"/>
            <a:chExt cx="10648742" cy="1025850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8282313"/>
              <a:ext cx="10006018" cy="1976188"/>
            </a:xfrm>
            <a:custGeom>
              <a:avLst/>
              <a:gdLst/>
              <a:ahLst/>
              <a:cxnLst/>
              <a:rect r="r" b="b" t="t" l="l"/>
              <a:pathLst>
                <a:path h="1976188" w="10006018">
                  <a:moveTo>
                    <a:pt x="0" y="0"/>
                  </a:moveTo>
                  <a:lnTo>
                    <a:pt x="10006018" y="0"/>
                  </a:lnTo>
                  <a:lnTo>
                    <a:pt x="10006018" y="1976188"/>
                  </a:lnTo>
                  <a:lnTo>
                    <a:pt x="0" y="1976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0">
              <a:off x="0" y="0"/>
              <a:ext cx="10648742" cy="9270407"/>
              <a:chOff x="0" y="0"/>
              <a:chExt cx="2036827" cy="1773187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036827" cy="1773187"/>
              </a:xfrm>
              <a:custGeom>
                <a:avLst/>
                <a:gdLst/>
                <a:ahLst/>
                <a:cxnLst/>
                <a:rect r="r" b="b" t="t" l="l"/>
                <a:pathLst>
                  <a:path h="1773187" w="2036827">
                    <a:moveTo>
                      <a:pt x="1912366" y="1773187"/>
                    </a:moveTo>
                    <a:lnTo>
                      <a:pt x="124460" y="1773187"/>
                    </a:lnTo>
                    <a:cubicBezTo>
                      <a:pt x="55880" y="1773187"/>
                      <a:pt x="0" y="1717307"/>
                      <a:pt x="0" y="164872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912367" y="0"/>
                    </a:lnTo>
                    <a:cubicBezTo>
                      <a:pt x="1980947" y="0"/>
                      <a:pt x="2036827" y="55880"/>
                      <a:pt x="2036827" y="124460"/>
                    </a:cubicBezTo>
                    <a:lnTo>
                      <a:pt x="2036827" y="1648727"/>
                    </a:lnTo>
                    <a:cubicBezTo>
                      <a:pt x="2036827" y="1717307"/>
                      <a:pt x="1980947" y="1773187"/>
                      <a:pt x="1912367" y="1773187"/>
                    </a:cubicBez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sp>
          <p:nvSpPr>
            <p:cNvPr name="AutoShape 13" id="13"/>
            <p:cNvSpPr/>
            <p:nvPr/>
          </p:nvSpPr>
          <p:spPr>
            <a:xfrm>
              <a:off x="651303" y="1775002"/>
              <a:ext cx="9354715" cy="0"/>
            </a:xfrm>
            <a:prstGeom prst="line">
              <a:avLst/>
            </a:prstGeom>
            <a:ln cap="rnd" w="38100">
              <a:solidFill>
                <a:srgbClr val="FFFFFF">
                  <a:alpha val="19608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845153" y="2300808"/>
              <a:ext cx="8315711" cy="7551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92"/>
                </a:lnSpc>
              </a:pPr>
              <a:r>
                <a:rPr lang="en-US" sz="2400">
                  <a:solidFill>
                    <a:srgbClr val="FFFFFF"/>
                  </a:solidFill>
                  <a:latin typeface="JetBrains Mono"/>
                </a:rPr>
                <a:t>func </a:t>
              </a:r>
              <a:r>
                <a:rPr lang="en-US" sz="2400">
                  <a:solidFill>
                    <a:srgbClr val="7ED957"/>
                  </a:solidFill>
                  <a:latin typeface="JetBrains Mono"/>
                </a:rPr>
                <a:t>Dijkstra</a:t>
              </a:r>
              <a:r>
                <a:rPr lang="en-US" sz="2400">
                  <a:solidFill>
                    <a:srgbClr val="FFFFFF"/>
                  </a:solidFill>
                  <a:latin typeface="JetBrains Mono"/>
                </a:rPr>
                <a:t>(g *Graph, start *Node) {</a:t>
              </a:r>
            </a:p>
            <a:p>
              <a:pPr>
                <a:lnSpc>
                  <a:spcPts val="3792"/>
                </a:lnSpc>
              </a:pPr>
            </a:p>
            <a:p>
              <a:pPr>
                <a:lnSpc>
                  <a:spcPts val="3792"/>
                </a:lnSpc>
              </a:pPr>
              <a:r>
                <a:rPr lang="en-US" sz="2400">
                  <a:solidFill>
                    <a:srgbClr val="FFFFFF"/>
                  </a:solidFill>
                  <a:latin typeface="JetBrains Mono Italics"/>
                </a:rPr>
                <a:t>func</a:t>
              </a:r>
              <a:r>
                <a:rPr lang="en-US" sz="2400">
                  <a:solidFill>
                    <a:srgbClr val="FFFFFF"/>
                  </a:solidFill>
                  <a:latin typeface="JetBrains Mono"/>
                </a:rPr>
                <a:t> </a:t>
              </a:r>
              <a:r>
                <a:rPr lang="en-US" sz="2400">
                  <a:solidFill>
                    <a:srgbClr val="7ED957"/>
                  </a:solidFill>
                  <a:latin typeface="JetBrains Mono Italics"/>
                </a:rPr>
                <a:t>constructAllRoutingTables</a:t>
              </a:r>
              <a:r>
                <a:rPr lang="en-US" sz="2400">
                  <a:solidFill>
                    <a:srgbClr val="FFFFFF"/>
                  </a:solidFill>
                  <a:latin typeface="JetBrains Mono"/>
                </a:rPr>
                <a:t>(graph *Graph) {</a:t>
              </a:r>
            </a:p>
            <a:p>
              <a:pPr>
                <a:lnSpc>
                  <a:spcPts val="3792"/>
                </a:lnSpc>
              </a:pPr>
            </a:p>
            <a:p>
              <a:pPr>
                <a:lnSpc>
                  <a:spcPts val="3792"/>
                </a:lnSpc>
              </a:pPr>
              <a:r>
                <a:rPr lang="en-US" sz="2400">
                  <a:solidFill>
                    <a:srgbClr val="FFFFFF"/>
                  </a:solidFill>
                  <a:latin typeface="JetBrains Mono Italics"/>
                </a:rPr>
                <a:t>func</a:t>
              </a:r>
              <a:r>
                <a:rPr lang="en-US" sz="2400">
                  <a:solidFill>
                    <a:srgbClr val="FFFFFF"/>
                  </a:solidFill>
                  <a:latin typeface="JetBrains Mono"/>
                </a:rPr>
                <a:t> </a:t>
              </a:r>
              <a:r>
                <a:rPr lang="en-US" sz="2400">
                  <a:solidFill>
                    <a:srgbClr val="7ED957"/>
                  </a:solidFill>
                  <a:latin typeface="JetBrains Mono Italics"/>
                </a:rPr>
                <a:t>constructRoutingTablesWorker</a:t>
              </a:r>
              <a:r>
                <a:rPr lang="en-US" sz="2400">
                  <a:solidFill>
                    <a:srgbClr val="FFFFFF"/>
                  </a:solidFill>
                  <a:latin typeface="JetBrains Mono"/>
                </a:rPr>
                <a:t>(jobs &lt;-</a:t>
              </a:r>
              <a:r>
                <a:rPr lang="en-US" sz="2400">
                  <a:solidFill>
                    <a:srgbClr val="FFFFFF"/>
                  </a:solidFill>
                  <a:latin typeface="JetBrains Mono Italics"/>
                </a:rPr>
                <a:t>chan</a:t>
              </a:r>
              <a:r>
                <a:rPr lang="en-US" sz="2400">
                  <a:solidFill>
                    <a:srgbClr val="FFFFFF"/>
                  </a:solidFill>
                  <a:latin typeface="JetBrains Mono"/>
                </a:rPr>
                <a:t> *Node, graph *Graph) {</a:t>
              </a:r>
            </a:p>
            <a:p>
              <a:pPr>
                <a:lnSpc>
                  <a:spcPts val="3792"/>
                </a:lnSpc>
              </a:pPr>
            </a:p>
            <a:p>
              <a:pPr>
                <a:lnSpc>
                  <a:spcPts val="3792"/>
                </a:lnSpc>
              </a:pP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845153" y="749195"/>
              <a:ext cx="463378" cy="463378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1389521" y="749195"/>
              <a:ext cx="463378" cy="463378"/>
              <a:chOff x="0" y="0"/>
              <a:chExt cx="6350000" cy="63500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1933888" y="749195"/>
              <a:ext cx="463378" cy="463378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4097119" y="756137"/>
              <a:ext cx="5063745" cy="3828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527"/>
                </a:lnSpc>
              </a:pPr>
              <a:r>
                <a:rPr lang="en-US" sz="1599">
                  <a:solidFill>
                    <a:srgbClr val="FFFFFF"/>
                  </a:solidFill>
                  <a:latin typeface="JetBrains Mono"/>
                </a:rPr>
                <a:t>main.go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144000" y="695968"/>
            <a:ext cx="8655936" cy="8657667"/>
            <a:chOff x="0" y="0"/>
            <a:chExt cx="11541248" cy="11543557"/>
          </a:xfrm>
        </p:grpSpPr>
        <p:grpSp>
          <p:nvGrpSpPr>
            <p:cNvPr name="Group 23" id="23"/>
            <p:cNvGrpSpPr>
              <a:grpSpLocks noChangeAspect="true"/>
            </p:cNvGrpSpPr>
            <p:nvPr/>
          </p:nvGrpSpPr>
          <p:grpSpPr>
            <a:xfrm rot="0">
              <a:off x="0" y="0"/>
              <a:ext cx="11541248" cy="11543557"/>
              <a:chOff x="0" y="0"/>
              <a:chExt cx="6348730" cy="63500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12700" y="524510"/>
                <a:ext cx="6324600" cy="5814060"/>
              </a:xfrm>
              <a:custGeom>
                <a:avLst/>
                <a:gdLst/>
                <a:ahLst/>
                <a:cxnLst/>
                <a:rect r="r" b="b" t="t" l="l"/>
                <a:pathLst>
                  <a:path h="5814060" w="6324600">
                    <a:moveTo>
                      <a:pt x="5095240" y="0"/>
                    </a:moveTo>
                    <a:lnTo>
                      <a:pt x="5412740" y="0"/>
                    </a:lnTo>
                    <a:moveTo>
                      <a:pt x="5412740" y="0"/>
                    </a:moveTo>
                    <a:lnTo>
                      <a:pt x="6324600" y="0"/>
                    </a:lnTo>
                    <a:lnTo>
                      <a:pt x="6324600" y="5441950"/>
                    </a:lnTo>
                    <a:cubicBezTo>
                      <a:pt x="6324600" y="5599430"/>
                      <a:pt x="6225540" y="5735320"/>
                      <a:pt x="6087110" y="5788660"/>
                    </a:cubicBezTo>
                    <a:lnTo>
                      <a:pt x="6087110" y="5814060"/>
                    </a:lnTo>
                    <a:lnTo>
                      <a:pt x="372110" y="5814060"/>
                    </a:lnTo>
                    <a:cubicBezTo>
                      <a:pt x="167640" y="5812790"/>
                      <a:pt x="0" y="5645150"/>
                      <a:pt x="0" y="5440680"/>
                    </a:cubicBezTo>
                    <a:lnTo>
                      <a:pt x="0" y="0"/>
                    </a:lnTo>
                    <a:lnTo>
                      <a:pt x="509524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2700" y="12700"/>
                <a:ext cx="6324600" cy="698500"/>
              </a:xfrm>
              <a:custGeom>
                <a:avLst/>
                <a:gdLst/>
                <a:ahLst/>
                <a:cxnLst/>
                <a:rect r="r" b="b" t="t" l="l"/>
                <a:pathLst>
                  <a:path h="698500" w="6324600">
                    <a:moveTo>
                      <a:pt x="6324600" y="372110"/>
                    </a:moveTo>
                    <a:lnTo>
                      <a:pt x="6324600" y="698500"/>
                    </a:lnTo>
                    <a:lnTo>
                      <a:pt x="5259070" y="698500"/>
                    </a:lnTo>
                    <a:moveTo>
                      <a:pt x="5259070" y="698500"/>
                    </a:moveTo>
                    <a:lnTo>
                      <a:pt x="0" y="698500"/>
                    </a:lnTo>
                    <a:lnTo>
                      <a:pt x="0" y="369570"/>
                    </a:lnTo>
                    <a:cubicBezTo>
                      <a:pt x="0" y="165100"/>
                      <a:pt x="165100" y="0"/>
                      <a:pt x="369570" y="0"/>
                    </a:cubicBezTo>
                    <a:lnTo>
                      <a:pt x="5952490" y="0"/>
                    </a:lnTo>
                    <a:cubicBezTo>
                      <a:pt x="6158230" y="0"/>
                      <a:pt x="6324600" y="166370"/>
                      <a:pt x="6324600" y="372110"/>
                    </a:cubicBez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4870450" y="236220"/>
                <a:ext cx="1106170" cy="279400"/>
              </a:xfrm>
              <a:custGeom>
                <a:avLst/>
                <a:gdLst/>
                <a:ahLst/>
                <a:cxnLst/>
                <a:rect r="r" b="b" t="t" l="l"/>
                <a:pathLst>
                  <a:path h="279400" w="1106170">
                    <a:moveTo>
                      <a:pt x="279400" y="0"/>
                    </a:moveTo>
                    <a:lnTo>
                      <a:pt x="0" y="0"/>
                    </a:lnTo>
                    <a:lnTo>
                      <a:pt x="0" y="279400"/>
                    </a:lnTo>
                    <a:lnTo>
                      <a:pt x="279400" y="279400"/>
                    </a:lnTo>
                    <a:lnTo>
                      <a:pt x="279400" y="0"/>
                    </a:lnTo>
                    <a:close/>
                    <a:moveTo>
                      <a:pt x="1106170" y="0"/>
                    </a:moveTo>
                    <a:lnTo>
                      <a:pt x="826770" y="0"/>
                    </a:lnTo>
                    <a:lnTo>
                      <a:pt x="826770" y="279400"/>
                    </a:lnTo>
                    <a:lnTo>
                      <a:pt x="1106170" y="279400"/>
                    </a:lnTo>
                    <a:lnTo>
                      <a:pt x="1106170" y="0"/>
                    </a:lnTo>
                    <a:close/>
                    <a:moveTo>
                      <a:pt x="692150" y="0"/>
                    </a:moveTo>
                    <a:lnTo>
                      <a:pt x="412750" y="0"/>
                    </a:lnTo>
                    <a:lnTo>
                      <a:pt x="412750" y="279400"/>
                    </a:lnTo>
                    <a:lnTo>
                      <a:pt x="692150" y="279400"/>
                    </a:lnTo>
                    <a:lnTo>
                      <a:pt x="6921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634873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48730">
                    <a:moveTo>
                      <a:pt x="384810" y="6350000"/>
                    </a:moveTo>
                    <a:cubicBezTo>
                      <a:pt x="172720" y="6350000"/>
                      <a:pt x="0" y="6177280"/>
                      <a:pt x="0" y="5963920"/>
                    </a:cubicBezTo>
                    <a:lnTo>
                      <a:pt x="0" y="384810"/>
                    </a:lnTo>
                    <a:cubicBezTo>
                      <a:pt x="0" y="172720"/>
                      <a:pt x="172720" y="0"/>
                      <a:pt x="384810" y="0"/>
                    </a:cubicBezTo>
                    <a:lnTo>
                      <a:pt x="5965190" y="0"/>
                    </a:lnTo>
                    <a:cubicBezTo>
                      <a:pt x="6068060" y="0"/>
                      <a:pt x="6164580" y="40640"/>
                      <a:pt x="6236970" y="113030"/>
                    </a:cubicBezTo>
                    <a:cubicBezTo>
                      <a:pt x="6309360" y="185420"/>
                      <a:pt x="6348730" y="281940"/>
                      <a:pt x="6347460" y="384810"/>
                    </a:cubicBezTo>
                    <a:lnTo>
                      <a:pt x="6347460" y="5963920"/>
                    </a:lnTo>
                    <a:cubicBezTo>
                      <a:pt x="6347460" y="6122670"/>
                      <a:pt x="6248400" y="6266180"/>
                      <a:pt x="6102350" y="6323330"/>
                    </a:cubicBezTo>
                    <a:cubicBezTo>
                      <a:pt x="6056630" y="6341109"/>
                      <a:pt x="6012180" y="6350000"/>
                      <a:pt x="5962650" y="6350000"/>
                    </a:cubicBezTo>
                    <a:lnTo>
                      <a:pt x="384810" y="6350000"/>
                    </a:lnTo>
                    <a:lnTo>
                      <a:pt x="384810" y="6350000"/>
                    </a:lnTo>
                    <a:close/>
                    <a:moveTo>
                      <a:pt x="25400" y="5963920"/>
                    </a:moveTo>
                    <a:cubicBezTo>
                      <a:pt x="25400" y="6162040"/>
                      <a:pt x="186690" y="6323330"/>
                      <a:pt x="384810" y="6323330"/>
                    </a:cubicBezTo>
                    <a:lnTo>
                      <a:pt x="5963920" y="6323330"/>
                    </a:lnTo>
                    <a:cubicBezTo>
                      <a:pt x="6010910" y="6323330"/>
                      <a:pt x="6052820" y="6315710"/>
                      <a:pt x="6093460" y="6299200"/>
                    </a:cubicBezTo>
                    <a:cubicBezTo>
                      <a:pt x="6229350" y="6247130"/>
                      <a:pt x="6322060" y="6113780"/>
                      <a:pt x="6323330" y="5967730"/>
                    </a:cubicBezTo>
                    <a:lnTo>
                      <a:pt x="6322060" y="5965190"/>
                    </a:lnTo>
                    <a:lnTo>
                      <a:pt x="6322060" y="723900"/>
                    </a:lnTo>
                    <a:lnTo>
                      <a:pt x="25400" y="723900"/>
                    </a:lnTo>
                    <a:lnTo>
                      <a:pt x="25400" y="5963920"/>
                    </a:lnTo>
                    <a:close/>
                    <a:moveTo>
                      <a:pt x="6324600" y="697230"/>
                    </a:moveTo>
                    <a:lnTo>
                      <a:pt x="6324600" y="384810"/>
                    </a:lnTo>
                    <a:cubicBezTo>
                      <a:pt x="6324600" y="186690"/>
                      <a:pt x="6163310" y="25400"/>
                      <a:pt x="5965190" y="25400"/>
                    </a:cubicBezTo>
                    <a:lnTo>
                      <a:pt x="386080" y="25400"/>
                    </a:lnTo>
                    <a:cubicBezTo>
                      <a:pt x="187960" y="25400"/>
                      <a:pt x="26670" y="186690"/>
                      <a:pt x="26670" y="384810"/>
                    </a:cubicBezTo>
                    <a:lnTo>
                      <a:pt x="26670" y="697230"/>
                    </a:lnTo>
                    <a:lnTo>
                      <a:pt x="6324600" y="697230"/>
                    </a:lnTo>
                    <a:close/>
                    <a:moveTo>
                      <a:pt x="5697220" y="527050"/>
                    </a:moveTo>
                    <a:cubicBezTo>
                      <a:pt x="5690870" y="527050"/>
                      <a:pt x="5684520" y="521970"/>
                      <a:pt x="5684520" y="514350"/>
                    </a:cubicBezTo>
                    <a:lnTo>
                      <a:pt x="5684520" y="234950"/>
                    </a:lnTo>
                    <a:cubicBezTo>
                      <a:pt x="5684520" y="228600"/>
                      <a:pt x="5689600" y="222250"/>
                      <a:pt x="5697220" y="222250"/>
                    </a:cubicBezTo>
                    <a:lnTo>
                      <a:pt x="5976620" y="222250"/>
                    </a:lnTo>
                    <a:cubicBezTo>
                      <a:pt x="5980430" y="222250"/>
                      <a:pt x="5984240" y="223520"/>
                      <a:pt x="5986780" y="227330"/>
                    </a:cubicBezTo>
                    <a:cubicBezTo>
                      <a:pt x="5989320" y="229870"/>
                      <a:pt x="5989320" y="232410"/>
                      <a:pt x="5989320" y="236220"/>
                    </a:cubicBezTo>
                    <a:lnTo>
                      <a:pt x="5989320" y="514350"/>
                    </a:lnTo>
                    <a:cubicBezTo>
                      <a:pt x="5989320" y="520700"/>
                      <a:pt x="5984240" y="527050"/>
                      <a:pt x="5976620" y="527050"/>
                    </a:cubicBezTo>
                    <a:lnTo>
                      <a:pt x="5697220" y="527050"/>
                    </a:lnTo>
                    <a:close/>
                    <a:moveTo>
                      <a:pt x="5963920" y="501650"/>
                    </a:moveTo>
                    <a:lnTo>
                      <a:pt x="5963920" y="248920"/>
                    </a:lnTo>
                    <a:lnTo>
                      <a:pt x="5711190" y="248920"/>
                    </a:lnTo>
                    <a:lnTo>
                      <a:pt x="5711190" y="501650"/>
                    </a:lnTo>
                    <a:lnTo>
                      <a:pt x="5963920" y="501650"/>
                    </a:lnTo>
                    <a:close/>
                    <a:moveTo>
                      <a:pt x="5284470" y="527050"/>
                    </a:moveTo>
                    <a:cubicBezTo>
                      <a:pt x="5278120" y="527050"/>
                      <a:pt x="5271770" y="521970"/>
                      <a:pt x="5271770" y="514350"/>
                    </a:cubicBezTo>
                    <a:lnTo>
                      <a:pt x="5271770" y="234950"/>
                    </a:lnTo>
                    <a:cubicBezTo>
                      <a:pt x="5271770" y="228600"/>
                      <a:pt x="5276850" y="222250"/>
                      <a:pt x="5284470" y="222250"/>
                    </a:cubicBezTo>
                    <a:lnTo>
                      <a:pt x="5563870" y="222250"/>
                    </a:lnTo>
                    <a:cubicBezTo>
                      <a:pt x="5567680" y="222250"/>
                      <a:pt x="5571490" y="223520"/>
                      <a:pt x="5574030" y="227330"/>
                    </a:cubicBezTo>
                    <a:cubicBezTo>
                      <a:pt x="5576570" y="229870"/>
                      <a:pt x="5576570" y="232410"/>
                      <a:pt x="5576570" y="236220"/>
                    </a:cubicBezTo>
                    <a:lnTo>
                      <a:pt x="5576570" y="514350"/>
                    </a:lnTo>
                    <a:cubicBezTo>
                      <a:pt x="5576570" y="520700"/>
                      <a:pt x="5571490" y="527050"/>
                      <a:pt x="5563870" y="527050"/>
                    </a:cubicBezTo>
                    <a:lnTo>
                      <a:pt x="5284470" y="527050"/>
                    </a:lnTo>
                    <a:close/>
                    <a:moveTo>
                      <a:pt x="5551170" y="501650"/>
                    </a:moveTo>
                    <a:lnTo>
                      <a:pt x="5551170" y="248920"/>
                    </a:lnTo>
                    <a:lnTo>
                      <a:pt x="5298440" y="248920"/>
                    </a:lnTo>
                    <a:lnTo>
                      <a:pt x="5298440" y="501650"/>
                    </a:lnTo>
                    <a:lnTo>
                      <a:pt x="5551170" y="501650"/>
                    </a:lnTo>
                    <a:close/>
                    <a:moveTo>
                      <a:pt x="4870450" y="527050"/>
                    </a:moveTo>
                    <a:cubicBezTo>
                      <a:pt x="4864100" y="527050"/>
                      <a:pt x="4857750" y="521970"/>
                      <a:pt x="4857750" y="514350"/>
                    </a:cubicBezTo>
                    <a:lnTo>
                      <a:pt x="4857750" y="234950"/>
                    </a:lnTo>
                    <a:cubicBezTo>
                      <a:pt x="4857750" y="228600"/>
                      <a:pt x="4862830" y="222250"/>
                      <a:pt x="4870450" y="222250"/>
                    </a:cubicBezTo>
                    <a:lnTo>
                      <a:pt x="5149850" y="222250"/>
                    </a:lnTo>
                    <a:cubicBezTo>
                      <a:pt x="5153660" y="222250"/>
                      <a:pt x="5157470" y="223520"/>
                      <a:pt x="5160010" y="227330"/>
                    </a:cubicBezTo>
                    <a:cubicBezTo>
                      <a:pt x="5162550" y="229870"/>
                      <a:pt x="5162550" y="232410"/>
                      <a:pt x="5162550" y="236220"/>
                    </a:cubicBezTo>
                    <a:lnTo>
                      <a:pt x="5162550" y="514350"/>
                    </a:lnTo>
                    <a:cubicBezTo>
                      <a:pt x="5162550" y="520700"/>
                      <a:pt x="5157470" y="527050"/>
                      <a:pt x="5149850" y="527050"/>
                    </a:cubicBezTo>
                    <a:lnTo>
                      <a:pt x="4870450" y="527050"/>
                    </a:lnTo>
                    <a:close/>
                    <a:moveTo>
                      <a:pt x="5137150" y="501650"/>
                    </a:moveTo>
                    <a:lnTo>
                      <a:pt x="5137150" y="248920"/>
                    </a:lnTo>
                    <a:lnTo>
                      <a:pt x="4884420" y="248920"/>
                    </a:lnTo>
                    <a:lnTo>
                      <a:pt x="4884420" y="501650"/>
                    </a:lnTo>
                    <a:lnTo>
                      <a:pt x="5137150" y="501650"/>
                    </a:lnTo>
                    <a:close/>
                    <a:moveTo>
                      <a:pt x="5908040" y="458470"/>
                    </a:moveTo>
                    <a:cubicBezTo>
                      <a:pt x="5905500" y="458470"/>
                      <a:pt x="5901690" y="457200"/>
                      <a:pt x="5899150" y="455930"/>
                    </a:cubicBezTo>
                    <a:lnTo>
                      <a:pt x="5838190" y="394970"/>
                    </a:lnTo>
                    <a:lnTo>
                      <a:pt x="5777230" y="455930"/>
                    </a:lnTo>
                    <a:cubicBezTo>
                      <a:pt x="5773420" y="459740"/>
                      <a:pt x="5770880" y="459740"/>
                      <a:pt x="5768340" y="459740"/>
                    </a:cubicBezTo>
                    <a:cubicBezTo>
                      <a:pt x="5765800" y="459740"/>
                      <a:pt x="5761990" y="458470"/>
                      <a:pt x="5759450" y="457200"/>
                    </a:cubicBezTo>
                    <a:cubicBezTo>
                      <a:pt x="5754370" y="450850"/>
                      <a:pt x="5754370" y="443230"/>
                      <a:pt x="5758180" y="438150"/>
                    </a:cubicBezTo>
                    <a:lnTo>
                      <a:pt x="5819140" y="377190"/>
                    </a:lnTo>
                    <a:lnTo>
                      <a:pt x="5758180" y="316230"/>
                    </a:lnTo>
                    <a:cubicBezTo>
                      <a:pt x="5753100" y="311150"/>
                      <a:pt x="5753100" y="302260"/>
                      <a:pt x="5758180" y="297180"/>
                    </a:cubicBezTo>
                    <a:cubicBezTo>
                      <a:pt x="5760720" y="294640"/>
                      <a:pt x="5763260" y="293370"/>
                      <a:pt x="5767070" y="293370"/>
                    </a:cubicBezTo>
                    <a:cubicBezTo>
                      <a:pt x="5770880" y="293370"/>
                      <a:pt x="5774690" y="294640"/>
                      <a:pt x="5775960" y="297180"/>
                    </a:cubicBezTo>
                    <a:lnTo>
                      <a:pt x="5836920" y="358140"/>
                    </a:lnTo>
                    <a:lnTo>
                      <a:pt x="5897880" y="297180"/>
                    </a:lnTo>
                    <a:cubicBezTo>
                      <a:pt x="5900420" y="294640"/>
                      <a:pt x="5902960" y="293370"/>
                      <a:pt x="5906770" y="293370"/>
                    </a:cubicBezTo>
                    <a:cubicBezTo>
                      <a:pt x="5910580" y="293370"/>
                      <a:pt x="5914390" y="294640"/>
                      <a:pt x="5915660" y="297180"/>
                    </a:cubicBezTo>
                    <a:cubicBezTo>
                      <a:pt x="5920740" y="302260"/>
                      <a:pt x="5920740" y="311150"/>
                      <a:pt x="5915660" y="316230"/>
                    </a:cubicBezTo>
                    <a:lnTo>
                      <a:pt x="5854700" y="377190"/>
                    </a:lnTo>
                    <a:lnTo>
                      <a:pt x="5915660" y="438150"/>
                    </a:lnTo>
                    <a:cubicBezTo>
                      <a:pt x="5920740" y="443230"/>
                      <a:pt x="5920740" y="452120"/>
                      <a:pt x="5915660" y="457200"/>
                    </a:cubicBezTo>
                    <a:cubicBezTo>
                      <a:pt x="5914390" y="458470"/>
                      <a:pt x="5910580" y="458470"/>
                      <a:pt x="5908040" y="458470"/>
                    </a:cubicBezTo>
                    <a:close/>
                    <a:moveTo>
                      <a:pt x="5346700" y="458470"/>
                    </a:moveTo>
                    <a:cubicBezTo>
                      <a:pt x="5340350" y="458470"/>
                      <a:pt x="5334000" y="452120"/>
                      <a:pt x="5334000" y="445770"/>
                    </a:cubicBezTo>
                    <a:lnTo>
                      <a:pt x="5334000" y="306070"/>
                    </a:lnTo>
                    <a:cubicBezTo>
                      <a:pt x="5334000" y="299720"/>
                      <a:pt x="5339080" y="293370"/>
                      <a:pt x="5346700" y="293370"/>
                    </a:cubicBezTo>
                    <a:lnTo>
                      <a:pt x="5500370" y="293370"/>
                    </a:lnTo>
                    <a:cubicBezTo>
                      <a:pt x="5506720" y="293370"/>
                      <a:pt x="5513070" y="298450"/>
                      <a:pt x="5513070" y="306070"/>
                    </a:cubicBezTo>
                    <a:lnTo>
                      <a:pt x="5513070" y="445770"/>
                    </a:lnTo>
                    <a:cubicBezTo>
                      <a:pt x="5513070" y="452120"/>
                      <a:pt x="5507990" y="458470"/>
                      <a:pt x="5500370" y="458470"/>
                    </a:cubicBezTo>
                    <a:lnTo>
                      <a:pt x="5346700" y="458470"/>
                    </a:lnTo>
                    <a:close/>
                    <a:moveTo>
                      <a:pt x="5488940" y="431800"/>
                    </a:moveTo>
                    <a:lnTo>
                      <a:pt x="5488940" y="351790"/>
                    </a:lnTo>
                    <a:lnTo>
                      <a:pt x="5360670" y="351790"/>
                    </a:lnTo>
                    <a:lnTo>
                      <a:pt x="5360670" y="431800"/>
                    </a:lnTo>
                    <a:lnTo>
                      <a:pt x="5488940" y="431800"/>
                    </a:lnTo>
                    <a:close/>
                    <a:moveTo>
                      <a:pt x="4922520" y="457200"/>
                    </a:moveTo>
                    <a:cubicBezTo>
                      <a:pt x="4916170" y="457200"/>
                      <a:pt x="4911090" y="452120"/>
                      <a:pt x="4911090" y="444500"/>
                    </a:cubicBezTo>
                    <a:cubicBezTo>
                      <a:pt x="4911090" y="436880"/>
                      <a:pt x="4917440" y="431800"/>
                      <a:pt x="4923790" y="431800"/>
                    </a:cubicBezTo>
                    <a:lnTo>
                      <a:pt x="5095240" y="431800"/>
                    </a:lnTo>
                    <a:cubicBezTo>
                      <a:pt x="5102860" y="431800"/>
                      <a:pt x="5107940" y="438150"/>
                      <a:pt x="5107940" y="444500"/>
                    </a:cubicBezTo>
                    <a:cubicBezTo>
                      <a:pt x="5107940" y="450850"/>
                      <a:pt x="5101590" y="457200"/>
                      <a:pt x="5095240" y="457200"/>
                    </a:cubicBezTo>
                    <a:lnTo>
                      <a:pt x="4923790" y="457200"/>
                    </a:lnTo>
                    <a:cubicBezTo>
                      <a:pt x="4925060" y="457200"/>
                      <a:pt x="4923790" y="457200"/>
                      <a:pt x="492252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795684" y="2006524"/>
              <a:ext cx="10024716" cy="84646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88"/>
                </a:lnSpc>
              </a:pPr>
              <a:r>
                <a:rPr lang="en-US" sz="3600">
                  <a:solidFill>
                    <a:srgbClr val="000000"/>
                  </a:solidFill>
                  <a:latin typeface="JetBrains Mono"/>
                </a:rPr>
                <a:t>Tables de routage construites dans la fonction Dijkstra avec les vecteurs de distance.</a:t>
              </a:r>
            </a:p>
            <a:p>
              <a:pPr algn="ctr">
                <a:lnSpc>
                  <a:spcPts val="5688"/>
                </a:lnSpc>
              </a:pPr>
            </a:p>
            <a:p>
              <a:pPr algn="ctr">
                <a:lnSpc>
                  <a:spcPts val="5688"/>
                </a:lnSpc>
              </a:pPr>
              <a:r>
                <a:rPr lang="en-US" sz="3600">
                  <a:solidFill>
                    <a:srgbClr val="000000"/>
                  </a:solidFill>
                  <a:latin typeface="JetBrains Mono"/>
                </a:rPr>
                <a:t>Table de routage du nœud A:</a:t>
              </a:r>
            </a:p>
            <a:p>
              <a:pPr algn="ctr">
                <a:lnSpc>
                  <a:spcPts val="5688"/>
                </a:lnSpc>
              </a:pPr>
              <a:r>
                <a:rPr lang="en-US" sz="3600">
                  <a:solidFill>
                    <a:srgbClr val="000000"/>
                  </a:solidFill>
                  <a:latin typeface="JetBrains Mono"/>
                </a:rPr>
                <a:t>{B:{next_hop: B},</a:t>
              </a:r>
            </a:p>
            <a:p>
              <a:pPr algn="ctr">
                <a:lnSpc>
                  <a:spcPts val="5688"/>
                </a:lnSpc>
              </a:pPr>
              <a:r>
                <a:rPr lang="en-US" sz="3600">
                  <a:solidFill>
                    <a:srgbClr val="000000"/>
                  </a:solidFill>
                  <a:latin typeface="JetBrains Mono"/>
                </a:rPr>
                <a:t>C:{next_hop: B},</a:t>
              </a:r>
            </a:p>
            <a:p>
              <a:pPr algn="ctr">
                <a:lnSpc>
                  <a:spcPts val="5688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JetBrains Mono"/>
                </a:rPr>
                <a:t>D:{next_hop: E}}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64233" y="1454410"/>
            <a:ext cx="7026518" cy="7027923"/>
            <a:chOff x="0" y="0"/>
            <a:chExt cx="634873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2339762" y="2731709"/>
            <a:ext cx="5475459" cy="4976775"/>
            <a:chOff x="0" y="0"/>
            <a:chExt cx="7300612" cy="663570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7300612" cy="4267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400"/>
                </a:lnSpc>
              </a:pPr>
              <a:r>
                <a:rPr lang="en-US" sz="7000">
                  <a:solidFill>
                    <a:srgbClr val="000000"/>
                  </a:solidFill>
                  <a:latin typeface="Space Mono Bold"/>
                </a:rPr>
                <a:t>Envoi et routage de messages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609627"/>
              <a:ext cx="6693800" cy="18935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02"/>
                </a:lnSpc>
              </a:pPr>
              <a:r>
                <a:rPr lang="en-US" sz="2925">
                  <a:solidFill>
                    <a:srgbClr val="000000"/>
                  </a:solidFill>
                  <a:latin typeface="Be Vietnam"/>
                </a:rPr>
                <a:t>Echange de messages “Hello” et “Hello Ack” dans le réseau de routeurs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405812" y="3718131"/>
            <a:ext cx="7853488" cy="3811682"/>
            <a:chOff x="0" y="0"/>
            <a:chExt cx="10471317" cy="5082243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0471317" cy="4006135"/>
              <a:chOff x="0" y="0"/>
              <a:chExt cx="1913890" cy="73221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913890" cy="732220"/>
              </a:xfrm>
              <a:custGeom>
                <a:avLst/>
                <a:gdLst/>
                <a:ahLst/>
                <a:cxnLst/>
                <a:rect r="r" b="b" t="t" l="l"/>
                <a:pathLst>
                  <a:path h="732220" w="1913890">
                    <a:moveTo>
                      <a:pt x="1789430" y="732219"/>
                    </a:moveTo>
                    <a:lnTo>
                      <a:pt x="124460" y="732219"/>
                    </a:lnTo>
                    <a:cubicBezTo>
                      <a:pt x="55880" y="732219"/>
                      <a:pt x="0" y="676339"/>
                      <a:pt x="0" y="60775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607759"/>
                    </a:lnTo>
                    <a:cubicBezTo>
                      <a:pt x="1913890" y="676339"/>
                      <a:pt x="1858010" y="732220"/>
                      <a:pt x="1789430" y="732220"/>
                    </a:cubicBez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sp>
          <p:nvSpPr>
            <p:cNvPr name="AutoShape 13" id="13"/>
            <p:cNvSpPr/>
            <p:nvPr/>
          </p:nvSpPr>
          <p:spPr>
            <a:xfrm>
              <a:off x="725308" y="1800989"/>
              <a:ext cx="8702408" cy="0"/>
            </a:xfrm>
            <a:prstGeom prst="line">
              <a:avLst/>
            </a:prstGeom>
            <a:ln cap="rnd" w="38100">
              <a:solidFill>
                <a:srgbClr val="FFFFFF">
                  <a:alpha val="19608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725308" y="1942862"/>
              <a:ext cx="8702408" cy="1299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08"/>
                </a:lnSpc>
              </a:pPr>
              <a:r>
                <a:rPr lang="en-US" sz="2600">
                  <a:solidFill>
                    <a:srgbClr val="FFFFFF"/>
                  </a:solidFill>
                  <a:latin typeface="JetBrains Mono"/>
                </a:rPr>
                <a:t>func </a:t>
              </a:r>
              <a:r>
                <a:rPr lang="en-US" sz="2600">
                  <a:solidFill>
                    <a:srgbClr val="7ED957"/>
                  </a:solidFill>
                  <a:latin typeface="JetBrains Mono"/>
                </a:rPr>
                <a:t>processMessages</a:t>
              </a:r>
              <a:r>
                <a:rPr lang="en-US" sz="2600">
                  <a:solidFill>
                    <a:srgbClr val="FFFFFF"/>
                  </a:solidFill>
                  <a:latin typeface="JetBrains Mono"/>
                </a:rPr>
                <a:t>(g *Graph, node *Node) {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725308" y="727480"/>
              <a:ext cx="484926" cy="484926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1294990" y="727480"/>
              <a:ext cx="484926" cy="484926"/>
              <a:chOff x="0" y="0"/>
              <a:chExt cx="6350000" cy="63500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1864671" y="727480"/>
              <a:ext cx="484926" cy="484926"/>
              <a:chOff x="0" y="0"/>
              <a:chExt cx="6350000" cy="63500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4128497" y="747370"/>
              <a:ext cx="5299219" cy="387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45"/>
                </a:lnSpc>
              </a:pPr>
              <a:r>
                <a:rPr lang="en-US" sz="1674">
                  <a:solidFill>
                    <a:srgbClr val="FFFFFF"/>
                  </a:solidFill>
                  <a:latin typeface="JetBrains Mono"/>
                </a:rPr>
                <a:t>main.go</a:t>
              </a:r>
            </a:p>
          </p:txBody>
        </p:sp>
        <p:sp>
          <p:nvSpPr>
            <p:cNvPr name="Freeform 22" id="22"/>
            <p:cNvSpPr/>
            <p:nvPr/>
          </p:nvSpPr>
          <p:spPr>
            <a:xfrm flipH="false" flipV="false" rot="0">
              <a:off x="0" y="3014158"/>
              <a:ext cx="10471317" cy="2068085"/>
            </a:xfrm>
            <a:custGeom>
              <a:avLst/>
              <a:gdLst/>
              <a:ahLst/>
              <a:cxnLst/>
              <a:rect r="r" b="b" t="t" l="l"/>
              <a:pathLst>
                <a:path h="2068085" w="10471317">
                  <a:moveTo>
                    <a:pt x="0" y="0"/>
                  </a:moveTo>
                  <a:lnTo>
                    <a:pt x="10471317" y="0"/>
                  </a:lnTo>
                  <a:lnTo>
                    <a:pt x="10471317" y="2068085"/>
                  </a:lnTo>
                  <a:lnTo>
                    <a:pt x="0" y="20680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9405812" y="7604441"/>
            <a:ext cx="7853488" cy="3811682"/>
            <a:chOff x="0" y="0"/>
            <a:chExt cx="10471317" cy="5082243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10471317" cy="4006135"/>
              <a:chOff x="0" y="0"/>
              <a:chExt cx="1913890" cy="732219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913890" cy="732220"/>
              </a:xfrm>
              <a:custGeom>
                <a:avLst/>
                <a:gdLst/>
                <a:ahLst/>
                <a:cxnLst/>
                <a:rect r="r" b="b" t="t" l="l"/>
                <a:pathLst>
                  <a:path h="732220" w="1913890">
                    <a:moveTo>
                      <a:pt x="1789430" y="732219"/>
                    </a:moveTo>
                    <a:lnTo>
                      <a:pt x="124460" y="732219"/>
                    </a:lnTo>
                    <a:cubicBezTo>
                      <a:pt x="55880" y="732219"/>
                      <a:pt x="0" y="676339"/>
                      <a:pt x="0" y="60775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607759"/>
                    </a:lnTo>
                    <a:cubicBezTo>
                      <a:pt x="1913890" y="676339"/>
                      <a:pt x="1858010" y="732220"/>
                      <a:pt x="1789430" y="732220"/>
                    </a:cubicBez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sp>
          <p:nvSpPr>
            <p:cNvPr name="AutoShape 26" id="26"/>
            <p:cNvSpPr/>
            <p:nvPr/>
          </p:nvSpPr>
          <p:spPr>
            <a:xfrm>
              <a:off x="725308" y="1800989"/>
              <a:ext cx="8702408" cy="0"/>
            </a:xfrm>
            <a:prstGeom prst="line">
              <a:avLst/>
            </a:prstGeom>
            <a:ln cap="rnd" w="38100">
              <a:solidFill>
                <a:srgbClr val="FFFFFF">
                  <a:alpha val="19608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7" id="27"/>
            <p:cNvSpPr txBox="true"/>
            <p:nvPr/>
          </p:nvSpPr>
          <p:spPr>
            <a:xfrm rot="0">
              <a:off x="725308" y="1942862"/>
              <a:ext cx="8702408" cy="19853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08"/>
                </a:lnSpc>
              </a:pPr>
              <a:r>
                <a:rPr lang="en-US" sz="2600">
                  <a:solidFill>
                    <a:srgbClr val="FFFFFF"/>
                  </a:solidFill>
                  <a:latin typeface="JetBrains Mono"/>
                </a:rPr>
                <a:t>func </a:t>
              </a:r>
              <a:r>
                <a:rPr lang="en-US" sz="2600">
                  <a:solidFill>
                    <a:srgbClr val="7ED957"/>
                  </a:solidFill>
                  <a:latin typeface="JetBrains Mono"/>
                </a:rPr>
                <a:t>routing</a:t>
              </a:r>
              <a:r>
                <a:rPr lang="en-US" sz="2600">
                  <a:solidFill>
                    <a:srgbClr val="FFFFFF"/>
                  </a:solidFill>
                  <a:latin typeface="JetBrains Mono"/>
                </a:rPr>
                <a:t>(node *Node, received Message) {</a:t>
              </a:r>
            </a:p>
            <a:p>
              <a:pPr>
                <a:lnSpc>
                  <a:spcPts val="4108"/>
                </a:lnSpc>
              </a:pPr>
            </a:p>
          </p:txBody>
        </p:sp>
        <p:grpSp>
          <p:nvGrpSpPr>
            <p:cNvPr name="Group 28" id="28"/>
            <p:cNvGrpSpPr/>
            <p:nvPr/>
          </p:nvGrpSpPr>
          <p:grpSpPr>
            <a:xfrm rot="0">
              <a:off x="725308" y="727480"/>
              <a:ext cx="484926" cy="484926"/>
              <a:chOff x="0" y="0"/>
              <a:chExt cx="6350000" cy="63500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30" id="30"/>
            <p:cNvGrpSpPr/>
            <p:nvPr/>
          </p:nvGrpSpPr>
          <p:grpSpPr>
            <a:xfrm rot="0">
              <a:off x="1294990" y="727480"/>
              <a:ext cx="484926" cy="484926"/>
              <a:chOff x="0" y="0"/>
              <a:chExt cx="6350000" cy="63500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  <p:grpSp>
          <p:nvGrpSpPr>
            <p:cNvPr name="Group 32" id="32"/>
            <p:cNvGrpSpPr/>
            <p:nvPr/>
          </p:nvGrpSpPr>
          <p:grpSpPr>
            <a:xfrm rot="0">
              <a:off x="1864671" y="727480"/>
              <a:ext cx="484926" cy="484926"/>
              <a:chOff x="0" y="0"/>
              <a:chExt cx="6350000" cy="63500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</p:grpSp>
        <p:sp>
          <p:nvSpPr>
            <p:cNvPr name="TextBox 34" id="34"/>
            <p:cNvSpPr txBox="true"/>
            <p:nvPr/>
          </p:nvSpPr>
          <p:spPr>
            <a:xfrm rot="0">
              <a:off x="4128497" y="747370"/>
              <a:ext cx="5299219" cy="387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45"/>
                </a:lnSpc>
              </a:pPr>
              <a:r>
                <a:rPr lang="en-US" sz="1674">
                  <a:solidFill>
                    <a:srgbClr val="FFFFFF"/>
                  </a:solidFill>
                  <a:latin typeface="JetBrains Mono"/>
                </a:rPr>
                <a:t>main.go</a:t>
              </a:r>
            </a:p>
          </p:txBody>
        </p:sp>
        <p:sp>
          <p:nvSpPr>
            <p:cNvPr name="Freeform 35" id="35"/>
            <p:cNvSpPr/>
            <p:nvPr/>
          </p:nvSpPr>
          <p:spPr>
            <a:xfrm flipH="false" flipV="false" rot="0">
              <a:off x="0" y="3014158"/>
              <a:ext cx="10471317" cy="2068085"/>
            </a:xfrm>
            <a:custGeom>
              <a:avLst/>
              <a:gdLst/>
              <a:ahLst/>
              <a:cxnLst/>
              <a:rect r="r" b="b" t="t" l="l"/>
              <a:pathLst>
                <a:path h="2068085" w="10471317">
                  <a:moveTo>
                    <a:pt x="0" y="0"/>
                  </a:moveTo>
                  <a:lnTo>
                    <a:pt x="10471317" y="0"/>
                  </a:lnTo>
                  <a:lnTo>
                    <a:pt x="10471317" y="2068085"/>
                  </a:lnTo>
                  <a:lnTo>
                    <a:pt x="0" y="20680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9405812" y="-168179"/>
            <a:ext cx="7853488" cy="3811682"/>
            <a:chOff x="0" y="0"/>
            <a:chExt cx="10471317" cy="5082243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0" y="0"/>
              <a:ext cx="10471317" cy="4006135"/>
              <a:chOff x="0" y="0"/>
              <a:chExt cx="1913890" cy="732219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1913890" cy="732220"/>
              </a:xfrm>
              <a:custGeom>
                <a:avLst/>
                <a:gdLst/>
                <a:ahLst/>
                <a:cxnLst/>
                <a:rect r="r" b="b" t="t" l="l"/>
                <a:pathLst>
                  <a:path h="732220" w="1913890">
                    <a:moveTo>
                      <a:pt x="1789430" y="732219"/>
                    </a:moveTo>
                    <a:lnTo>
                      <a:pt x="124460" y="732219"/>
                    </a:lnTo>
                    <a:cubicBezTo>
                      <a:pt x="55880" y="732219"/>
                      <a:pt x="0" y="676339"/>
                      <a:pt x="0" y="607759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89430" y="0"/>
                    </a:lnTo>
                    <a:cubicBezTo>
                      <a:pt x="1858010" y="0"/>
                      <a:pt x="1913890" y="55880"/>
                      <a:pt x="1913890" y="124460"/>
                    </a:cubicBezTo>
                    <a:lnTo>
                      <a:pt x="1913890" y="607759"/>
                    </a:lnTo>
                    <a:cubicBezTo>
                      <a:pt x="1913890" y="676339"/>
                      <a:pt x="1858010" y="732220"/>
                      <a:pt x="1789430" y="732220"/>
                    </a:cubicBez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sp>
          <p:nvSpPr>
            <p:cNvPr name="AutoShape 39" id="39"/>
            <p:cNvSpPr/>
            <p:nvPr/>
          </p:nvSpPr>
          <p:spPr>
            <a:xfrm>
              <a:off x="725308" y="1800989"/>
              <a:ext cx="8702408" cy="0"/>
            </a:xfrm>
            <a:prstGeom prst="line">
              <a:avLst/>
            </a:prstGeom>
            <a:ln cap="rnd" w="38100">
              <a:solidFill>
                <a:srgbClr val="FFFFFF">
                  <a:alpha val="19608"/>
                </a:srgbClr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0" id="40"/>
            <p:cNvSpPr txBox="true"/>
            <p:nvPr/>
          </p:nvSpPr>
          <p:spPr>
            <a:xfrm rot="0">
              <a:off x="725308" y="1942862"/>
              <a:ext cx="8702408" cy="19853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08"/>
                </a:lnSpc>
              </a:pPr>
              <a:r>
                <a:rPr lang="en-US" sz="2600">
                  <a:solidFill>
                    <a:srgbClr val="FFFFFF"/>
                  </a:solidFill>
                  <a:latin typeface="JetBrains Mono"/>
                </a:rPr>
                <a:t>func </a:t>
              </a:r>
              <a:r>
                <a:rPr lang="en-US" sz="2600">
                  <a:solidFill>
                    <a:srgbClr val="7ED957"/>
                  </a:solidFill>
                  <a:latin typeface="JetBrains Mono"/>
                </a:rPr>
                <a:t>hello</a:t>
              </a:r>
              <a:r>
                <a:rPr lang="en-US" sz="2600">
                  <a:solidFill>
                    <a:srgbClr val="FFFFFF"/>
                  </a:solidFill>
                  <a:latin typeface="JetBrains Mono"/>
                </a:rPr>
                <a:t>(nodeSrc *Node, nodeDst *Node) {</a:t>
              </a:r>
            </a:p>
            <a:p>
              <a:pPr>
                <a:lnSpc>
                  <a:spcPts val="4108"/>
                </a:lnSpc>
              </a:pPr>
            </a:p>
          </p:txBody>
        </p:sp>
        <p:grpSp>
          <p:nvGrpSpPr>
            <p:cNvPr name="Group 41" id="41"/>
            <p:cNvGrpSpPr/>
            <p:nvPr/>
          </p:nvGrpSpPr>
          <p:grpSpPr>
            <a:xfrm rot="0">
              <a:off x="725308" y="727480"/>
              <a:ext cx="484926" cy="484926"/>
              <a:chOff x="0" y="0"/>
              <a:chExt cx="6350000" cy="635000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name="Group 43" id="43"/>
            <p:cNvGrpSpPr/>
            <p:nvPr/>
          </p:nvGrpSpPr>
          <p:grpSpPr>
            <a:xfrm rot="0">
              <a:off x="1294990" y="727480"/>
              <a:ext cx="484926" cy="484926"/>
              <a:chOff x="0" y="0"/>
              <a:chExt cx="6350000" cy="6350000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  <p:grpSp>
          <p:nvGrpSpPr>
            <p:cNvPr name="Group 45" id="45"/>
            <p:cNvGrpSpPr/>
            <p:nvPr/>
          </p:nvGrpSpPr>
          <p:grpSpPr>
            <a:xfrm rot="0">
              <a:off x="1864671" y="727480"/>
              <a:ext cx="484926" cy="484926"/>
              <a:chOff x="0" y="0"/>
              <a:chExt cx="6350000" cy="635000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</p:grpSp>
        <p:sp>
          <p:nvSpPr>
            <p:cNvPr name="TextBox 47" id="47"/>
            <p:cNvSpPr txBox="true"/>
            <p:nvPr/>
          </p:nvSpPr>
          <p:spPr>
            <a:xfrm rot="0">
              <a:off x="4128497" y="747370"/>
              <a:ext cx="5299219" cy="387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45"/>
                </a:lnSpc>
              </a:pPr>
              <a:r>
                <a:rPr lang="en-US" sz="1674">
                  <a:solidFill>
                    <a:srgbClr val="FFFFFF"/>
                  </a:solidFill>
                  <a:latin typeface="JetBrains Mono"/>
                </a:rPr>
                <a:t>main.go</a:t>
              </a:r>
            </a:p>
          </p:txBody>
        </p:sp>
        <p:sp>
          <p:nvSpPr>
            <p:cNvPr name="Freeform 48" id="48"/>
            <p:cNvSpPr/>
            <p:nvPr/>
          </p:nvSpPr>
          <p:spPr>
            <a:xfrm flipH="false" flipV="false" rot="0">
              <a:off x="0" y="3014158"/>
              <a:ext cx="10471317" cy="2068085"/>
            </a:xfrm>
            <a:custGeom>
              <a:avLst/>
              <a:gdLst/>
              <a:ahLst/>
              <a:cxnLst/>
              <a:rect r="r" b="b" t="t" l="l"/>
              <a:pathLst>
                <a:path h="2068085" w="10471317">
                  <a:moveTo>
                    <a:pt x="0" y="0"/>
                  </a:moveTo>
                  <a:lnTo>
                    <a:pt x="10471317" y="0"/>
                  </a:lnTo>
                  <a:lnTo>
                    <a:pt x="10471317" y="2068085"/>
                  </a:lnTo>
                  <a:lnTo>
                    <a:pt x="0" y="20680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67793" y="1248510"/>
            <a:ext cx="8691507" cy="1411375"/>
            <a:chOff x="0" y="0"/>
            <a:chExt cx="14699281" cy="23869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14635781" cy="2323451"/>
            </a:xfrm>
            <a:custGeom>
              <a:avLst/>
              <a:gdLst/>
              <a:ahLst/>
              <a:cxnLst/>
              <a:rect r="r" b="b" t="t" l="l"/>
              <a:pathLst>
                <a:path h="2323451" w="14635781">
                  <a:moveTo>
                    <a:pt x="14543070" y="2323451"/>
                  </a:moveTo>
                  <a:lnTo>
                    <a:pt x="92710" y="2323451"/>
                  </a:lnTo>
                  <a:cubicBezTo>
                    <a:pt x="41910" y="2323451"/>
                    <a:pt x="0" y="2281541"/>
                    <a:pt x="0" y="223074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541801" y="0"/>
                  </a:lnTo>
                  <a:cubicBezTo>
                    <a:pt x="14592601" y="0"/>
                    <a:pt x="14634511" y="41910"/>
                    <a:pt x="14634511" y="92710"/>
                  </a:cubicBezTo>
                  <a:lnTo>
                    <a:pt x="14634511" y="2229471"/>
                  </a:lnTo>
                  <a:cubicBezTo>
                    <a:pt x="14635781" y="2281541"/>
                    <a:pt x="14593870" y="2323451"/>
                    <a:pt x="14543070" y="23234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699281" cy="2386951"/>
            </a:xfrm>
            <a:custGeom>
              <a:avLst/>
              <a:gdLst/>
              <a:ahLst/>
              <a:cxnLst/>
              <a:rect r="r" b="b" t="t" l="l"/>
              <a:pathLst>
                <a:path h="2386951" w="14699281">
                  <a:moveTo>
                    <a:pt x="14574820" y="59690"/>
                  </a:moveTo>
                  <a:cubicBezTo>
                    <a:pt x="14610381" y="59690"/>
                    <a:pt x="14639592" y="88900"/>
                    <a:pt x="14639592" y="124460"/>
                  </a:cubicBezTo>
                  <a:lnTo>
                    <a:pt x="14639592" y="2262491"/>
                  </a:lnTo>
                  <a:cubicBezTo>
                    <a:pt x="14639592" y="2298051"/>
                    <a:pt x="14610381" y="2327261"/>
                    <a:pt x="14574820" y="2327261"/>
                  </a:cubicBezTo>
                  <a:lnTo>
                    <a:pt x="124460" y="2327261"/>
                  </a:lnTo>
                  <a:cubicBezTo>
                    <a:pt x="88900" y="2327261"/>
                    <a:pt x="59690" y="2298051"/>
                    <a:pt x="59690" y="226249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574820" y="59690"/>
                  </a:lnTo>
                  <a:moveTo>
                    <a:pt x="145748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62491"/>
                  </a:lnTo>
                  <a:cubicBezTo>
                    <a:pt x="0" y="2331071"/>
                    <a:pt x="55880" y="2386951"/>
                    <a:pt x="124460" y="2386951"/>
                  </a:cubicBezTo>
                  <a:lnTo>
                    <a:pt x="14574820" y="2386951"/>
                  </a:lnTo>
                  <a:cubicBezTo>
                    <a:pt x="14643401" y="2386951"/>
                    <a:pt x="14699281" y="2331071"/>
                    <a:pt x="14699281" y="2262491"/>
                  </a:cubicBezTo>
                  <a:lnTo>
                    <a:pt x="14699281" y="124460"/>
                  </a:lnTo>
                  <a:cubicBezTo>
                    <a:pt x="14699281" y="55880"/>
                    <a:pt x="14643401" y="0"/>
                    <a:pt x="145748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019890" y="1416908"/>
            <a:ext cx="6721014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40"/>
              </a:lnSpc>
            </a:pPr>
            <a:r>
              <a:rPr lang="en-US" sz="5600" spc="84">
                <a:solidFill>
                  <a:srgbClr val="000000"/>
                </a:solidFill>
                <a:latin typeface="Be Vietnam Ultra-Bold"/>
              </a:rPr>
              <a:t>Goroutines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28700" y="1248510"/>
            <a:ext cx="6946876" cy="8174719"/>
            <a:chOff x="0" y="0"/>
            <a:chExt cx="539623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1430" y="11430"/>
              <a:ext cx="5373370" cy="6327140"/>
            </a:xfrm>
            <a:custGeom>
              <a:avLst/>
              <a:gdLst/>
              <a:ahLst/>
              <a:cxnLst/>
              <a:rect r="r" b="b" t="t" l="l"/>
              <a:pathLst>
                <a:path h="6327140" w="5373370">
                  <a:moveTo>
                    <a:pt x="5373370" y="610870"/>
                  </a:moveTo>
                  <a:lnTo>
                    <a:pt x="5373370" y="953770"/>
                  </a:lnTo>
                  <a:moveTo>
                    <a:pt x="5373370" y="953770"/>
                  </a:moveTo>
                  <a:lnTo>
                    <a:pt x="5373370" y="6079490"/>
                  </a:lnTo>
                  <a:cubicBezTo>
                    <a:pt x="5373370" y="6216650"/>
                    <a:pt x="5262880" y="6327140"/>
                    <a:pt x="5125720" y="6327140"/>
                  </a:cubicBezTo>
                  <a:lnTo>
                    <a:pt x="247650" y="6327140"/>
                  </a:lnTo>
                  <a:cubicBezTo>
                    <a:pt x="110490" y="6327140"/>
                    <a:pt x="0" y="6216650"/>
                    <a:pt x="0" y="6079490"/>
                  </a:cubicBezTo>
                  <a:lnTo>
                    <a:pt x="0" y="247650"/>
                  </a:lnTo>
                  <a:cubicBezTo>
                    <a:pt x="0" y="110490"/>
                    <a:pt x="110490" y="0"/>
                    <a:pt x="247650" y="0"/>
                  </a:cubicBezTo>
                  <a:lnTo>
                    <a:pt x="5125720" y="0"/>
                  </a:lnTo>
                  <a:cubicBezTo>
                    <a:pt x="5262880" y="0"/>
                    <a:pt x="5373370" y="110490"/>
                    <a:pt x="5373370" y="247650"/>
                  </a:cubicBezTo>
                  <a:lnTo>
                    <a:pt x="5373370" y="610870"/>
                  </a:lnTo>
                </a:path>
              </a:pathLst>
            </a:custGeom>
            <a:blipFill>
              <a:blip r:embed="rId3"/>
              <a:stretch>
                <a:fillRect l="-13563" t="0" r="-13563" b="-46889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148580" y="471170"/>
              <a:ext cx="236220" cy="5868670"/>
            </a:xfrm>
            <a:custGeom>
              <a:avLst/>
              <a:gdLst/>
              <a:ahLst/>
              <a:cxnLst/>
              <a:rect r="r" b="b" t="t" l="l"/>
              <a:pathLst>
                <a:path h="5868670" w="236220">
                  <a:moveTo>
                    <a:pt x="236220" y="240030"/>
                  </a:moveTo>
                  <a:lnTo>
                    <a:pt x="236220" y="494030"/>
                  </a:lnTo>
                  <a:moveTo>
                    <a:pt x="236220" y="494030"/>
                  </a:moveTo>
                  <a:lnTo>
                    <a:pt x="236220" y="5868670"/>
                  </a:lnTo>
                  <a:lnTo>
                    <a:pt x="0" y="5868670"/>
                  </a:lnTo>
                  <a:lnTo>
                    <a:pt x="0" y="0"/>
                  </a:lnTo>
                  <a:lnTo>
                    <a:pt x="236220" y="0"/>
                  </a:lnTo>
                  <a:lnTo>
                    <a:pt x="236220" y="24003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1430" y="11430"/>
              <a:ext cx="5373370" cy="4245610"/>
            </a:xfrm>
            <a:custGeom>
              <a:avLst/>
              <a:gdLst/>
              <a:ahLst/>
              <a:cxnLst/>
              <a:rect r="r" b="b" t="t" l="l"/>
              <a:pathLst>
                <a:path h="4245610" w="5373370">
                  <a:moveTo>
                    <a:pt x="5373370" y="2345690"/>
                  </a:moveTo>
                  <a:lnTo>
                    <a:pt x="5373370" y="4182110"/>
                  </a:lnTo>
                  <a:cubicBezTo>
                    <a:pt x="5373370" y="4217670"/>
                    <a:pt x="5344160" y="4245610"/>
                    <a:pt x="5309870" y="4245610"/>
                  </a:cubicBezTo>
                  <a:lnTo>
                    <a:pt x="5201920" y="4245610"/>
                  </a:lnTo>
                  <a:cubicBezTo>
                    <a:pt x="5166360" y="4245610"/>
                    <a:pt x="5138420" y="4216400"/>
                    <a:pt x="5138420" y="4182110"/>
                  </a:cubicBezTo>
                  <a:lnTo>
                    <a:pt x="5138420" y="2345690"/>
                  </a:lnTo>
                  <a:cubicBezTo>
                    <a:pt x="5138420" y="2310130"/>
                    <a:pt x="5167630" y="2282190"/>
                    <a:pt x="5201920" y="2282190"/>
                  </a:cubicBezTo>
                  <a:lnTo>
                    <a:pt x="5309870" y="2282190"/>
                  </a:lnTo>
                  <a:cubicBezTo>
                    <a:pt x="5344160" y="2282190"/>
                    <a:pt x="5373370" y="2310130"/>
                    <a:pt x="5373370" y="2345690"/>
                  </a:cubicBezTo>
                  <a:close/>
                  <a:moveTo>
                    <a:pt x="5126990" y="0"/>
                  </a:moveTo>
                  <a:lnTo>
                    <a:pt x="246380" y="0"/>
                  </a:lnTo>
                  <a:cubicBezTo>
                    <a:pt x="110490" y="0"/>
                    <a:pt x="0" y="110490"/>
                    <a:pt x="0" y="246380"/>
                  </a:cubicBezTo>
                  <a:lnTo>
                    <a:pt x="0" y="458470"/>
                  </a:lnTo>
                  <a:lnTo>
                    <a:pt x="5373370" y="458470"/>
                  </a:lnTo>
                  <a:lnTo>
                    <a:pt x="5373370" y="246380"/>
                  </a:lnTo>
                  <a:cubicBezTo>
                    <a:pt x="5373370" y="110490"/>
                    <a:pt x="5262880" y="0"/>
                    <a:pt x="512699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20980" y="160020"/>
              <a:ext cx="651510" cy="162560"/>
            </a:xfrm>
            <a:custGeom>
              <a:avLst/>
              <a:gdLst/>
              <a:ahLst/>
              <a:cxnLst/>
              <a:rect r="r" b="b" t="t" l="l"/>
              <a:pathLst>
                <a:path h="162560" w="651510">
                  <a:moveTo>
                    <a:pt x="162560" y="81280"/>
                  </a:moveTo>
                  <a:cubicBezTo>
                    <a:pt x="162560" y="125730"/>
                    <a:pt x="125730" y="162560"/>
                    <a:pt x="81280" y="162560"/>
                  </a:cubicBezTo>
                  <a:cubicBezTo>
                    <a:pt x="36830" y="162560"/>
                    <a:pt x="0" y="125730"/>
                    <a:pt x="0" y="81280"/>
                  </a:cubicBezTo>
                  <a:cubicBezTo>
                    <a:pt x="0" y="36830"/>
                    <a:pt x="36830" y="0"/>
                    <a:pt x="81280" y="0"/>
                  </a:cubicBezTo>
                  <a:cubicBezTo>
                    <a:pt x="125730" y="0"/>
                    <a:pt x="162560" y="35560"/>
                    <a:pt x="162560" y="81280"/>
                  </a:cubicBezTo>
                  <a:close/>
                  <a:moveTo>
                    <a:pt x="570230" y="0"/>
                  </a:moveTo>
                  <a:cubicBezTo>
                    <a:pt x="525780" y="0"/>
                    <a:pt x="488950" y="36830"/>
                    <a:pt x="488950" y="81280"/>
                  </a:cubicBezTo>
                  <a:cubicBezTo>
                    <a:pt x="488950" y="125730"/>
                    <a:pt x="525780" y="162560"/>
                    <a:pt x="570230" y="162560"/>
                  </a:cubicBezTo>
                  <a:cubicBezTo>
                    <a:pt x="614680" y="162560"/>
                    <a:pt x="651510" y="125730"/>
                    <a:pt x="651510" y="81280"/>
                  </a:cubicBezTo>
                  <a:cubicBezTo>
                    <a:pt x="651510" y="36830"/>
                    <a:pt x="614680" y="0"/>
                    <a:pt x="570230" y="0"/>
                  </a:cubicBezTo>
                  <a:close/>
                  <a:moveTo>
                    <a:pt x="325120" y="0"/>
                  </a:moveTo>
                  <a:cubicBezTo>
                    <a:pt x="280670" y="0"/>
                    <a:pt x="243840" y="36830"/>
                    <a:pt x="243840" y="81280"/>
                  </a:cubicBezTo>
                  <a:cubicBezTo>
                    <a:pt x="243840" y="125730"/>
                    <a:pt x="280670" y="162560"/>
                    <a:pt x="325120" y="162560"/>
                  </a:cubicBezTo>
                  <a:cubicBezTo>
                    <a:pt x="369570" y="162560"/>
                    <a:pt x="406400" y="125730"/>
                    <a:pt x="406400" y="81280"/>
                  </a:cubicBezTo>
                  <a:cubicBezTo>
                    <a:pt x="406400" y="36830"/>
                    <a:pt x="370840" y="0"/>
                    <a:pt x="32512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975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5397500">
                  <a:moveTo>
                    <a:pt x="5137150" y="0"/>
                  </a:moveTo>
                  <a:lnTo>
                    <a:pt x="259080" y="0"/>
                  </a:lnTo>
                  <a:cubicBezTo>
                    <a:pt x="115570" y="0"/>
                    <a:pt x="0" y="115570"/>
                    <a:pt x="0" y="259080"/>
                  </a:cubicBezTo>
                  <a:lnTo>
                    <a:pt x="0" y="6090920"/>
                  </a:lnTo>
                  <a:cubicBezTo>
                    <a:pt x="0" y="6234430"/>
                    <a:pt x="115570" y="6350000"/>
                    <a:pt x="259080" y="6350000"/>
                  </a:cubicBezTo>
                  <a:lnTo>
                    <a:pt x="5137150" y="6350000"/>
                  </a:lnTo>
                  <a:cubicBezTo>
                    <a:pt x="5140960" y="6350000"/>
                    <a:pt x="5143500" y="6350000"/>
                    <a:pt x="5147310" y="6350000"/>
                  </a:cubicBezTo>
                  <a:lnTo>
                    <a:pt x="5148580" y="6350000"/>
                  </a:lnTo>
                  <a:cubicBezTo>
                    <a:pt x="5149850" y="6350000"/>
                    <a:pt x="5149850" y="6350000"/>
                    <a:pt x="5151120" y="6350000"/>
                  </a:cubicBezTo>
                  <a:cubicBezTo>
                    <a:pt x="5288280" y="6343650"/>
                    <a:pt x="5397500" y="6230620"/>
                    <a:pt x="5397500" y="6092190"/>
                  </a:cubicBezTo>
                  <a:lnTo>
                    <a:pt x="5397500" y="4145280"/>
                  </a:lnTo>
                  <a:lnTo>
                    <a:pt x="5397500" y="2406650"/>
                  </a:lnTo>
                  <a:lnTo>
                    <a:pt x="5397500" y="471170"/>
                  </a:lnTo>
                  <a:lnTo>
                    <a:pt x="5397500" y="259080"/>
                  </a:lnTo>
                  <a:cubicBezTo>
                    <a:pt x="5396230" y="115570"/>
                    <a:pt x="5279390" y="0"/>
                    <a:pt x="5137150" y="0"/>
                  </a:cubicBezTo>
                  <a:close/>
                  <a:moveTo>
                    <a:pt x="259080" y="22860"/>
                  </a:moveTo>
                  <a:lnTo>
                    <a:pt x="5137150" y="22860"/>
                  </a:lnTo>
                  <a:cubicBezTo>
                    <a:pt x="5267960" y="22860"/>
                    <a:pt x="5373370" y="128270"/>
                    <a:pt x="5373370" y="259080"/>
                  </a:cubicBezTo>
                  <a:lnTo>
                    <a:pt x="5373370" y="459740"/>
                  </a:lnTo>
                  <a:lnTo>
                    <a:pt x="5147310" y="459740"/>
                  </a:lnTo>
                  <a:lnTo>
                    <a:pt x="22860" y="459740"/>
                  </a:lnTo>
                  <a:lnTo>
                    <a:pt x="22860" y="259080"/>
                  </a:lnTo>
                  <a:cubicBezTo>
                    <a:pt x="22860" y="128270"/>
                    <a:pt x="128270" y="22860"/>
                    <a:pt x="259080" y="22860"/>
                  </a:cubicBezTo>
                  <a:close/>
                  <a:moveTo>
                    <a:pt x="22860" y="6090920"/>
                  </a:moveTo>
                  <a:lnTo>
                    <a:pt x="22860" y="481330"/>
                  </a:lnTo>
                  <a:lnTo>
                    <a:pt x="5137150" y="481330"/>
                  </a:lnTo>
                  <a:lnTo>
                    <a:pt x="5137150" y="6327140"/>
                  </a:lnTo>
                  <a:lnTo>
                    <a:pt x="259080" y="6327140"/>
                  </a:lnTo>
                  <a:cubicBezTo>
                    <a:pt x="128270" y="6327140"/>
                    <a:pt x="22860" y="6221730"/>
                    <a:pt x="22860" y="6090920"/>
                  </a:cubicBezTo>
                  <a:close/>
                  <a:moveTo>
                    <a:pt x="5373370" y="6090920"/>
                  </a:moveTo>
                  <a:cubicBezTo>
                    <a:pt x="5373370" y="6214110"/>
                    <a:pt x="5279390" y="6314440"/>
                    <a:pt x="5158740" y="6325870"/>
                  </a:cubicBezTo>
                  <a:lnTo>
                    <a:pt x="5158740" y="4216400"/>
                  </a:lnTo>
                  <a:cubicBezTo>
                    <a:pt x="5181600" y="4248150"/>
                    <a:pt x="5218430" y="4269740"/>
                    <a:pt x="5260340" y="4269740"/>
                  </a:cubicBezTo>
                  <a:lnTo>
                    <a:pt x="5270500" y="4269740"/>
                  </a:lnTo>
                  <a:cubicBezTo>
                    <a:pt x="5312410" y="4269740"/>
                    <a:pt x="5350510" y="4248150"/>
                    <a:pt x="5372100" y="4216400"/>
                  </a:cubicBezTo>
                  <a:lnTo>
                    <a:pt x="5372100" y="6090920"/>
                  </a:lnTo>
                  <a:lnTo>
                    <a:pt x="5373370" y="6090920"/>
                  </a:lnTo>
                  <a:close/>
                  <a:moveTo>
                    <a:pt x="5158740" y="4145280"/>
                  </a:moveTo>
                  <a:lnTo>
                    <a:pt x="5158740" y="2406650"/>
                  </a:lnTo>
                  <a:cubicBezTo>
                    <a:pt x="5158740" y="2350770"/>
                    <a:pt x="5204460" y="2305050"/>
                    <a:pt x="5260340" y="2305050"/>
                  </a:cubicBezTo>
                  <a:lnTo>
                    <a:pt x="5270500" y="2305050"/>
                  </a:lnTo>
                  <a:cubicBezTo>
                    <a:pt x="5326380" y="2305050"/>
                    <a:pt x="5372100" y="2350770"/>
                    <a:pt x="5372100" y="2406650"/>
                  </a:cubicBezTo>
                  <a:lnTo>
                    <a:pt x="5372100" y="4145280"/>
                  </a:lnTo>
                  <a:cubicBezTo>
                    <a:pt x="5372100" y="4201160"/>
                    <a:pt x="5326380" y="4246880"/>
                    <a:pt x="5270500" y="4246880"/>
                  </a:cubicBezTo>
                  <a:lnTo>
                    <a:pt x="5260340" y="4246880"/>
                  </a:lnTo>
                  <a:cubicBezTo>
                    <a:pt x="5204460" y="4246880"/>
                    <a:pt x="5158740" y="4201160"/>
                    <a:pt x="5158740" y="4145280"/>
                  </a:cubicBezTo>
                  <a:close/>
                  <a:moveTo>
                    <a:pt x="5271770" y="2282190"/>
                  </a:moveTo>
                  <a:lnTo>
                    <a:pt x="5261610" y="2282190"/>
                  </a:lnTo>
                  <a:cubicBezTo>
                    <a:pt x="5219700" y="2282190"/>
                    <a:pt x="5181600" y="2303780"/>
                    <a:pt x="5160010" y="2335530"/>
                  </a:cubicBezTo>
                  <a:lnTo>
                    <a:pt x="5160010" y="481330"/>
                  </a:lnTo>
                  <a:lnTo>
                    <a:pt x="5374640" y="481330"/>
                  </a:lnTo>
                  <a:lnTo>
                    <a:pt x="5374640" y="2334260"/>
                  </a:lnTo>
                  <a:cubicBezTo>
                    <a:pt x="5350510" y="2303780"/>
                    <a:pt x="5313680" y="2282190"/>
                    <a:pt x="5271770" y="2282190"/>
                  </a:cubicBezTo>
                  <a:close/>
                  <a:moveTo>
                    <a:pt x="302260" y="332740"/>
                  </a:moveTo>
                  <a:cubicBezTo>
                    <a:pt x="353060" y="332740"/>
                    <a:pt x="394970" y="290830"/>
                    <a:pt x="394970" y="240030"/>
                  </a:cubicBezTo>
                  <a:cubicBezTo>
                    <a:pt x="394970" y="189230"/>
                    <a:pt x="353060" y="147320"/>
                    <a:pt x="302260" y="147320"/>
                  </a:cubicBezTo>
                  <a:cubicBezTo>
                    <a:pt x="251460" y="147320"/>
                    <a:pt x="209550" y="190500"/>
                    <a:pt x="209550" y="241300"/>
                  </a:cubicBezTo>
                  <a:cubicBezTo>
                    <a:pt x="209550" y="292100"/>
                    <a:pt x="251460" y="332740"/>
                    <a:pt x="302260" y="332740"/>
                  </a:cubicBezTo>
                  <a:close/>
                  <a:moveTo>
                    <a:pt x="302260" y="171450"/>
                  </a:moveTo>
                  <a:cubicBezTo>
                    <a:pt x="340360" y="171450"/>
                    <a:pt x="372110" y="203200"/>
                    <a:pt x="372110" y="241300"/>
                  </a:cubicBezTo>
                  <a:cubicBezTo>
                    <a:pt x="372110" y="279400"/>
                    <a:pt x="340360" y="311150"/>
                    <a:pt x="302260" y="311150"/>
                  </a:cubicBezTo>
                  <a:cubicBezTo>
                    <a:pt x="264160" y="311150"/>
                    <a:pt x="232410" y="279400"/>
                    <a:pt x="232410" y="241300"/>
                  </a:cubicBezTo>
                  <a:cubicBezTo>
                    <a:pt x="232410" y="201930"/>
                    <a:pt x="264160" y="171450"/>
                    <a:pt x="302260" y="171450"/>
                  </a:cubicBezTo>
                  <a:close/>
                  <a:moveTo>
                    <a:pt x="546100" y="332740"/>
                  </a:moveTo>
                  <a:cubicBezTo>
                    <a:pt x="596900" y="332740"/>
                    <a:pt x="638810" y="290830"/>
                    <a:pt x="638810" y="240030"/>
                  </a:cubicBezTo>
                  <a:cubicBezTo>
                    <a:pt x="638810" y="189230"/>
                    <a:pt x="596900" y="148590"/>
                    <a:pt x="546100" y="148590"/>
                  </a:cubicBezTo>
                  <a:cubicBezTo>
                    <a:pt x="495300" y="148590"/>
                    <a:pt x="454660" y="190500"/>
                    <a:pt x="454660" y="241300"/>
                  </a:cubicBezTo>
                  <a:cubicBezTo>
                    <a:pt x="454660" y="292100"/>
                    <a:pt x="495300" y="332740"/>
                    <a:pt x="546100" y="332740"/>
                  </a:cubicBezTo>
                  <a:close/>
                  <a:moveTo>
                    <a:pt x="546100" y="171450"/>
                  </a:moveTo>
                  <a:cubicBezTo>
                    <a:pt x="584200" y="171450"/>
                    <a:pt x="615950" y="203200"/>
                    <a:pt x="615950" y="241300"/>
                  </a:cubicBezTo>
                  <a:cubicBezTo>
                    <a:pt x="615950" y="279400"/>
                    <a:pt x="584200" y="311150"/>
                    <a:pt x="546100" y="311150"/>
                  </a:cubicBezTo>
                  <a:cubicBezTo>
                    <a:pt x="508000" y="311150"/>
                    <a:pt x="476250" y="279400"/>
                    <a:pt x="476250" y="241300"/>
                  </a:cubicBezTo>
                  <a:cubicBezTo>
                    <a:pt x="476250" y="201930"/>
                    <a:pt x="508000" y="171450"/>
                    <a:pt x="546100" y="171450"/>
                  </a:cubicBezTo>
                  <a:close/>
                  <a:moveTo>
                    <a:pt x="791210" y="332740"/>
                  </a:moveTo>
                  <a:cubicBezTo>
                    <a:pt x="842010" y="332740"/>
                    <a:pt x="883920" y="290830"/>
                    <a:pt x="883920" y="240030"/>
                  </a:cubicBezTo>
                  <a:cubicBezTo>
                    <a:pt x="883920" y="189230"/>
                    <a:pt x="842010" y="147320"/>
                    <a:pt x="791210" y="147320"/>
                  </a:cubicBezTo>
                  <a:cubicBezTo>
                    <a:pt x="740410" y="147320"/>
                    <a:pt x="698500" y="190500"/>
                    <a:pt x="698500" y="241300"/>
                  </a:cubicBezTo>
                  <a:cubicBezTo>
                    <a:pt x="698500" y="292100"/>
                    <a:pt x="740410" y="332740"/>
                    <a:pt x="791210" y="332740"/>
                  </a:cubicBezTo>
                  <a:close/>
                  <a:moveTo>
                    <a:pt x="791210" y="171450"/>
                  </a:moveTo>
                  <a:cubicBezTo>
                    <a:pt x="829310" y="171450"/>
                    <a:pt x="861060" y="203200"/>
                    <a:pt x="861060" y="241300"/>
                  </a:cubicBezTo>
                  <a:cubicBezTo>
                    <a:pt x="861060" y="279400"/>
                    <a:pt x="829310" y="311150"/>
                    <a:pt x="791210" y="311150"/>
                  </a:cubicBezTo>
                  <a:cubicBezTo>
                    <a:pt x="753110" y="311150"/>
                    <a:pt x="721360" y="279400"/>
                    <a:pt x="721360" y="241300"/>
                  </a:cubicBezTo>
                  <a:cubicBezTo>
                    <a:pt x="721360" y="201930"/>
                    <a:pt x="751840" y="171450"/>
                    <a:pt x="791210" y="171450"/>
                  </a:cubicBezTo>
                  <a:close/>
                </a:path>
              </a:pathLst>
            </a:custGeom>
            <a:solidFill>
              <a:srgbClr val="46454B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567793" y="3056468"/>
            <a:ext cx="8691507" cy="1098705"/>
            <a:chOff x="0" y="0"/>
            <a:chExt cx="14699281" cy="185815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31750" y="31750"/>
              <a:ext cx="14635781" cy="1794656"/>
            </a:xfrm>
            <a:custGeom>
              <a:avLst/>
              <a:gdLst/>
              <a:ahLst/>
              <a:cxnLst/>
              <a:rect r="r" b="b" t="t" l="l"/>
              <a:pathLst>
                <a:path h="1794656" w="14635781">
                  <a:moveTo>
                    <a:pt x="14543070" y="1794656"/>
                  </a:moveTo>
                  <a:lnTo>
                    <a:pt x="92710" y="1794656"/>
                  </a:lnTo>
                  <a:cubicBezTo>
                    <a:pt x="41910" y="1794656"/>
                    <a:pt x="0" y="1752746"/>
                    <a:pt x="0" y="170194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541801" y="0"/>
                  </a:lnTo>
                  <a:cubicBezTo>
                    <a:pt x="14592601" y="0"/>
                    <a:pt x="14634511" y="41910"/>
                    <a:pt x="14634511" y="92710"/>
                  </a:cubicBezTo>
                  <a:lnTo>
                    <a:pt x="14634511" y="1700676"/>
                  </a:lnTo>
                  <a:cubicBezTo>
                    <a:pt x="14635781" y="1752746"/>
                    <a:pt x="14593870" y="1794656"/>
                    <a:pt x="14543070" y="179465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699281" cy="1858156"/>
            </a:xfrm>
            <a:custGeom>
              <a:avLst/>
              <a:gdLst/>
              <a:ahLst/>
              <a:cxnLst/>
              <a:rect r="r" b="b" t="t" l="l"/>
              <a:pathLst>
                <a:path h="1858156" w="14699281">
                  <a:moveTo>
                    <a:pt x="14574820" y="59690"/>
                  </a:moveTo>
                  <a:cubicBezTo>
                    <a:pt x="14610381" y="59690"/>
                    <a:pt x="14639592" y="88900"/>
                    <a:pt x="14639592" y="124460"/>
                  </a:cubicBezTo>
                  <a:lnTo>
                    <a:pt x="14639592" y="1733696"/>
                  </a:lnTo>
                  <a:cubicBezTo>
                    <a:pt x="14639592" y="1769256"/>
                    <a:pt x="14610381" y="1798466"/>
                    <a:pt x="14574820" y="1798466"/>
                  </a:cubicBezTo>
                  <a:lnTo>
                    <a:pt x="124460" y="1798466"/>
                  </a:lnTo>
                  <a:cubicBezTo>
                    <a:pt x="88900" y="1798466"/>
                    <a:pt x="59690" y="1769256"/>
                    <a:pt x="59690" y="173369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574820" y="59690"/>
                  </a:lnTo>
                  <a:moveTo>
                    <a:pt x="145748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33696"/>
                  </a:lnTo>
                  <a:cubicBezTo>
                    <a:pt x="0" y="1802276"/>
                    <a:pt x="55880" y="1858156"/>
                    <a:pt x="124460" y="1858156"/>
                  </a:cubicBezTo>
                  <a:lnTo>
                    <a:pt x="14574820" y="1858156"/>
                  </a:lnTo>
                  <a:cubicBezTo>
                    <a:pt x="14643401" y="1858156"/>
                    <a:pt x="14699281" y="1802276"/>
                    <a:pt x="14699281" y="1733696"/>
                  </a:cubicBezTo>
                  <a:lnTo>
                    <a:pt x="14699281" y="124460"/>
                  </a:lnTo>
                  <a:cubicBezTo>
                    <a:pt x="14699281" y="55880"/>
                    <a:pt x="14643401" y="0"/>
                    <a:pt x="145748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9657802" y="3491283"/>
            <a:ext cx="5718521" cy="414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6" indent="-345438" lvl="1">
              <a:lnSpc>
                <a:spcPts val="319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Be Vietnam Ultra-Bold"/>
              </a:rPr>
              <a:t>DIJKSTRA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8899674" y="3361496"/>
            <a:ext cx="488651" cy="488651"/>
          </a:xfrm>
          <a:custGeom>
            <a:avLst/>
            <a:gdLst/>
            <a:ahLst/>
            <a:cxnLst/>
            <a:rect r="r" b="b" t="t" l="l"/>
            <a:pathLst>
              <a:path h="488651" w="488651">
                <a:moveTo>
                  <a:pt x="0" y="0"/>
                </a:moveTo>
                <a:lnTo>
                  <a:pt x="488652" y="0"/>
                </a:lnTo>
                <a:lnTo>
                  <a:pt x="488652" y="488651"/>
                </a:lnTo>
                <a:lnTo>
                  <a:pt x="0" y="4886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8567793" y="4373482"/>
            <a:ext cx="8691507" cy="1098705"/>
            <a:chOff x="0" y="0"/>
            <a:chExt cx="14699281" cy="185815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31750" y="31750"/>
              <a:ext cx="14635781" cy="1794656"/>
            </a:xfrm>
            <a:custGeom>
              <a:avLst/>
              <a:gdLst/>
              <a:ahLst/>
              <a:cxnLst/>
              <a:rect r="r" b="b" t="t" l="l"/>
              <a:pathLst>
                <a:path h="1794656" w="14635781">
                  <a:moveTo>
                    <a:pt x="14543070" y="1794656"/>
                  </a:moveTo>
                  <a:lnTo>
                    <a:pt x="92710" y="1794656"/>
                  </a:lnTo>
                  <a:cubicBezTo>
                    <a:pt x="41910" y="1794656"/>
                    <a:pt x="0" y="1752746"/>
                    <a:pt x="0" y="170194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541801" y="0"/>
                  </a:lnTo>
                  <a:cubicBezTo>
                    <a:pt x="14592601" y="0"/>
                    <a:pt x="14634511" y="41910"/>
                    <a:pt x="14634511" y="92710"/>
                  </a:cubicBezTo>
                  <a:lnTo>
                    <a:pt x="14634511" y="1700676"/>
                  </a:lnTo>
                  <a:cubicBezTo>
                    <a:pt x="14635781" y="1752746"/>
                    <a:pt x="14593870" y="1794656"/>
                    <a:pt x="14543070" y="179465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699281" cy="1858156"/>
            </a:xfrm>
            <a:custGeom>
              <a:avLst/>
              <a:gdLst/>
              <a:ahLst/>
              <a:cxnLst/>
              <a:rect r="r" b="b" t="t" l="l"/>
              <a:pathLst>
                <a:path h="1858156" w="14699281">
                  <a:moveTo>
                    <a:pt x="14574820" y="59690"/>
                  </a:moveTo>
                  <a:cubicBezTo>
                    <a:pt x="14610381" y="59690"/>
                    <a:pt x="14639592" y="88900"/>
                    <a:pt x="14639592" y="124460"/>
                  </a:cubicBezTo>
                  <a:lnTo>
                    <a:pt x="14639592" y="1733696"/>
                  </a:lnTo>
                  <a:cubicBezTo>
                    <a:pt x="14639592" y="1769256"/>
                    <a:pt x="14610381" y="1798466"/>
                    <a:pt x="14574820" y="1798466"/>
                  </a:cubicBezTo>
                  <a:lnTo>
                    <a:pt x="124460" y="1798466"/>
                  </a:lnTo>
                  <a:cubicBezTo>
                    <a:pt x="88900" y="1798466"/>
                    <a:pt x="59690" y="1769256"/>
                    <a:pt x="59690" y="173369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574820" y="59690"/>
                  </a:lnTo>
                  <a:moveTo>
                    <a:pt x="145748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33696"/>
                  </a:lnTo>
                  <a:cubicBezTo>
                    <a:pt x="0" y="1802276"/>
                    <a:pt x="55880" y="1858156"/>
                    <a:pt x="124460" y="1858156"/>
                  </a:cubicBezTo>
                  <a:lnTo>
                    <a:pt x="14574820" y="1858156"/>
                  </a:lnTo>
                  <a:cubicBezTo>
                    <a:pt x="14643401" y="1858156"/>
                    <a:pt x="14699281" y="1802276"/>
                    <a:pt x="14699281" y="1733696"/>
                  </a:cubicBezTo>
                  <a:lnTo>
                    <a:pt x="14699281" y="124460"/>
                  </a:lnTo>
                  <a:cubicBezTo>
                    <a:pt x="14699281" y="55880"/>
                    <a:pt x="14643401" y="0"/>
                    <a:pt x="145748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9657802" y="4649934"/>
            <a:ext cx="5718521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6" indent="-345438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Be Vietnam Ultra-Bold"/>
              </a:rPr>
              <a:t>LECTURE DES MESSAGES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8899674" y="4678509"/>
            <a:ext cx="488651" cy="488651"/>
          </a:xfrm>
          <a:custGeom>
            <a:avLst/>
            <a:gdLst/>
            <a:ahLst/>
            <a:cxnLst/>
            <a:rect r="r" b="b" t="t" l="l"/>
            <a:pathLst>
              <a:path h="488651" w="488651">
                <a:moveTo>
                  <a:pt x="0" y="0"/>
                </a:moveTo>
                <a:lnTo>
                  <a:pt x="488652" y="0"/>
                </a:lnTo>
                <a:lnTo>
                  <a:pt x="488652" y="488651"/>
                </a:lnTo>
                <a:lnTo>
                  <a:pt x="0" y="4886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471854" y="8326057"/>
            <a:ext cx="7574892" cy="3401815"/>
          </a:xfrm>
          <a:custGeom>
            <a:avLst/>
            <a:gdLst/>
            <a:ahLst/>
            <a:cxnLst/>
            <a:rect r="r" b="b" t="t" l="l"/>
            <a:pathLst>
              <a:path h="3401815" w="7574892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8567793" y="5690496"/>
            <a:ext cx="8691507" cy="1098705"/>
            <a:chOff x="0" y="0"/>
            <a:chExt cx="14699281" cy="185815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31750" y="31750"/>
              <a:ext cx="14635781" cy="1794656"/>
            </a:xfrm>
            <a:custGeom>
              <a:avLst/>
              <a:gdLst/>
              <a:ahLst/>
              <a:cxnLst/>
              <a:rect r="r" b="b" t="t" l="l"/>
              <a:pathLst>
                <a:path h="1794656" w="14635781">
                  <a:moveTo>
                    <a:pt x="14543070" y="1794656"/>
                  </a:moveTo>
                  <a:lnTo>
                    <a:pt x="92710" y="1794656"/>
                  </a:lnTo>
                  <a:cubicBezTo>
                    <a:pt x="41910" y="1794656"/>
                    <a:pt x="0" y="1752746"/>
                    <a:pt x="0" y="170194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541801" y="0"/>
                  </a:lnTo>
                  <a:cubicBezTo>
                    <a:pt x="14592601" y="0"/>
                    <a:pt x="14634511" y="41910"/>
                    <a:pt x="14634511" y="92710"/>
                  </a:cubicBezTo>
                  <a:lnTo>
                    <a:pt x="14634511" y="1700676"/>
                  </a:lnTo>
                  <a:cubicBezTo>
                    <a:pt x="14635781" y="1752746"/>
                    <a:pt x="14593870" y="1794656"/>
                    <a:pt x="14543070" y="179465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699281" cy="1858156"/>
            </a:xfrm>
            <a:custGeom>
              <a:avLst/>
              <a:gdLst/>
              <a:ahLst/>
              <a:cxnLst/>
              <a:rect r="r" b="b" t="t" l="l"/>
              <a:pathLst>
                <a:path h="1858156" w="14699281">
                  <a:moveTo>
                    <a:pt x="14574820" y="59690"/>
                  </a:moveTo>
                  <a:cubicBezTo>
                    <a:pt x="14610381" y="59690"/>
                    <a:pt x="14639592" y="88900"/>
                    <a:pt x="14639592" y="124460"/>
                  </a:cubicBezTo>
                  <a:lnTo>
                    <a:pt x="14639592" y="1733696"/>
                  </a:lnTo>
                  <a:cubicBezTo>
                    <a:pt x="14639592" y="1769256"/>
                    <a:pt x="14610381" y="1798466"/>
                    <a:pt x="14574820" y="1798466"/>
                  </a:cubicBezTo>
                  <a:lnTo>
                    <a:pt x="124460" y="1798466"/>
                  </a:lnTo>
                  <a:cubicBezTo>
                    <a:pt x="88900" y="1798466"/>
                    <a:pt x="59690" y="1769256"/>
                    <a:pt x="59690" y="173369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574820" y="59690"/>
                  </a:lnTo>
                  <a:moveTo>
                    <a:pt x="145748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33696"/>
                  </a:lnTo>
                  <a:cubicBezTo>
                    <a:pt x="0" y="1802276"/>
                    <a:pt x="55880" y="1858156"/>
                    <a:pt x="124460" y="1858156"/>
                  </a:cubicBezTo>
                  <a:lnTo>
                    <a:pt x="14574820" y="1858156"/>
                  </a:lnTo>
                  <a:cubicBezTo>
                    <a:pt x="14643401" y="1858156"/>
                    <a:pt x="14699281" y="1802276"/>
                    <a:pt x="14699281" y="1733696"/>
                  </a:cubicBezTo>
                  <a:lnTo>
                    <a:pt x="14699281" y="124460"/>
                  </a:lnTo>
                  <a:cubicBezTo>
                    <a:pt x="14699281" y="55880"/>
                    <a:pt x="14643401" y="0"/>
                    <a:pt x="145748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8899674" y="5995523"/>
            <a:ext cx="488651" cy="488651"/>
          </a:xfrm>
          <a:custGeom>
            <a:avLst/>
            <a:gdLst/>
            <a:ahLst/>
            <a:cxnLst/>
            <a:rect r="r" b="b" t="t" l="l"/>
            <a:pathLst>
              <a:path h="488651" w="488651">
                <a:moveTo>
                  <a:pt x="0" y="0"/>
                </a:moveTo>
                <a:lnTo>
                  <a:pt x="488652" y="0"/>
                </a:lnTo>
                <a:lnTo>
                  <a:pt x="488652" y="488651"/>
                </a:lnTo>
                <a:lnTo>
                  <a:pt x="0" y="4886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8567793" y="7008276"/>
            <a:ext cx="8691507" cy="1098705"/>
            <a:chOff x="0" y="0"/>
            <a:chExt cx="11588676" cy="1464940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11588676" cy="1464940"/>
              <a:chOff x="0" y="0"/>
              <a:chExt cx="14699281" cy="1858156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31750" y="31750"/>
                <a:ext cx="14635781" cy="1794656"/>
              </a:xfrm>
              <a:custGeom>
                <a:avLst/>
                <a:gdLst/>
                <a:ahLst/>
                <a:cxnLst/>
                <a:rect r="r" b="b" t="t" l="l"/>
                <a:pathLst>
                  <a:path h="1794656" w="14635781">
                    <a:moveTo>
                      <a:pt x="14543070" y="1794656"/>
                    </a:moveTo>
                    <a:lnTo>
                      <a:pt x="92710" y="1794656"/>
                    </a:lnTo>
                    <a:cubicBezTo>
                      <a:pt x="41910" y="1794656"/>
                      <a:pt x="0" y="1752746"/>
                      <a:pt x="0" y="1701946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4541801" y="0"/>
                    </a:lnTo>
                    <a:cubicBezTo>
                      <a:pt x="14592601" y="0"/>
                      <a:pt x="14634511" y="41910"/>
                      <a:pt x="14634511" y="92710"/>
                    </a:cubicBezTo>
                    <a:lnTo>
                      <a:pt x="14634511" y="1700676"/>
                    </a:lnTo>
                    <a:cubicBezTo>
                      <a:pt x="14635781" y="1752746"/>
                      <a:pt x="14593870" y="1794656"/>
                      <a:pt x="14543070" y="179465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4699281" cy="1858156"/>
              </a:xfrm>
              <a:custGeom>
                <a:avLst/>
                <a:gdLst/>
                <a:ahLst/>
                <a:cxnLst/>
                <a:rect r="r" b="b" t="t" l="l"/>
                <a:pathLst>
                  <a:path h="1858156" w="14699281">
                    <a:moveTo>
                      <a:pt x="14574820" y="59690"/>
                    </a:moveTo>
                    <a:cubicBezTo>
                      <a:pt x="14610381" y="59690"/>
                      <a:pt x="14639592" y="88900"/>
                      <a:pt x="14639592" y="124460"/>
                    </a:cubicBezTo>
                    <a:lnTo>
                      <a:pt x="14639592" y="1733696"/>
                    </a:lnTo>
                    <a:cubicBezTo>
                      <a:pt x="14639592" y="1769256"/>
                      <a:pt x="14610381" y="1798466"/>
                      <a:pt x="14574820" y="1798466"/>
                    </a:cubicBezTo>
                    <a:lnTo>
                      <a:pt x="124460" y="1798466"/>
                    </a:lnTo>
                    <a:cubicBezTo>
                      <a:pt x="88900" y="1798466"/>
                      <a:pt x="59690" y="1769256"/>
                      <a:pt x="59690" y="1733696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4574820" y="59690"/>
                    </a:lnTo>
                    <a:moveTo>
                      <a:pt x="1457482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33696"/>
                    </a:lnTo>
                    <a:cubicBezTo>
                      <a:pt x="0" y="1802276"/>
                      <a:pt x="55880" y="1858156"/>
                      <a:pt x="124460" y="1858156"/>
                    </a:cubicBezTo>
                    <a:lnTo>
                      <a:pt x="14574820" y="1858156"/>
                    </a:lnTo>
                    <a:cubicBezTo>
                      <a:pt x="14643401" y="1858156"/>
                      <a:pt x="14699281" y="1802276"/>
                      <a:pt x="14699281" y="1733696"/>
                    </a:cubicBezTo>
                    <a:lnTo>
                      <a:pt x="14699281" y="124460"/>
                    </a:lnTo>
                    <a:cubicBezTo>
                      <a:pt x="14699281" y="55880"/>
                      <a:pt x="14643401" y="0"/>
                      <a:pt x="145748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2" id="32"/>
            <p:cNvSpPr txBox="true"/>
            <p:nvPr/>
          </p:nvSpPr>
          <p:spPr>
            <a:xfrm rot="0">
              <a:off x="1453345" y="365428"/>
              <a:ext cx="9392881" cy="6728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90876" indent="-345438" lvl="1">
                <a:lnSpc>
                  <a:spcPts val="4159"/>
                </a:lnSpc>
                <a:buFont typeface="Arial"/>
                <a:buChar char="•"/>
              </a:pPr>
              <a:r>
                <a:rPr lang="en-US" sz="3199">
                  <a:solidFill>
                    <a:srgbClr val="000000"/>
                  </a:solidFill>
                  <a:latin typeface="Be Vietnam Ultra-Bold"/>
                </a:rPr>
                <a:t>FERMETURE DES CHANNELS</a:t>
              </a:r>
            </a:p>
          </p:txBody>
        </p:sp>
        <p:sp>
          <p:nvSpPr>
            <p:cNvPr name="Freeform 33" id="33"/>
            <p:cNvSpPr/>
            <p:nvPr/>
          </p:nvSpPr>
          <p:spPr>
            <a:xfrm flipH="false" flipV="false" rot="0">
              <a:off x="442509" y="406703"/>
              <a:ext cx="651535" cy="651535"/>
            </a:xfrm>
            <a:custGeom>
              <a:avLst/>
              <a:gdLst/>
              <a:ahLst/>
              <a:cxnLst/>
              <a:rect r="r" b="b" t="t" l="l"/>
              <a:pathLst>
                <a:path h="651535" w="651535">
                  <a:moveTo>
                    <a:pt x="0" y="0"/>
                  </a:moveTo>
                  <a:lnTo>
                    <a:pt x="651535" y="0"/>
                  </a:lnTo>
                  <a:lnTo>
                    <a:pt x="651535" y="651535"/>
                  </a:lnTo>
                  <a:lnTo>
                    <a:pt x="0" y="6515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4" id="34"/>
          <p:cNvSpPr/>
          <p:nvPr/>
        </p:nvSpPr>
        <p:spPr>
          <a:xfrm flipH="false" flipV="false" rot="0">
            <a:off x="16030781" y="1440794"/>
            <a:ext cx="936393" cy="936393"/>
          </a:xfrm>
          <a:custGeom>
            <a:avLst/>
            <a:gdLst/>
            <a:ahLst/>
            <a:cxnLst/>
            <a:rect r="r" b="b" t="t" l="l"/>
            <a:pathLst>
              <a:path h="936393" w="936393">
                <a:moveTo>
                  <a:pt x="0" y="0"/>
                </a:moveTo>
                <a:lnTo>
                  <a:pt x="936392" y="0"/>
                </a:lnTo>
                <a:lnTo>
                  <a:pt x="936392" y="936393"/>
                </a:lnTo>
                <a:lnTo>
                  <a:pt x="0" y="9363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9657802" y="5972364"/>
            <a:ext cx="5718521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6" indent="-345438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Be Vietnam Ultra-Bold"/>
              </a:rPr>
              <a:t>ROUTAGE DES MESSAGES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9632064" y="1629538"/>
            <a:ext cx="7627236" cy="7628762"/>
            <a:chOff x="0" y="0"/>
            <a:chExt cx="634873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3169599"/>
            <a:ext cx="7986557" cy="3901472"/>
            <a:chOff x="0" y="0"/>
            <a:chExt cx="9737324" cy="47567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1750" y="31750"/>
              <a:ext cx="9673824" cy="4693230"/>
            </a:xfrm>
            <a:custGeom>
              <a:avLst/>
              <a:gdLst/>
              <a:ahLst/>
              <a:cxnLst/>
              <a:rect r="r" b="b" t="t" l="l"/>
              <a:pathLst>
                <a:path h="4693230" w="9673824">
                  <a:moveTo>
                    <a:pt x="9581114" y="4693230"/>
                  </a:moveTo>
                  <a:lnTo>
                    <a:pt x="92710" y="4693230"/>
                  </a:lnTo>
                  <a:cubicBezTo>
                    <a:pt x="41910" y="4693230"/>
                    <a:pt x="0" y="4651320"/>
                    <a:pt x="0" y="46005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579845" y="0"/>
                  </a:lnTo>
                  <a:cubicBezTo>
                    <a:pt x="9630645" y="0"/>
                    <a:pt x="9672555" y="41910"/>
                    <a:pt x="9672555" y="92710"/>
                  </a:cubicBezTo>
                  <a:lnTo>
                    <a:pt x="9672555" y="4599250"/>
                  </a:lnTo>
                  <a:cubicBezTo>
                    <a:pt x="9673824" y="4651320"/>
                    <a:pt x="9631914" y="4693230"/>
                    <a:pt x="9581114" y="46932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737325" cy="4756731"/>
            </a:xfrm>
            <a:custGeom>
              <a:avLst/>
              <a:gdLst/>
              <a:ahLst/>
              <a:cxnLst/>
              <a:rect r="r" b="b" t="t" l="l"/>
              <a:pathLst>
                <a:path h="4756731" w="9737325">
                  <a:moveTo>
                    <a:pt x="9612864" y="59690"/>
                  </a:moveTo>
                  <a:cubicBezTo>
                    <a:pt x="9648424" y="59690"/>
                    <a:pt x="9677635" y="88900"/>
                    <a:pt x="9677635" y="124460"/>
                  </a:cubicBezTo>
                  <a:lnTo>
                    <a:pt x="9677635" y="4632270"/>
                  </a:lnTo>
                  <a:cubicBezTo>
                    <a:pt x="9677635" y="4667831"/>
                    <a:pt x="9648424" y="4697040"/>
                    <a:pt x="9612864" y="4697040"/>
                  </a:cubicBezTo>
                  <a:lnTo>
                    <a:pt x="124460" y="4697040"/>
                  </a:lnTo>
                  <a:cubicBezTo>
                    <a:pt x="88900" y="4697040"/>
                    <a:pt x="59690" y="4667831"/>
                    <a:pt x="59690" y="463227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612864" y="59690"/>
                  </a:lnTo>
                  <a:moveTo>
                    <a:pt x="961286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32270"/>
                  </a:lnTo>
                  <a:cubicBezTo>
                    <a:pt x="0" y="4700850"/>
                    <a:pt x="55880" y="4756731"/>
                    <a:pt x="124460" y="4756731"/>
                  </a:cubicBezTo>
                  <a:lnTo>
                    <a:pt x="9612864" y="4756731"/>
                  </a:lnTo>
                  <a:cubicBezTo>
                    <a:pt x="9681445" y="4756731"/>
                    <a:pt x="9737325" y="4700850"/>
                    <a:pt x="9737325" y="4632270"/>
                  </a:cubicBezTo>
                  <a:lnTo>
                    <a:pt x="9737325" y="124460"/>
                  </a:lnTo>
                  <a:cubicBezTo>
                    <a:pt x="9737325" y="55880"/>
                    <a:pt x="9681445" y="0"/>
                    <a:pt x="961286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3169599"/>
            <a:ext cx="8268780" cy="4225056"/>
            <a:chOff x="0" y="0"/>
            <a:chExt cx="11025040" cy="5633408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376297" y="431445"/>
              <a:ext cx="10648742" cy="5201962"/>
              <a:chOff x="0" y="0"/>
              <a:chExt cx="9737324" cy="475673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9737325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5">
                    <a:moveTo>
                      <a:pt x="9612864" y="59690"/>
                    </a:moveTo>
                    <a:cubicBezTo>
                      <a:pt x="9648424" y="59690"/>
                      <a:pt x="9677635" y="88900"/>
                      <a:pt x="9677635" y="124460"/>
                    </a:cubicBezTo>
                    <a:lnTo>
                      <a:pt x="9677635" y="4632270"/>
                    </a:lnTo>
                    <a:cubicBezTo>
                      <a:pt x="9677635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5" y="4700850"/>
                      <a:pt x="9737325" y="4632270"/>
                    </a:cubicBezTo>
                    <a:lnTo>
                      <a:pt x="9737325" y="124460"/>
                    </a:lnTo>
                    <a:cubicBezTo>
                      <a:pt x="9737325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10648742" cy="5201962"/>
              <a:chOff x="0" y="0"/>
              <a:chExt cx="9737324" cy="475673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9737325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5">
                    <a:moveTo>
                      <a:pt x="9612864" y="59690"/>
                    </a:moveTo>
                    <a:cubicBezTo>
                      <a:pt x="9648424" y="59690"/>
                      <a:pt x="9677635" y="88900"/>
                      <a:pt x="9677635" y="124460"/>
                    </a:cubicBezTo>
                    <a:lnTo>
                      <a:pt x="9677635" y="4632270"/>
                    </a:lnTo>
                    <a:cubicBezTo>
                      <a:pt x="9677635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5" y="4700850"/>
                      <a:pt x="9737325" y="4632270"/>
                    </a:cubicBezTo>
                    <a:lnTo>
                      <a:pt x="9737325" y="124460"/>
                    </a:lnTo>
                    <a:cubicBezTo>
                      <a:pt x="9737325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18" id="18"/>
          <p:cNvGrpSpPr/>
          <p:nvPr/>
        </p:nvGrpSpPr>
        <p:grpSpPr>
          <a:xfrm rot="0">
            <a:off x="1028700" y="1629538"/>
            <a:ext cx="7986557" cy="1200762"/>
            <a:chOff x="0" y="0"/>
            <a:chExt cx="8733103" cy="131300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31750" y="31750"/>
              <a:ext cx="8669603" cy="1249503"/>
            </a:xfrm>
            <a:custGeom>
              <a:avLst/>
              <a:gdLst/>
              <a:ahLst/>
              <a:cxnLst/>
              <a:rect r="r" b="b" t="t" l="l"/>
              <a:pathLst>
                <a:path h="1249503" w="8669603">
                  <a:moveTo>
                    <a:pt x="8576893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75622" y="0"/>
                  </a:lnTo>
                  <a:cubicBezTo>
                    <a:pt x="8626422" y="0"/>
                    <a:pt x="8668333" y="41910"/>
                    <a:pt x="8668333" y="92710"/>
                  </a:cubicBezTo>
                  <a:lnTo>
                    <a:pt x="8668333" y="1155523"/>
                  </a:lnTo>
                  <a:cubicBezTo>
                    <a:pt x="8669603" y="1207593"/>
                    <a:pt x="8627693" y="1249503"/>
                    <a:pt x="8576893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733103" cy="1313003"/>
            </a:xfrm>
            <a:custGeom>
              <a:avLst/>
              <a:gdLst/>
              <a:ahLst/>
              <a:cxnLst/>
              <a:rect r="r" b="b" t="t" l="l"/>
              <a:pathLst>
                <a:path h="1313003" w="8733103">
                  <a:moveTo>
                    <a:pt x="8608643" y="59690"/>
                  </a:moveTo>
                  <a:cubicBezTo>
                    <a:pt x="8644203" y="59690"/>
                    <a:pt x="8673412" y="88900"/>
                    <a:pt x="8673412" y="124460"/>
                  </a:cubicBezTo>
                  <a:lnTo>
                    <a:pt x="8673412" y="1188543"/>
                  </a:lnTo>
                  <a:cubicBezTo>
                    <a:pt x="8673412" y="1224103"/>
                    <a:pt x="8644203" y="1253313"/>
                    <a:pt x="8608643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608643" y="59690"/>
                  </a:lnTo>
                  <a:moveTo>
                    <a:pt x="860864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8608643" y="1313003"/>
                  </a:lnTo>
                  <a:cubicBezTo>
                    <a:pt x="8677222" y="1313003"/>
                    <a:pt x="8733103" y="1257123"/>
                    <a:pt x="8733103" y="1188543"/>
                  </a:cubicBezTo>
                  <a:lnTo>
                    <a:pt x="8733103" y="124460"/>
                  </a:lnTo>
                  <a:cubicBezTo>
                    <a:pt x="8733103" y="55880"/>
                    <a:pt x="8677222" y="0"/>
                    <a:pt x="860864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8088450" y="1934843"/>
            <a:ext cx="590151" cy="590151"/>
          </a:xfrm>
          <a:custGeom>
            <a:avLst/>
            <a:gdLst/>
            <a:ahLst/>
            <a:cxnLst/>
            <a:rect r="r" b="b" t="t" l="l"/>
            <a:pathLst>
              <a:path h="590151" w="590151">
                <a:moveTo>
                  <a:pt x="0" y="0"/>
                </a:moveTo>
                <a:lnTo>
                  <a:pt x="590151" y="0"/>
                </a:lnTo>
                <a:lnTo>
                  <a:pt x="590151" y="590152"/>
                </a:lnTo>
                <a:lnTo>
                  <a:pt x="0" y="5901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800058" y="5758510"/>
            <a:ext cx="8298177" cy="618480"/>
          </a:xfrm>
          <a:custGeom>
            <a:avLst/>
            <a:gdLst/>
            <a:ahLst/>
            <a:cxnLst/>
            <a:rect r="r" b="b" t="t" l="l"/>
            <a:pathLst>
              <a:path h="618480" w="8298177">
                <a:moveTo>
                  <a:pt x="0" y="0"/>
                </a:moveTo>
                <a:lnTo>
                  <a:pt x="8298176" y="0"/>
                </a:lnTo>
                <a:lnTo>
                  <a:pt x="8298176" y="618481"/>
                </a:lnTo>
                <a:lnTo>
                  <a:pt x="0" y="6184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3428" r="-206" b="-39268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690785" y="4582871"/>
            <a:ext cx="6894559" cy="6407612"/>
          </a:xfrm>
          <a:custGeom>
            <a:avLst/>
            <a:gdLst/>
            <a:ahLst/>
            <a:cxnLst/>
            <a:rect r="r" b="b" t="t" l="l"/>
            <a:pathLst>
              <a:path h="6407612" w="6894559">
                <a:moveTo>
                  <a:pt x="0" y="0"/>
                </a:moveTo>
                <a:lnTo>
                  <a:pt x="6894559" y="0"/>
                </a:lnTo>
                <a:lnTo>
                  <a:pt x="6894559" y="6407612"/>
                </a:lnTo>
                <a:lnTo>
                  <a:pt x="0" y="64076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3631229" y="8032830"/>
            <a:ext cx="10094743" cy="602671"/>
          </a:xfrm>
          <a:custGeom>
            <a:avLst/>
            <a:gdLst/>
            <a:ahLst/>
            <a:cxnLst/>
            <a:rect r="r" b="b" t="t" l="l"/>
            <a:pathLst>
              <a:path h="602671" w="10094743">
                <a:moveTo>
                  <a:pt x="0" y="0"/>
                </a:moveTo>
                <a:lnTo>
                  <a:pt x="10094744" y="0"/>
                </a:lnTo>
                <a:lnTo>
                  <a:pt x="10094744" y="602671"/>
                </a:lnTo>
                <a:lnTo>
                  <a:pt x="0" y="60267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0167108" y="3001086"/>
            <a:ext cx="6557149" cy="1705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600">
                <a:solidFill>
                  <a:srgbClr val="000000"/>
                </a:solidFill>
                <a:latin typeface="Be Vietnam"/>
              </a:rPr>
              <a:t>Avec  Pools</a:t>
            </a:r>
          </a:p>
          <a:p>
            <a:pPr algn="ctr">
              <a:lnSpc>
                <a:spcPts val="6240"/>
              </a:lnSpc>
            </a:pPr>
            <a:r>
              <a:rPr lang="en-US" sz="4800">
                <a:solidFill>
                  <a:srgbClr val="000000"/>
                </a:solidFill>
                <a:latin typeface="Be Vietnam"/>
              </a:rPr>
              <a:t>1000 routeurs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28796" y="1958734"/>
            <a:ext cx="5020350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000000"/>
                </a:solidFill>
                <a:latin typeface="Be Vietnam Ultra-Bold"/>
              </a:rPr>
              <a:t>PROBLÈME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53364" y="3414725"/>
            <a:ext cx="4915561" cy="1705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600">
                <a:solidFill>
                  <a:srgbClr val="000000"/>
                </a:solidFill>
                <a:latin typeface="Be Vietnam"/>
              </a:rPr>
              <a:t>Sans Pools</a:t>
            </a:r>
          </a:p>
          <a:p>
            <a:pPr algn="ctr">
              <a:lnSpc>
                <a:spcPts val="6240"/>
              </a:lnSpc>
            </a:pPr>
            <a:r>
              <a:rPr lang="en-US" sz="4800">
                <a:solidFill>
                  <a:srgbClr val="000000"/>
                </a:solidFill>
                <a:latin typeface="Be Vietnam"/>
              </a:rPr>
              <a:t>1000 routeurs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DAF6J-ENHGA</dc:identifier>
  <dcterms:modified xsi:type="dcterms:W3CDTF">2011-08-01T06:04:30Z</dcterms:modified>
  <cp:revision>1</cp:revision>
  <dc:title>Gris Bleu et Noir Numérisation Groupe Débat Futile Jeu Amusant Diaporama</dc:title>
</cp:coreProperties>
</file>