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76349"/>
  </p:normalViewPr>
  <p:slideViewPr>
    <p:cSldViewPr>
      <p:cViewPr varScale="1">
        <p:scale>
          <a:sx n="34" d="100"/>
          <a:sy n="34" d="100"/>
        </p:scale>
        <p:origin x="216" y="1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1227-CB6B-0C4E-9E20-23A704DBBED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52672-1FE9-F543-9592-F78165BC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Creative vs Academic writing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Intuitively,</a:t>
            </a:r>
            <a:r>
              <a:rPr lang="en-US" baseline="0" dirty="0" smtClean="0"/>
              <a:t> creative works are purposefully more rhythmic and lyrical, while academic papers may pay no attention to the melody of their writing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PREVIOUS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Authorship identification: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Frequencies of key words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Word complexity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(structural) Length of words, sentences, paragraphs, how many there are</a:t>
            </a:r>
          </a:p>
          <a:p>
            <a:pPr marL="1085850" lvl="2" indent="-171450">
              <a:buFontTx/>
              <a:buChar char="-"/>
            </a:pPr>
            <a:endParaRPr lang="en-US" baseline="0" dirty="0" smtClean="0"/>
          </a:p>
          <a:p>
            <a:pPr marL="1085850" lvl="2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2672-1FE9-F543-9592-F78165BC7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MICRO:</a:t>
            </a:r>
          </a:p>
          <a:p>
            <a:r>
              <a:rPr lang="en-US" dirty="0" smtClean="0"/>
              <a:t>- Alignment of stressed syllables in time </a:t>
            </a:r>
            <a:r>
              <a:rPr lang="mr-IN" dirty="0" smtClean="0"/>
              <a:t>–</a:t>
            </a:r>
            <a:r>
              <a:rPr lang="en-US" dirty="0" smtClean="0"/>
              <a:t> dictionary information, mere</a:t>
            </a:r>
            <a:r>
              <a:rPr lang="en-US" baseline="0" dirty="0" smtClean="0"/>
              <a:t> pronunciation,</a:t>
            </a:r>
            <a:r>
              <a:rPr lang="en-US" dirty="0" smtClean="0"/>
              <a:t> fixed, static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Traditional measure of rhythm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process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MACRO: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Intonation depends on context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Repetition of H/L tonal sequences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ToBI</a:t>
            </a:r>
            <a:r>
              <a:rPr lang="en-US" baseline="0" dirty="0" smtClean="0"/>
              <a:t> (for tones: H,L,H-L,</a:t>
            </a:r>
            <a:r>
              <a:rPr lang="mr-IN" baseline="0" dirty="0" smtClean="0"/>
              <a:t>…</a:t>
            </a:r>
            <a:r>
              <a:rPr lang="en-US" baseline="0" dirty="0" smtClean="0"/>
              <a:t>) annotations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simplifying, pitch accent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2672-1FE9-F543-9592-F78165BC7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Gutenberg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CMU Pronouncing</a:t>
            </a:r>
            <a:r>
              <a:rPr lang="en-US" baseline="0" dirty="0" smtClean="0"/>
              <a:t> Dictionary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AuToBI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2672-1FE9-F543-9592-F78165BC79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</a:p>
          <a:p>
            <a:endParaRPr lang="en-US" dirty="0" smtClean="0"/>
          </a:p>
          <a:p>
            <a:r>
              <a:rPr lang="en-US" dirty="0" smtClean="0"/>
              <a:t>Perception of speech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diana</a:t>
            </a:r>
            <a:r>
              <a:rPr lang="en-US" dirty="0" smtClean="0"/>
              <a:t> </a:t>
            </a:r>
            <a:r>
              <a:rPr lang="en-US" dirty="0" err="1" smtClean="0"/>
              <a:t>deutch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baseline="0" dirty="0" smtClean="0"/>
              <a:t> text-to-speech illusion (speech to song, text to song)</a:t>
            </a:r>
          </a:p>
          <a:p>
            <a:r>
              <a:rPr lang="en-US" baseline="0" dirty="0" smtClean="0"/>
              <a:t>	-it has a melody, wired to hear melody in speech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2672-1FE9-F543-9592-F78165BC79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BA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9565" y="2386749"/>
            <a:ext cx="8992869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1009" y="964691"/>
            <a:ext cx="7729981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6262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9876" y="2662618"/>
            <a:ext cx="7572247" cy="269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386749"/>
            <a:ext cx="8992235" cy="196596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451484" rIns="0" bIns="0" rtlCol="0">
            <a:spAutoFit/>
          </a:bodyPr>
          <a:lstStyle/>
          <a:p>
            <a:pPr marL="2935605" marR="725170" indent="-2202180">
              <a:lnSpc>
                <a:spcPts val="4100"/>
              </a:lnSpc>
              <a:spcBef>
                <a:spcPts val="3554"/>
              </a:spcBef>
            </a:pPr>
            <a:r>
              <a:rPr sz="3800" spc="175" dirty="0">
                <a:solidFill>
                  <a:srgbClr val="262626"/>
                </a:solidFill>
                <a:latin typeface="Gill Sans MT"/>
                <a:cs typeface="Gill Sans MT"/>
              </a:rPr>
              <a:t>CLASSIFYING </a:t>
            </a:r>
            <a:r>
              <a:rPr sz="3800" spc="140" dirty="0">
                <a:solidFill>
                  <a:srgbClr val="262626"/>
                </a:solidFill>
                <a:latin typeface="Gill Sans MT"/>
                <a:cs typeface="Gill Sans MT"/>
              </a:rPr>
              <a:t>TEXT </a:t>
            </a:r>
            <a:r>
              <a:rPr sz="3800" spc="90" dirty="0">
                <a:solidFill>
                  <a:srgbClr val="262626"/>
                </a:solidFill>
                <a:latin typeface="Gill Sans MT"/>
                <a:cs typeface="Gill Sans MT"/>
              </a:rPr>
              <a:t>BY </a:t>
            </a:r>
            <a:r>
              <a:rPr sz="3800" spc="200" dirty="0">
                <a:solidFill>
                  <a:srgbClr val="262626"/>
                </a:solidFill>
                <a:latin typeface="Gill Sans MT"/>
                <a:cs typeface="Gill Sans MT"/>
              </a:rPr>
              <a:t>RHYTHM  </a:t>
            </a:r>
            <a:r>
              <a:rPr sz="3800" spc="125" dirty="0">
                <a:solidFill>
                  <a:srgbClr val="262626"/>
                </a:solidFill>
                <a:latin typeface="Gill Sans MT"/>
                <a:cs typeface="Gill Sans MT"/>
              </a:rPr>
              <a:t>AND</a:t>
            </a:r>
            <a:r>
              <a:rPr sz="3800" spc="37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3800" spc="150" dirty="0">
                <a:solidFill>
                  <a:srgbClr val="262626"/>
                </a:solidFill>
                <a:latin typeface="Gill Sans MT"/>
                <a:cs typeface="Gill Sans MT"/>
              </a:rPr>
              <a:t>SOUND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382" y="4377118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Gill Sans MT"/>
                <a:cs typeface="Gill Sans MT"/>
              </a:rPr>
              <a:t>Nina</a:t>
            </a:r>
            <a:r>
              <a:rPr sz="2000" spc="-3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ill Sans MT"/>
                <a:cs typeface="Gill Sans MT"/>
              </a:rPr>
              <a:t>Wang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2735"/>
              </a:spcBef>
            </a:pPr>
            <a:r>
              <a:rPr spc="10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518786"/>
            <a:ext cx="5466080" cy="307213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30"/>
              </a:spcBef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Some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literary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works </a:t>
            </a:r>
            <a:r>
              <a:rPr sz="1800" spc="-30" dirty="0">
                <a:solidFill>
                  <a:srgbClr val="262626"/>
                </a:solidFill>
                <a:latin typeface="Gill Sans MT"/>
                <a:cs typeface="Gill Sans MT"/>
              </a:rPr>
              <a:t>have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a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defined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rhythmic</a:t>
            </a:r>
            <a:r>
              <a:rPr sz="1800" spc="1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pattern:</a:t>
            </a:r>
            <a:endParaRPr sz="1800">
              <a:latin typeface="Gill Sans MT"/>
              <a:cs typeface="Gill Sans MT"/>
            </a:endParaRPr>
          </a:p>
          <a:p>
            <a:pPr marL="469900" lvl="1" indent="-228600">
              <a:lnSpc>
                <a:spcPct val="100000"/>
              </a:lnSpc>
              <a:spcBef>
                <a:spcPts val="101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262626"/>
                </a:solidFill>
                <a:latin typeface="Gill Sans MT"/>
                <a:cs typeface="Gill Sans MT"/>
              </a:rPr>
              <a:t>Shakespeare’s 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iambic</a:t>
            </a:r>
            <a:r>
              <a:rPr sz="1600" spc="1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pentameter</a:t>
            </a:r>
            <a:endParaRPr sz="1600">
              <a:latin typeface="Gill Sans MT"/>
              <a:cs typeface="Gill Sans MT"/>
            </a:endParaRPr>
          </a:p>
          <a:p>
            <a:pPr marL="469900" lvl="1" indent="-228600">
              <a:lnSpc>
                <a:spcPct val="100000"/>
              </a:lnSpc>
              <a:spcBef>
                <a:spcPts val="101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262626"/>
                </a:solidFill>
                <a:latin typeface="Gill Sans MT"/>
                <a:cs typeface="Gill Sans MT"/>
              </a:rPr>
              <a:t>Homer’s 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use </a:t>
            </a:r>
            <a:r>
              <a:rPr sz="1600" dirty="0">
                <a:solidFill>
                  <a:srgbClr val="262626"/>
                </a:solidFill>
                <a:latin typeface="Gill Sans MT"/>
                <a:cs typeface="Gill Sans MT"/>
              </a:rPr>
              <a:t>of</a:t>
            </a:r>
            <a:r>
              <a:rPr sz="1600" spc="2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hexameter</a:t>
            </a:r>
            <a:endParaRPr sz="16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Clr>
                <a:srgbClr val="9BAFB5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BAFB5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Do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other types of writing also </a:t>
            </a:r>
            <a:r>
              <a:rPr sz="1800" spc="-30" dirty="0">
                <a:solidFill>
                  <a:srgbClr val="262626"/>
                </a:solidFill>
                <a:latin typeface="Gill Sans MT"/>
                <a:cs typeface="Gill Sans MT"/>
              </a:rPr>
              <a:t>have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rhythm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and</a:t>
            </a:r>
            <a:r>
              <a:rPr sz="1800" spc="2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melody?</a:t>
            </a:r>
            <a:endParaRPr sz="1800">
              <a:latin typeface="Gill Sans MT"/>
              <a:cs typeface="Gill Sans MT"/>
            </a:endParaRPr>
          </a:p>
          <a:p>
            <a:pPr marL="469900" lvl="1" indent="-228600">
              <a:lnSpc>
                <a:spcPct val="100000"/>
              </a:lnSpc>
              <a:spcBef>
                <a:spcPts val="1005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62626"/>
                </a:solidFill>
                <a:latin typeface="Gill Sans MT"/>
                <a:cs typeface="Gill Sans MT"/>
              </a:rPr>
              <a:t>Poetry</a:t>
            </a:r>
            <a:endParaRPr sz="1600">
              <a:latin typeface="Gill Sans MT"/>
              <a:cs typeface="Gill Sans MT"/>
            </a:endParaRPr>
          </a:p>
          <a:p>
            <a:pPr marL="469900" lvl="1" indent="-228600">
              <a:lnSpc>
                <a:spcPct val="100000"/>
              </a:lnSpc>
              <a:spcBef>
                <a:spcPts val="980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262626"/>
                </a:solidFill>
                <a:latin typeface="Gill Sans MT"/>
                <a:cs typeface="Gill Sans MT"/>
              </a:rPr>
              <a:t>News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262626"/>
                </a:solidFill>
                <a:latin typeface="Gill Sans MT"/>
                <a:cs typeface="Gill Sans MT"/>
              </a:rPr>
              <a:t>articles</a:t>
            </a:r>
            <a:endParaRPr sz="1600">
              <a:latin typeface="Gill Sans MT"/>
              <a:cs typeface="Gill Sans MT"/>
            </a:endParaRPr>
          </a:p>
          <a:p>
            <a:pPr marL="469900" lvl="1" indent="-228600">
              <a:lnSpc>
                <a:spcPct val="100000"/>
              </a:lnSpc>
              <a:spcBef>
                <a:spcPts val="1015"/>
              </a:spcBef>
              <a:buClr>
                <a:srgbClr val="9BAFB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Academic writing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5043480"/>
            <a:ext cx="5313070" cy="109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1946275">
              <a:lnSpc>
                <a:spcPct val="100000"/>
              </a:lnSpc>
              <a:spcBef>
                <a:spcPts val="2735"/>
              </a:spcBef>
              <a:tabLst>
                <a:tab pos="3590290" algn="l"/>
              </a:tabLst>
            </a:pPr>
            <a:r>
              <a:rPr spc="110" dirty="0"/>
              <a:t>MELODY	</a:t>
            </a:r>
            <a:r>
              <a:rPr spc="100" dirty="0"/>
              <a:t>IN</a:t>
            </a:r>
            <a:r>
              <a:rPr spc="35" dirty="0"/>
              <a:t> </a:t>
            </a:r>
            <a:r>
              <a:rPr spc="190" dirty="0"/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391257"/>
            <a:ext cx="7571740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Gill Sans MT"/>
                <a:cs typeface="Gill Sans MT"/>
              </a:rPr>
              <a:t>“This sentence has </a:t>
            </a:r>
            <a:r>
              <a:rPr sz="1700" spc="-10" dirty="0">
                <a:latin typeface="Gill Sans MT"/>
                <a:cs typeface="Gill Sans MT"/>
              </a:rPr>
              <a:t>five </a:t>
            </a:r>
            <a:r>
              <a:rPr sz="1700" spc="-15" dirty="0">
                <a:latin typeface="Gill Sans MT"/>
                <a:cs typeface="Gill Sans MT"/>
              </a:rPr>
              <a:t>words. Here are </a:t>
            </a:r>
            <a:r>
              <a:rPr sz="1700" spc="-10" dirty="0">
                <a:latin typeface="Gill Sans MT"/>
                <a:cs typeface="Gill Sans MT"/>
              </a:rPr>
              <a:t>five more </a:t>
            </a:r>
            <a:r>
              <a:rPr sz="1700" spc="-15" dirty="0">
                <a:latin typeface="Gill Sans MT"/>
                <a:cs typeface="Gill Sans MT"/>
              </a:rPr>
              <a:t>words. Five-word </a:t>
            </a:r>
            <a:r>
              <a:rPr sz="1700" spc="-5" dirty="0">
                <a:latin typeface="Gill Sans MT"/>
                <a:cs typeface="Gill Sans MT"/>
              </a:rPr>
              <a:t>sentences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are  </a:t>
            </a:r>
            <a:r>
              <a:rPr sz="1700" spc="0" dirty="0">
                <a:latin typeface="Gill Sans MT"/>
                <a:cs typeface="Gill Sans MT"/>
              </a:rPr>
              <a:t>fine. </a:t>
            </a:r>
            <a:r>
              <a:rPr sz="1700" dirty="0">
                <a:latin typeface="Gill Sans MT"/>
                <a:cs typeface="Gill Sans MT"/>
              </a:rPr>
              <a:t>But </a:t>
            </a:r>
            <a:r>
              <a:rPr sz="1700" spc="-15" dirty="0">
                <a:latin typeface="Gill Sans MT"/>
                <a:cs typeface="Gill Sans MT"/>
              </a:rPr>
              <a:t>several </a:t>
            </a:r>
            <a:r>
              <a:rPr sz="1700" spc="-5" dirty="0">
                <a:latin typeface="Gill Sans MT"/>
                <a:cs typeface="Gill Sans MT"/>
              </a:rPr>
              <a:t>together become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monotonous…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2545">
              <a:lnSpc>
                <a:spcPct val="100000"/>
              </a:lnSpc>
            </a:pPr>
            <a:r>
              <a:rPr sz="1700" spc="-10" dirty="0">
                <a:latin typeface="Gill Sans MT"/>
                <a:cs typeface="Gill Sans MT"/>
              </a:rPr>
              <a:t>Now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listen.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vary </a:t>
            </a:r>
            <a:r>
              <a:rPr sz="1700" spc="-5" dirty="0">
                <a:latin typeface="Gill Sans MT"/>
                <a:cs typeface="Gill Sans MT"/>
              </a:rPr>
              <a:t>the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sentence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length,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and</a:t>
            </a:r>
            <a:r>
              <a:rPr sz="1700" dirty="0">
                <a:latin typeface="Gill Sans MT"/>
                <a:cs typeface="Gill Sans MT"/>
              </a:rPr>
              <a:t> I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create</a:t>
            </a:r>
            <a:r>
              <a:rPr sz="1700" spc="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music.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i="1" spc="5" dirty="0">
                <a:solidFill>
                  <a:srgbClr val="FF7108"/>
                </a:solidFill>
                <a:latin typeface="Gill Sans MT"/>
                <a:cs typeface="Gill Sans MT"/>
              </a:rPr>
              <a:t>Music.The </a:t>
            </a:r>
            <a:r>
              <a:rPr sz="1700" i="1" dirty="0">
                <a:solidFill>
                  <a:srgbClr val="FF7108"/>
                </a:solidFill>
                <a:latin typeface="Gill Sans MT"/>
                <a:cs typeface="Gill Sans MT"/>
              </a:rPr>
              <a:t>writing</a:t>
            </a:r>
            <a:r>
              <a:rPr sz="1700" i="1" spc="0" dirty="0">
                <a:solidFill>
                  <a:srgbClr val="FF7108"/>
                </a:solidFill>
                <a:latin typeface="Gill Sans MT"/>
                <a:cs typeface="Gill Sans MT"/>
              </a:rPr>
              <a:t> sings.</a:t>
            </a:r>
            <a:r>
              <a:rPr sz="1700" i="1" spc="-165" dirty="0">
                <a:solidFill>
                  <a:srgbClr val="FF7108"/>
                </a:solidFill>
                <a:latin typeface="Gill Sans MT"/>
                <a:cs typeface="Gill Sans MT"/>
              </a:rPr>
              <a:t> </a:t>
            </a:r>
            <a:r>
              <a:rPr sz="1700" i="1" dirty="0">
                <a:solidFill>
                  <a:srgbClr val="FF7108"/>
                </a:solidFill>
                <a:latin typeface="Gill Sans MT"/>
                <a:cs typeface="Gill Sans MT"/>
              </a:rPr>
              <a:t>It has  a </a:t>
            </a:r>
            <a:r>
              <a:rPr sz="1700" i="1" spc="-5" dirty="0">
                <a:solidFill>
                  <a:srgbClr val="FF7108"/>
                </a:solidFill>
                <a:latin typeface="Gill Sans MT"/>
                <a:cs typeface="Gill Sans MT"/>
              </a:rPr>
              <a:t>pleasant rhythm, </a:t>
            </a:r>
            <a:r>
              <a:rPr sz="1700" i="1" dirty="0">
                <a:solidFill>
                  <a:srgbClr val="FF7108"/>
                </a:solidFill>
                <a:latin typeface="Gill Sans MT"/>
                <a:cs typeface="Gill Sans MT"/>
              </a:rPr>
              <a:t>a </a:t>
            </a:r>
            <a:r>
              <a:rPr sz="1700" i="1" spc="-5" dirty="0">
                <a:solidFill>
                  <a:srgbClr val="FF7108"/>
                </a:solidFill>
                <a:latin typeface="Gill Sans MT"/>
                <a:cs typeface="Gill Sans MT"/>
              </a:rPr>
              <a:t>lilt, </a:t>
            </a:r>
            <a:r>
              <a:rPr sz="1700" i="1" dirty="0">
                <a:solidFill>
                  <a:srgbClr val="FF7108"/>
                </a:solidFill>
                <a:latin typeface="Gill Sans MT"/>
                <a:cs typeface="Gill Sans MT"/>
              </a:rPr>
              <a:t>a </a:t>
            </a:r>
            <a:r>
              <a:rPr sz="1700" i="1" spc="-10" dirty="0">
                <a:solidFill>
                  <a:srgbClr val="FF7108"/>
                </a:solidFill>
                <a:latin typeface="Gill Sans MT"/>
                <a:cs typeface="Gill Sans MT"/>
              </a:rPr>
              <a:t>harmony. </a:t>
            </a:r>
            <a:r>
              <a:rPr sz="1700" dirty="0">
                <a:latin typeface="Gill Sans MT"/>
                <a:cs typeface="Gill Sans MT"/>
              </a:rPr>
              <a:t>I </a:t>
            </a:r>
            <a:r>
              <a:rPr sz="1700" spc="-5" dirty="0">
                <a:latin typeface="Gill Sans MT"/>
                <a:cs typeface="Gill Sans MT"/>
              </a:rPr>
              <a:t>use </a:t>
            </a:r>
            <a:r>
              <a:rPr sz="1700" dirty="0">
                <a:latin typeface="Gill Sans MT"/>
                <a:cs typeface="Gill Sans MT"/>
              </a:rPr>
              <a:t>short </a:t>
            </a:r>
            <a:r>
              <a:rPr sz="1700" spc="-5" dirty="0">
                <a:latin typeface="Gill Sans MT"/>
                <a:cs typeface="Gill Sans MT"/>
              </a:rPr>
              <a:t>sentences. </a:t>
            </a:r>
            <a:r>
              <a:rPr sz="1700" dirty="0">
                <a:latin typeface="Gill Sans MT"/>
                <a:cs typeface="Gill Sans MT"/>
              </a:rPr>
              <a:t>And I </a:t>
            </a:r>
            <a:r>
              <a:rPr sz="1700" spc="-5" dirty="0">
                <a:latin typeface="Gill Sans MT"/>
                <a:cs typeface="Gill Sans MT"/>
              </a:rPr>
              <a:t>use sentences of  medium length. </a:t>
            </a:r>
            <a:r>
              <a:rPr sz="1700" dirty="0">
                <a:latin typeface="Gill Sans MT"/>
                <a:cs typeface="Gill Sans MT"/>
              </a:rPr>
              <a:t>And </a:t>
            </a:r>
            <a:r>
              <a:rPr sz="1700" spc="-5" dirty="0">
                <a:latin typeface="Gill Sans MT"/>
                <a:cs typeface="Gill Sans MT"/>
              </a:rPr>
              <a:t>sometimes when </a:t>
            </a:r>
            <a:r>
              <a:rPr sz="1700" dirty="0">
                <a:latin typeface="Gill Sans MT"/>
                <a:cs typeface="Gill Sans MT"/>
              </a:rPr>
              <a:t>I </a:t>
            </a:r>
            <a:r>
              <a:rPr sz="1700" spc="-5" dirty="0">
                <a:latin typeface="Gill Sans MT"/>
                <a:cs typeface="Gill Sans MT"/>
              </a:rPr>
              <a:t>am </a:t>
            </a:r>
            <a:r>
              <a:rPr sz="1700" dirty="0">
                <a:latin typeface="Gill Sans MT"/>
                <a:cs typeface="Gill Sans MT"/>
              </a:rPr>
              <a:t>certain </a:t>
            </a:r>
            <a:r>
              <a:rPr sz="1700" spc="-5" dirty="0">
                <a:latin typeface="Gill Sans MT"/>
                <a:cs typeface="Gill Sans MT"/>
              </a:rPr>
              <a:t>the </a:t>
            </a:r>
            <a:r>
              <a:rPr sz="1700" spc="-10" dirty="0">
                <a:latin typeface="Gill Sans MT"/>
                <a:cs typeface="Gill Sans MT"/>
              </a:rPr>
              <a:t>reader </a:t>
            </a:r>
            <a:r>
              <a:rPr sz="1700" dirty="0">
                <a:latin typeface="Gill Sans MT"/>
                <a:cs typeface="Gill Sans MT"/>
              </a:rPr>
              <a:t>is </a:t>
            </a:r>
            <a:r>
              <a:rPr sz="1700" spc="-10" dirty="0">
                <a:latin typeface="Gill Sans MT"/>
                <a:cs typeface="Gill Sans MT"/>
              </a:rPr>
              <a:t>rested, </a:t>
            </a:r>
            <a:r>
              <a:rPr sz="1700" dirty="0">
                <a:latin typeface="Gill Sans MT"/>
                <a:cs typeface="Gill Sans MT"/>
              </a:rPr>
              <a:t>I will </a:t>
            </a:r>
            <a:r>
              <a:rPr sz="1700" spc="-5" dirty="0">
                <a:latin typeface="Gill Sans MT"/>
                <a:cs typeface="Gill Sans MT"/>
              </a:rPr>
              <a:t>engage  </a:t>
            </a:r>
            <a:r>
              <a:rPr sz="1700" dirty="0">
                <a:latin typeface="Gill Sans MT"/>
                <a:cs typeface="Gill Sans MT"/>
              </a:rPr>
              <a:t>him </a:t>
            </a:r>
            <a:r>
              <a:rPr sz="1700" spc="-5" dirty="0">
                <a:latin typeface="Gill Sans MT"/>
                <a:cs typeface="Gill Sans MT"/>
              </a:rPr>
              <a:t>with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5" dirty="0">
                <a:latin typeface="Gill Sans MT"/>
                <a:cs typeface="Gill Sans MT"/>
              </a:rPr>
              <a:t>sentence of considerable length,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5" dirty="0">
                <a:latin typeface="Gill Sans MT"/>
                <a:cs typeface="Gill Sans MT"/>
              </a:rPr>
              <a:t>sentence that </a:t>
            </a:r>
            <a:r>
              <a:rPr sz="1700" dirty="0">
                <a:latin typeface="Gill Sans MT"/>
                <a:cs typeface="Gill Sans MT"/>
              </a:rPr>
              <a:t>burns </a:t>
            </a:r>
            <a:r>
              <a:rPr sz="1700" spc="-5" dirty="0">
                <a:latin typeface="Gill Sans MT"/>
                <a:cs typeface="Gill Sans MT"/>
              </a:rPr>
              <a:t>with </a:t>
            </a:r>
            <a:r>
              <a:rPr sz="1700" dirty="0">
                <a:latin typeface="Gill Sans MT"/>
                <a:cs typeface="Gill Sans MT"/>
              </a:rPr>
              <a:t>energy </a:t>
            </a:r>
            <a:r>
              <a:rPr sz="1700" spc="-5" dirty="0">
                <a:latin typeface="Gill Sans MT"/>
                <a:cs typeface="Gill Sans MT"/>
              </a:rPr>
              <a:t>and  builds with all the impetus of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15" dirty="0">
                <a:latin typeface="Gill Sans MT"/>
                <a:cs typeface="Gill Sans MT"/>
              </a:rPr>
              <a:t>crescendo, </a:t>
            </a:r>
            <a:r>
              <a:rPr sz="1700" spc="-5" dirty="0">
                <a:latin typeface="Gill Sans MT"/>
                <a:cs typeface="Gill Sans MT"/>
              </a:rPr>
              <a:t>the </a:t>
            </a:r>
            <a:r>
              <a:rPr sz="1700" spc="-15" dirty="0">
                <a:latin typeface="Gill Sans MT"/>
                <a:cs typeface="Gill Sans MT"/>
              </a:rPr>
              <a:t>roll </a:t>
            </a:r>
            <a:r>
              <a:rPr sz="1700" spc="-5" dirty="0">
                <a:latin typeface="Gill Sans MT"/>
                <a:cs typeface="Gill Sans MT"/>
              </a:rPr>
              <a:t>of the drums, the crash of the  cymbals—sounds that </a:t>
            </a:r>
            <a:r>
              <a:rPr sz="1700" spc="-25" dirty="0">
                <a:latin typeface="Gill Sans MT"/>
                <a:cs typeface="Gill Sans MT"/>
              </a:rPr>
              <a:t>say </a:t>
            </a:r>
            <a:r>
              <a:rPr sz="1700" spc="-5" dirty="0">
                <a:latin typeface="Gill Sans MT"/>
                <a:cs typeface="Gill Sans MT"/>
              </a:rPr>
              <a:t>listen to this, </a:t>
            </a:r>
            <a:r>
              <a:rPr sz="1700" dirty="0">
                <a:latin typeface="Gill Sans MT"/>
                <a:cs typeface="Gill Sans MT"/>
              </a:rPr>
              <a:t>it is</a:t>
            </a:r>
            <a:r>
              <a:rPr sz="1700" spc="-1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important.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1700" dirty="0">
                <a:latin typeface="Gill Sans MT"/>
                <a:cs typeface="Gill Sans MT"/>
              </a:rPr>
              <a:t>… </a:t>
            </a:r>
            <a:r>
              <a:rPr sz="1700" spc="-15" dirty="0">
                <a:latin typeface="Gill Sans MT"/>
                <a:cs typeface="Gill Sans MT"/>
              </a:rPr>
              <a:t>Don’t </a:t>
            </a:r>
            <a:r>
              <a:rPr sz="1700" spc="-5" dirty="0">
                <a:latin typeface="Gill Sans MT"/>
                <a:cs typeface="Gill Sans MT"/>
              </a:rPr>
              <a:t>just write </a:t>
            </a:r>
            <a:r>
              <a:rPr sz="1700" dirty="0">
                <a:latin typeface="Gill Sans MT"/>
                <a:cs typeface="Gill Sans MT"/>
              </a:rPr>
              <a:t>words.Write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Music.”</a:t>
            </a:r>
            <a:endParaRPr sz="1700">
              <a:latin typeface="Gill Sans MT"/>
              <a:cs typeface="Gill Sans MT"/>
            </a:endParaRPr>
          </a:p>
          <a:p>
            <a:pPr marR="5080" algn="r">
              <a:lnSpc>
                <a:spcPts val="2035"/>
              </a:lnSpc>
            </a:pPr>
            <a:r>
              <a:rPr sz="1700" spc="0" dirty="0">
                <a:latin typeface="Gill Sans MT"/>
                <a:cs typeface="Gill Sans MT"/>
              </a:rPr>
              <a:t>-Gary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Provost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2735"/>
              </a:spcBef>
              <a:tabLst>
                <a:tab pos="3799840" algn="l"/>
              </a:tabLst>
            </a:pPr>
            <a:r>
              <a:rPr spc="160" dirty="0"/>
              <a:t>RESEARCH	</a:t>
            </a:r>
            <a:r>
              <a:rPr spc="16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662618"/>
            <a:ext cx="6891020" cy="110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Do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different genres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of writing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“sound” different?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Can </a:t>
            </a:r>
            <a:r>
              <a:rPr sz="1800" spc="-20" dirty="0">
                <a:solidFill>
                  <a:srgbClr val="262626"/>
                </a:solidFill>
                <a:latin typeface="Gill Sans MT"/>
                <a:cs typeface="Gill Sans MT"/>
              </a:rPr>
              <a:t>we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quantify</a:t>
            </a:r>
            <a:r>
              <a:rPr sz="1800" spc="-5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that?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BAFB5"/>
              </a:buClr>
              <a:buFont typeface="Gill Sans MT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Can </a:t>
            </a:r>
            <a:r>
              <a:rPr sz="1800" spc="-20" dirty="0">
                <a:solidFill>
                  <a:srgbClr val="262626"/>
                </a:solidFill>
                <a:latin typeface="Gill Sans MT"/>
                <a:cs typeface="Gill Sans MT"/>
              </a:rPr>
              <a:t>we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use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the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“sound”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of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a text to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identify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its</a:t>
            </a:r>
            <a:r>
              <a:rPr sz="1800" spc="-18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genre?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1630680">
              <a:lnSpc>
                <a:spcPct val="100000"/>
              </a:lnSpc>
              <a:spcBef>
                <a:spcPts val="2735"/>
              </a:spcBef>
            </a:pPr>
            <a:r>
              <a:rPr spc="165" dirty="0"/>
              <a:t>QUANTIFYING</a:t>
            </a:r>
            <a:r>
              <a:rPr spc="105" dirty="0"/>
              <a:t> </a:t>
            </a:r>
            <a:r>
              <a:rPr spc="165" dirty="0"/>
              <a:t>“SOUND”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2964" y="2607564"/>
            <a:ext cx="6360795" cy="31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u="sng" spc="-15" dirty="0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Gill Sans MT"/>
                <a:cs typeface="Gill Sans MT"/>
              </a:rPr>
              <a:t>Micro-rhythm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: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Regular alternation of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strong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&amp;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weak</a:t>
            </a:r>
            <a:r>
              <a:rPr sz="1800" spc="-13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beats</a:t>
            </a:r>
            <a:endParaRPr sz="1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BAFB5"/>
              </a:buClr>
              <a:buFont typeface="Gill Sans MT"/>
              <a:buAutoNum type="arabicPeriod"/>
            </a:pPr>
            <a:endParaRPr sz="2850" dirty="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Split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sentences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by stresses </a:t>
            </a:r>
            <a:r>
              <a:rPr lang="en-US" spc="755" dirty="0" smtClean="0">
                <a:solidFill>
                  <a:srgbClr val="262626"/>
                </a:solidFill>
                <a:latin typeface="Arial"/>
                <a:cs typeface="Arial"/>
                <a:sym typeface="Wingdings"/>
              </a:rPr>
              <a:t></a:t>
            </a:r>
            <a:r>
              <a:rPr sz="1800" spc="-15" dirty="0" smtClean="0">
                <a:solidFill>
                  <a:srgbClr val="262626"/>
                </a:solidFill>
                <a:latin typeface="Gill Sans MT"/>
                <a:cs typeface="Gill Sans MT"/>
              </a:rPr>
              <a:t>evenly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spaced feet</a:t>
            </a:r>
            <a:endParaRPr sz="1800" dirty="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BAFB5"/>
              </a:buClr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u="sng" spc="-15" dirty="0">
                <a:solidFill>
                  <a:srgbClr val="262626"/>
                </a:solidFill>
                <a:latin typeface="Gill Sans MT"/>
                <a:cs typeface="Gill Sans MT"/>
              </a:rPr>
              <a:t>Macro-rhythm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: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Regular alternation of high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&amp;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low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tones</a:t>
            </a:r>
            <a:r>
              <a:rPr sz="1800" spc="-6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(pitch)</a:t>
            </a:r>
            <a:endParaRPr sz="1800" dirty="0">
              <a:latin typeface="Gill Sans MT"/>
              <a:cs typeface="Gill Sans MT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Proposed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by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Sun-Ah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Jun</a:t>
            </a:r>
            <a:endParaRPr sz="1800" dirty="0">
              <a:latin typeface="Gill Sans MT"/>
              <a:cs typeface="Gill Sans MT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Split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by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H/L peaks </a:t>
            </a:r>
            <a:r>
              <a:rPr lang="en-US" spc="755" dirty="0" smtClean="0">
                <a:solidFill>
                  <a:srgbClr val="262626"/>
                </a:solidFill>
                <a:latin typeface="Arial"/>
                <a:cs typeface="Arial"/>
                <a:sym typeface="Wingdings"/>
              </a:rPr>
              <a:t></a:t>
            </a:r>
            <a:r>
              <a:rPr sz="1800" spc="-10" dirty="0" smtClean="0">
                <a:solidFill>
                  <a:srgbClr val="262626"/>
                </a:solidFill>
                <a:latin typeface="Gill Sans MT"/>
                <a:cs typeface="Gill Sans MT"/>
              </a:rPr>
              <a:t>evenly-spaced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hills</a:t>
            </a:r>
            <a:endParaRPr sz="1800" dirty="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BAFB5"/>
              </a:buClr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u="sng" spc="-5" dirty="0">
                <a:solidFill>
                  <a:srgbClr val="262626"/>
                </a:solidFill>
                <a:latin typeface="Gill Sans MT"/>
                <a:cs typeface="Gill Sans MT"/>
              </a:rPr>
              <a:t>Melody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: </a:t>
            </a:r>
            <a:r>
              <a:rPr sz="1800" spc="-20" dirty="0">
                <a:solidFill>
                  <a:srgbClr val="262626"/>
                </a:solidFill>
                <a:latin typeface="Gill Sans MT"/>
                <a:cs typeface="Gill Sans MT"/>
              </a:rPr>
              <a:t>Variation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in the</a:t>
            </a:r>
            <a:r>
              <a:rPr sz="1800" spc="6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structure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1737" y="2923432"/>
            <a:ext cx="8177758" cy="401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0616" y="4327227"/>
            <a:ext cx="3985221" cy="1412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2735"/>
              </a:spcBef>
            </a:pPr>
            <a:r>
              <a:rPr spc="13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662618"/>
            <a:ext cx="7359015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040" indent="-342900">
              <a:lnSpc>
                <a:spcPct val="100000"/>
              </a:lnSpc>
              <a:spcBef>
                <a:spcPts val="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262626"/>
                </a:solidFill>
                <a:latin typeface="Gill Sans MT"/>
                <a:cs typeface="Gill Sans MT"/>
              </a:rPr>
              <a:t>Transform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texts into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audio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streams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using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Amazon </a:t>
            </a:r>
            <a:r>
              <a:rPr sz="1800" spc="-40" dirty="0">
                <a:solidFill>
                  <a:srgbClr val="262626"/>
                </a:solidFill>
                <a:latin typeface="Gill Sans MT"/>
                <a:cs typeface="Gill Sans MT"/>
              </a:rPr>
              <a:t>Polly,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a</a:t>
            </a:r>
            <a:r>
              <a:rPr sz="1800" spc="-24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text-to-speech 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conversion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 software</a:t>
            </a:r>
            <a:endParaRPr sz="1800" dirty="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1010"/>
              </a:spcBef>
              <a:buClr>
                <a:srgbClr val="9BAFB5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Dataset:</a:t>
            </a:r>
            <a:r>
              <a:rPr sz="1600" spc="-16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Gill Sans MT"/>
                <a:cs typeface="Gill Sans MT"/>
              </a:rPr>
              <a:t>novels,</a:t>
            </a:r>
            <a:r>
              <a:rPr sz="1600" spc="-16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spc="-15" dirty="0">
                <a:solidFill>
                  <a:srgbClr val="262626"/>
                </a:solidFill>
                <a:latin typeface="Gill Sans MT"/>
                <a:cs typeface="Gill Sans MT"/>
              </a:rPr>
              <a:t>poetry,</a:t>
            </a:r>
            <a:r>
              <a:rPr sz="1600" spc="-16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262626"/>
                </a:solidFill>
                <a:latin typeface="Gill Sans MT"/>
                <a:cs typeface="Gill Sans MT"/>
              </a:rPr>
              <a:t>and</a:t>
            </a:r>
            <a:r>
              <a:rPr sz="1600" spc="-5" dirty="0">
                <a:solidFill>
                  <a:srgbClr val="262626"/>
                </a:solidFill>
                <a:latin typeface="Gill Sans MT"/>
                <a:cs typeface="Gill Sans MT"/>
              </a:rPr>
              <a:t> academic papers</a:t>
            </a:r>
            <a:endParaRPr sz="1600" dirty="0">
              <a:latin typeface="Gill Sans MT"/>
              <a:cs typeface="Gill Sans MT"/>
            </a:endParaRPr>
          </a:p>
          <a:p>
            <a:pPr marL="355600" marR="85725" indent="-342900">
              <a:lnSpc>
                <a:spcPct val="100000"/>
              </a:lnSpc>
              <a:spcBef>
                <a:spcPts val="98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Process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audio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files with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Praat,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to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view information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about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features 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like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pitch  and</a:t>
            </a:r>
            <a:r>
              <a:rPr sz="1800" spc="-1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intensity</a:t>
            </a:r>
            <a:endParaRPr sz="180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Analyze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the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three “sound”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metrics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in the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audio</a:t>
            </a:r>
            <a:r>
              <a:rPr sz="1800" spc="-175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files.</a:t>
            </a:r>
            <a:endParaRPr sz="1800" dirty="0">
              <a:latin typeface="Gill Sans MT"/>
              <a:cs typeface="Gill Sans MT"/>
            </a:endParaRPr>
          </a:p>
          <a:p>
            <a:pPr marL="355600" marR="5080" indent="-342900">
              <a:lnSpc>
                <a:spcPts val="2130"/>
              </a:lnSpc>
              <a:spcBef>
                <a:spcPts val="1100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Use established machine learning techniques (SVM)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to </a:t>
            </a:r>
            <a:r>
              <a:rPr sz="1800" spc="-5" dirty="0">
                <a:solidFill>
                  <a:srgbClr val="262626"/>
                </a:solidFill>
                <a:latin typeface="Gill Sans MT"/>
                <a:cs typeface="Gill Sans MT"/>
              </a:rPr>
              <a:t>classify writing based  on </a:t>
            </a:r>
            <a:r>
              <a:rPr sz="1800" dirty="0">
                <a:solidFill>
                  <a:srgbClr val="262626"/>
                </a:solidFill>
                <a:latin typeface="Gill Sans MT"/>
                <a:cs typeface="Gill Sans MT"/>
              </a:rPr>
              <a:t>its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rhythmic/melodic</a:t>
            </a:r>
            <a:r>
              <a:rPr sz="1800" spc="-20" dirty="0">
                <a:solidFill>
                  <a:srgbClr val="26262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features.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35"/>
              </a:spcBef>
            </a:pPr>
            <a:r>
              <a:rPr spc="15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662618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N/A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2480945">
              <a:lnSpc>
                <a:spcPct val="100000"/>
              </a:lnSpc>
              <a:spcBef>
                <a:spcPts val="2735"/>
              </a:spcBef>
            </a:pPr>
            <a:r>
              <a:rPr spc="17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9876" y="2662618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AFB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62626"/>
                </a:solidFill>
                <a:latin typeface="Gill Sans MT"/>
                <a:cs typeface="Gill Sans MT"/>
              </a:rPr>
              <a:t>N/A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453</Words>
  <Application>Microsoft Macintosh PowerPoint</Application>
  <PresentationFormat>Widescreen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Mangal</vt:lpstr>
      <vt:lpstr>Times New Roman</vt:lpstr>
      <vt:lpstr>Wingdings</vt:lpstr>
      <vt:lpstr>Office Theme</vt:lpstr>
      <vt:lpstr>PowerPoint Presentation</vt:lpstr>
      <vt:lpstr>MOTIVATION</vt:lpstr>
      <vt:lpstr>MELODY IN WRITING</vt:lpstr>
      <vt:lpstr>RESEARCH QUESTIONS</vt:lpstr>
      <vt:lpstr>QUANTIFYING “SOUND”</vt:lpstr>
      <vt:lpstr>PROCESS</vt:lpstr>
      <vt:lpstr>RESULTS</vt:lpstr>
      <vt:lpstr>CONCLUSIONS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Nina Wang</cp:lastModifiedBy>
  <cp:revision>11</cp:revision>
  <dcterms:created xsi:type="dcterms:W3CDTF">2017-11-17T05:07:54Z</dcterms:created>
  <dcterms:modified xsi:type="dcterms:W3CDTF">2017-12-01T19:24:50Z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2017-11-17T00:00:00Z</vt:filetime>
  </property>
</Properties>
</file>