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7" r:id="rId11"/>
    <p:sldId id="269" r:id="rId12"/>
    <p:sldId id="270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5"/>
    <p:restoredTop sz="94606"/>
  </p:normalViewPr>
  <p:slideViewPr>
    <p:cSldViewPr snapToGrid="0" snapToObjects="1">
      <p:cViewPr>
        <p:scale>
          <a:sx n="121" d="100"/>
          <a:sy n="121" d="100"/>
        </p:scale>
        <p:origin x="8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E961-C629-7745-A0B0-A01CF17AE0AF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1071-ED85-EF42-9017-8C18A4A6740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E961-C629-7745-A0B0-A01CF17AE0AF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1071-ED85-EF42-9017-8C18A4A674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E961-C629-7745-A0B0-A01CF17AE0AF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1071-ED85-EF42-9017-8C18A4A674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E961-C629-7745-A0B0-A01CF17AE0AF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1071-ED85-EF42-9017-8C18A4A674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E961-C629-7745-A0B0-A01CF17AE0AF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1071-ED85-EF42-9017-8C18A4A6740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E961-C629-7745-A0B0-A01CF17AE0AF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1071-ED85-EF42-9017-8C18A4A674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E961-C629-7745-A0B0-A01CF17AE0AF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1071-ED85-EF42-9017-8C18A4A6740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E961-C629-7745-A0B0-A01CF17AE0AF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1071-ED85-EF42-9017-8C18A4A674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E961-C629-7745-A0B0-A01CF17AE0AF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1071-ED85-EF42-9017-8C18A4A674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E961-C629-7745-A0B0-A01CF17AE0AF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1071-ED85-EF42-9017-8C18A4A674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7CAE961-C629-7745-A0B0-A01CF17AE0AF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1071-ED85-EF42-9017-8C18A4A674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7CAE961-C629-7745-A0B0-A01CF17AE0AF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C2E1071-ED85-EF42-9017-8C18A4A67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34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Gill Sans MT"/>
              </a:rPr>
              <a:t>RHYTHM  </a:t>
            </a:r>
            <a:r>
              <a:rPr lang="en-US" spc="125" dirty="0">
                <a:cs typeface="Gill Sans MT"/>
              </a:rPr>
              <a:t>AND</a:t>
            </a:r>
            <a:r>
              <a:rPr lang="en-US" spc="375" dirty="0">
                <a:cs typeface="Gill Sans MT"/>
              </a:rPr>
              <a:t> </a:t>
            </a:r>
            <a:r>
              <a:rPr lang="en-US" spc="150" dirty="0" smtClean="0">
                <a:cs typeface="Gill Sans MT"/>
              </a:rPr>
              <a:t>Melody in written language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NINA  WANG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508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Macro-rhythm: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/>
              <a:t>Goal</a:t>
            </a:r>
            <a:r>
              <a:rPr lang="en-US" dirty="0"/>
              <a:t>: Split text by </a:t>
            </a:r>
            <a:r>
              <a:rPr lang="en-US" dirty="0" smtClean="0"/>
              <a:t>pitch contour patterns (high/low slopes)</a:t>
            </a:r>
          </a:p>
          <a:p>
            <a:pPr marL="0" indent="0">
              <a:buNone/>
            </a:pPr>
            <a:r>
              <a:rPr lang="en-US" dirty="0" smtClean="0"/>
              <a:t>Definition:  ”perceived rhythm based on regular pitch movement”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Text is more macro-rhythmic if:</a:t>
            </a:r>
          </a:p>
          <a:p>
            <a:r>
              <a:rPr lang="en-US" dirty="0"/>
              <a:t> </a:t>
            </a:r>
            <a:r>
              <a:rPr lang="en-US" dirty="0" smtClean="0"/>
              <a:t>It has more sequences </a:t>
            </a:r>
            <a:r>
              <a:rPr lang="en-US" dirty="0"/>
              <a:t>of </a:t>
            </a:r>
            <a:r>
              <a:rPr lang="en-US" dirty="0" smtClean="0"/>
              <a:t>rise-fall hills</a:t>
            </a:r>
          </a:p>
          <a:p>
            <a:pPr lvl="1"/>
            <a:r>
              <a:rPr lang="en-US" dirty="0" smtClean="0"/>
              <a:t>HHHH </a:t>
            </a:r>
            <a:r>
              <a:rPr lang="en-US" dirty="0"/>
              <a:t>&lt; </a:t>
            </a:r>
            <a:r>
              <a:rPr lang="en-US" dirty="0" smtClean="0"/>
              <a:t>HLHLL</a:t>
            </a:r>
          </a:p>
          <a:p>
            <a:r>
              <a:rPr lang="en-US" dirty="0" smtClean="0"/>
              <a:t>The rise-fall hills are shaped similarly to each other</a:t>
            </a:r>
          </a:p>
          <a:p>
            <a:r>
              <a:rPr lang="en-US" dirty="0" smtClean="0"/>
              <a:t>The rise-fall hills occur at regular time intervals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object 5"/>
          <p:cNvSpPr/>
          <p:nvPr/>
        </p:nvSpPr>
        <p:spPr>
          <a:xfrm>
            <a:off x="7476837" y="3632182"/>
            <a:ext cx="3985221" cy="1412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8772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511920"/>
            <a:ext cx="7729728" cy="3101983"/>
          </a:xfrm>
        </p:spPr>
        <p:txBody>
          <a:bodyPr/>
          <a:lstStyle/>
          <a:p>
            <a:r>
              <a:rPr lang="en-US" dirty="0" smtClean="0"/>
              <a:t>Per-sentence rhythmicity vs across-sentence rhythmicity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2888" y="3184634"/>
            <a:ext cx="5535614" cy="32226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996" y="3812721"/>
            <a:ext cx="4475791" cy="196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926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remaining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 analysis of macro-rhythm</a:t>
            </a:r>
          </a:p>
          <a:p>
            <a:r>
              <a:rPr lang="en-US" dirty="0" smtClean="0"/>
              <a:t>Run algorithms on bigger datasets</a:t>
            </a:r>
          </a:p>
          <a:p>
            <a:r>
              <a:rPr lang="en-US" dirty="0" smtClean="0"/>
              <a:t>Set up classification mechanism - SVM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902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54182"/>
            <a:ext cx="7729728" cy="1188720"/>
          </a:xfrm>
        </p:spPr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advisor, Professor Christiane </a:t>
            </a:r>
            <a:r>
              <a:rPr lang="en-US" dirty="0" err="1" smtClean="0"/>
              <a:t>Fellbaum</a:t>
            </a:r>
            <a:r>
              <a:rPr lang="en-US" dirty="0" smtClean="0"/>
              <a:t>, for guidance throughout the semester</a:t>
            </a:r>
            <a:endParaRPr lang="en-US" dirty="0"/>
          </a:p>
          <a:p>
            <a:r>
              <a:rPr lang="en-US" dirty="0" smtClean="0"/>
              <a:t>Professor Byron </a:t>
            </a:r>
            <a:r>
              <a:rPr lang="en-US" dirty="0" err="1" smtClean="0"/>
              <a:t>Ahn</a:t>
            </a:r>
            <a:r>
              <a:rPr lang="en-US" dirty="0" smtClean="0"/>
              <a:t>, for insights into intonation theory</a:t>
            </a:r>
          </a:p>
        </p:txBody>
      </p:sp>
    </p:spTree>
    <p:extLst>
      <p:ext uri="{BB962C8B-B14F-4D97-AF65-F5344CB8AC3E}">
        <p14:creationId xmlns:p14="http://schemas.microsoft.com/office/powerpoint/2010/main" val="165807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100" dirty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41300">
              <a:spcBef>
                <a:spcPts val="1230"/>
              </a:spcBef>
              <a:buClr>
                <a:srgbClr val="9BAFB5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pc="-5" dirty="0">
                <a:solidFill>
                  <a:srgbClr val="262626"/>
                </a:solidFill>
                <a:cs typeface="Gill Sans MT"/>
              </a:rPr>
              <a:t>Some </a:t>
            </a:r>
            <a:r>
              <a:rPr lang="en-US" dirty="0" smtClean="0">
                <a:solidFill>
                  <a:srgbClr val="262626"/>
                </a:solidFill>
                <a:cs typeface="Gill Sans MT"/>
              </a:rPr>
              <a:t>texts </a:t>
            </a:r>
            <a:r>
              <a:rPr lang="en-US" spc="-30" dirty="0" smtClean="0">
                <a:solidFill>
                  <a:srgbClr val="262626"/>
                </a:solidFill>
                <a:cs typeface="Gill Sans MT"/>
              </a:rPr>
              <a:t>have </a:t>
            </a:r>
            <a:r>
              <a:rPr lang="en-US" dirty="0">
                <a:solidFill>
                  <a:srgbClr val="262626"/>
                </a:solidFill>
                <a:cs typeface="Gill Sans MT"/>
              </a:rPr>
              <a:t>a </a:t>
            </a:r>
            <a:r>
              <a:rPr lang="en-US" spc="-5" dirty="0">
                <a:solidFill>
                  <a:srgbClr val="262626"/>
                </a:solidFill>
                <a:cs typeface="Gill Sans MT"/>
              </a:rPr>
              <a:t>defined </a:t>
            </a:r>
            <a:r>
              <a:rPr lang="en-US" spc="-10" dirty="0">
                <a:solidFill>
                  <a:srgbClr val="262626"/>
                </a:solidFill>
                <a:cs typeface="Gill Sans MT"/>
              </a:rPr>
              <a:t>rhythmic</a:t>
            </a:r>
            <a:r>
              <a:rPr lang="en-US" spc="15" dirty="0">
                <a:solidFill>
                  <a:srgbClr val="262626"/>
                </a:solidFill>
                <a:cs typeface="Gill Sans MT"/>
              </a:rPr>
              <a:t> </a:t>
            </a:r>
            <a:r>
              <a:rPr lang="en-US" spc="-5" dirty="0">
                <a:solidFill>
                  <a:srgbClr val="262626"/>
                </a:solidFill>
                <a:cs typeface="Gill Sans MT"/>
              </a:rPr>
              <a:t>pattern:</a:t>
            </a:r>
            <a:endParaRPr lang="en-US" dirty="0">
              <a:cs typeface="Gill Sans MT"/>
            </a:endParaRPr>
          </a:p>
          <a:p>
            <a:pPr marL="469900" lvl="1">
              <a:spcBef>
                <a:spcPts val="1010"/>
              </a:spcBef>
              <a:buClr>
                <a:srgbClr val="9BAFB5"/>
              </a:buClr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lang="en-US" spc="-20" dirty="0">
                <a:solidFill>
                  <a:srgbClr val="262626"/>
                </a:solidFill>
                <a:cs typeface="Gill Sans MT"/>
              </a:rPr>
              <a:t>Shakespeare’s </a:t>
            </a:r>
            <a:r>
              <a:rPr lang="en-US" spc="-5" dirty="0">
                <a:solidFill>
                  <a:srgbClr val="262626"/>
                </a:solidFill>
                <a:cs typeface="Gill Sans MT"/>
              </a:rPr>
              <a:t>iambic</a:t>
            </a:r>
            <a:r>
              <a:rPr lang="en-US" spc="10" dirty="0">
                <a:solidFill>
                  <a:srgbClr val="262626"/>
                </a:solidFill>
                <a:cs typeface="Gill Sans MT"/>
              </a:rPr>
              <a:t> </a:t>
            </a:r>
            <a:r>
              <a:rPr lang="en-US" spc="-5" dirty="0">
                <a:solidFill>
                  <a:srgbClr val="262626"/>
                </a:solidFill>
                <a:cs typeface="Gill Sans MT"/>
              </a:rPr>
              <a:t>pentameter</a:t>
            </a:r>
            <a:endParaRPr lang="en-US" dirty="0">
              <a:cs typeface="Gill Sans MT"/>
            </a:endParaRPr>
          </a:p>
          <a:p>
            <a:pPr marL="469900" lvl="1">
              <a:spcBef>
                <a:spcPts val="1010"/>
              </a:spcBef>
              <a:buClr>
                <a:srgbClr val="9BAFB5"/>
              </a:buClr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lang="en-US" spc="-20" dirty="0" smtClean="0">
                <a:solidFill>
                  <a:srgbClr val="262626"/>
                </a:solidFill>
                <a:cs typeface="Gill Sans MT"/>
              </a:rPr>
              <a:t>Homer’s</a:t>
            </a:r>
            <a:r>
              <a:rPr lang="en-US" spc="25" dirty="0" smtClean="0">
                <a:solidFill>
                  <a:srgbClr val="262626"/>
                </a:solidFill>
                <a:cs typeface="Gill Sans MT"/>
              </a:rPr>
              <a:t> dactylic </a:t>
            </a:r>
            <a:r>
              <a:rPr lang="en-US" spc="-5" dirty="0" smtClean="0">
                <a:solidFill>
                  <a:srgbClr val="262626"/>
                </a:solidFill>
                <a:cs typeface="Gill Sans MT"/>
              </a:rPr>
              <a:t>hexameter</a:t>
            </a:r>
            <a:endParaRPr lang="en-US" dirty="0">
              <a:cs typeface="Gill Sans MT"/>
            </a:endParaRPr>
          </a:p>
          <a:p>
            <a:pPr lvl="1">
              <a:spcBef>
                <a:spcPts val="5"/>
              </a:spcBef>
              <a:buClr>
                <a:srgbClr val="9BAFB5"/>
              </a:buClr>
              <a:buFont typeface="Arial"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pPr marL="241300">
              <a:buClr>
                <a:srgbClr val="9BAFB5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dirty="0">
                <a:solidFill>
                  <a:srgbClr val="262626"/>
                </a:solidFill>
                <a:cs typeface="Gill Sans MT"/>
              </a:rPr>
              <a:t>Do </a:t>
            </a:r>
            <a:r>
              <a:rPr lang="en-US" spc="-5" dirty="0">
                <a:solidFill>
                  <a:srgbClr val="262626"/>
                </a:solidFill>
                <a:cs typeface="Gill Sans MT"/>
              </a:rPr>
              <a:t>other </a:t>
            </a:r>
            <a:r>
              <a:rPr lang="en-US" spc="-5" dirty="0" smtClean="0">
                <a:solidFill>
                  <a:srgbClr val="262626"/>
                </a:solidFill>
                <a:cs typeface="Gill Sans MT"/>
              </a:rPr>
              <a:t>genres also </a:t>
            </a:r>
            <a:r>
              <a:rPr lang="en-US" spc="-30" dirty="0">
                <a:solidFill>
                  <a:srgbClr val="262626"/>
                </a:solidFill>
                <a:cs typeface="Gill Sans MT"/>
              </a:rPr>
              <a:t>have </a:t>
            </a:r>
            <a:r>
              <a:rPr lang="en-US" spc="-15" dirty="0">
                <a:solidFill>
                  <a:srgbClr val="262626"/>
                </a:solidFill>
                <a:cs typeface="Gill Sans MT"/>
              </a:rPr>
              <a:t>rhythm </a:t>
            </a:r>
            <a:r>
              <a:rPr lang="en-US" spc="-5" dirty="0">
                <a:solidFill>
                  <a:srgbClr val="262626"/>
                </a:solidFill>
                <a:cs typeface="Gill Sans MT"/>
              </a:rPr>
              <a:t>and</a:t>
            </a:r>
            <a:r>
              <a:rPr lang="en-US" spc="25" dirty="0">
                <a:solidFill>
                  <a:srgbClr val="262626"/>
                </a:solidFill>
                <a:cs typeface="Gill Sans MT"/>
              </a:rPr>
              <a:t> </a:t>
            </a:r>
            <a:r>
              <a:rPr lang="en-US" spc="-5" dirty="0">
                <a:solidFill>
                  <a:srgbClr val="262626"/>
                </a:solidFill>
                <a:cs typeface="Gill Sans MT"/>
              </a:rPr>
              <a:t>melody?</a:t>
            </a:r>
            <a:endParaRPr lang="en-US" dirty="0">
              <a:cs typeface="Gill Sans MT"/>
            </a:endParaRPr>
          </a:p>
          <a:p>
            <a:pPr marL="469900" lvl="1">
              <a:spcBef>
                <a:spcPts val="1005"/>
              </a:spcBef>
              <a:buClr>
                <a:srgbClr val="9BAFB5"/>
              </a:buClr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lang="en-US" dirty="0">
                <a:solidFill>
                  <a:srgbClr val="262626"/>
                </a:solidFill>
                <a:cs typeface="Gill Sans MT"/>
              </a:rPr>
              <a:t>Novels</a:t>
            </a:r>
            <a:endParaRPr lang="en-US" dirty="0">
              <a:cs typeface="Gill Sans MT"/>
            </a:endParaRPr>
          </a:p>
          <a:p>
            <a:pPr marL="469900" lvl="1">
              <a:spcBef>
                <a:spcPts val="980"/>
              </a:spcBef>
              <a:buClr>
                <a:srgbClr val="9BAFB5"/>
              </a:buClr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lang="en-US" spc="-10" dirty="0">
                <a:solidFill>
                  <a:srgbClr val="262626"/>
                </a:solidFill>
                <a:cs typeface="Gill Sans MT"/>
              </a:rPr>
              <a:t>News</a:t>
            </a:r>
            <a:r>
              <a:rPr lang="en-US" spc="-5" dirty="0">
                <a:solidFill>
                  <a:srgbClr val="262626"/>
                </a:solidFill>
                <a:cs typeface="Gill Sans MT"/>
              </a:rPr>
              <a:t> </a:t>
            </a:r>
            <a:r>
              <a:rPr lang="en-US" dirty="0">
                <a:solidFill>
                  <a:srgbClr val="262626"/>
                </a:solidFill>
                <a:cs typeface="Gill Sans MT"/>
              </a:rPr>
              <a:t>articles</a:t>
            </a:r>
            <a:endParaRPr lang="en-US" dirty="0">
              <a:cs typeface="Gill Sans MT"/>
            </a:endParaRPr>
          </a:p>
          <a:p>
            <a:pPr marL="469900" lvl="1">
              <a:spcBef>
                <a:spcPts val="1015"/>
              </a:spcBef>
              <a:buClr>
                <a:srgbClr val="9BAFB5"/>
              </a:buClr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lang="en-US" spc="-5" dirty="0">
                <a:solidFill>
                  <a:srgbClr val="262626"/>
                </a:solidFill>
                <a:cs typeface="Gill Sans MT"/>
              </a:rPr>
              <a:t>Academic writing</a:t>
            </a:r>
            <a:endParaRPr lang="en-US" dirty="0">
              <a:cs typeface="Gill Sans MT"/>
            </a:endParaRPr>
          </a:p>
          <a:p>
            <a:endParaRPr lang="en-US" dirty="0"/>
          </a:p>
        </p:txBody>
      </p:sp>
      <p:sp>
        <p:nvSpPr>
          <p:cNvPr id="4" name="object 4"/>
          <p:cNvSpPr/>
          <p:nvPr/>
        </p:nvSpPr>
        <p:spPr>
          <a:xfrm>
            <a:off x="5300472" y="4645155"/>
            <a:ext cx="5313070" cy="1094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5162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100" dirty="0"/>
              <a:t>A LITTLE BIT OF </a:t>
            </a:r>
            <a:r>
              <a:rPr lang="en-US" spc="100" dirty="0" smtClean="0"/>
              <a:t>INTUITION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31136" y="2583509"/>
            <a:ext cx="4803942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"In this paper, the problem of pedestrian egress under different geometries is studied by means of two numerical models.”</a:t>
            </a:r>
          </a:p>
          <a:p>
            <a:endParaRPr lang="en-US" sz="1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endParaRPr lang="en-US" sz="1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82436" y="4985003"/>
            <a:ext cx="416894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b="0" i="1" u="none" strike="noStrike" dirty="0" smtClean="0">
                <a:effectLst/>
                <a:ea typeface="Gill Sans MT Ext Condensed Bold" charset="0"/>
                <a:cs typeface="Gill Sans MT Ext Condensed Bold" charset="0"/>
              </a:rPr>
              <a:t>"I took a deep breath and listened to the old brag of my </a:t>
            </a:r>
            <a:r>
              <a:rPr lang="en-US" sz="1900" b="0" i="1" strike="noStrike" dirty="0" smtClean="0">
                <a:effectLst/>
                <a:ea typeface="Gill Sans MT Ext Condensed Bold" charset="0"/>
                <a:cs typeface="Gill Sans MT Ext Condensed Bold" charset="0"/>
              </a:rPr>
              <a:t>heart; </a:t>
            </a:r>
            <a:r>
              <a:rPr lang="en-US" sz="1900" b="0" i="1" dirty="0" smtClean="0">
                <a:effectLst/>
                <a:ea typeface="Gill Sans MT Ext Condensed Bold" charset="0"/>
                <a:cs typeface="Gill Sans MT Ext Condensed Bold" charset="0"/>
              </a:rPr>
              <a:t>I am, I am, I am</a:t>
            </a:r>
            <a:r>
              <a:rPr lang="en-US" sz="1900" b="0" i="1" strike="noStrike" dirty="0" smtClean="0">
                <a:effectLst/>
                <a:ea typeface="Gill Sans MT Ext Condensed Bold" charset="0"/>
                <a:cs typeface="Gill Sans MT Ext Condensed Bold" charset="0"/>
              </a:rPr>
              <a:t>.”</a:t>
            </a:r>
            <a:endParaRPr lang="en-US" sz="1900" i="1" dirty="0">
              <a:ea typeface="Gill Sans MT Ext Condensed Bold" charset="0"/>
              <a:cs typeface="Gill Sans MT Ext Condensed Bold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76785" y="3859664"/>
            <a:ext cx="6096000" cy="96949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900" b="0" i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“There was a Young Lady whose chin</a:t>
            </a:r>
          </a:p>
          <a:p>
            <a:r>
              <a:rPr lang="en-US" sz="1900" b="0" i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Resembled the point of a pin...”</a:t>
            </a:r>
            <a:r>
              <a:rPr lang="en-US" sz="1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1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1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201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9036" y="1282700"/>
            <a:ext cx="8436864" cy="5346700"/>
          </a:xfrm>
        </p:spPr>
        <p:txBody>
          <a:bodyPr>
            <a:normAutofit/>
          </a:bodyPr>
          <a:lstStyle/>
          <a:p>
            <a:pPr marL="0" marR="374650" indent="0">
              <a:spcBef>
                <a:spcPts val="100"/>
              </a:spcBef>
              <a:buNone/>
            </a:pPr>
            <a:r>
              <a:rPr lang="en-US" sz="2000" spc="-5" dirty="0">
                <a:cs typeface="Gill Sans MT"/>
              </a:rPr>
              <a:t>“This sentence has </a:t>
            </a:r>
            <a:r>
              <a:rPr lang="en-US" sz="2000" spc="-10" dirty="0">
                <a:cs typeface="Gill Sans MT"/>
              </a:rPr>
              <a:t>five </a:t>
            </a:r>
            <a:r>
              <a:rPr lang="en-US" sz="2000" spc="-15" dirty="0">
                <a:cs typeface="Gill Sans MT"/>
              </a:rPr>
              <a:t>words. Here are </a:t>
            </a:r>
            <a:r>
              <a:rPr lang="en-US" sz="2000" spc="-10" dirty="0">
                <a:cs typeface="Gill Sans MT"/>
              </a:rPr>
              <a:t>five more </a:t>
            </a:r>
            <a:r>
              <a:rPr lang="en-US" sz="2000" spc="-15" dirty="0">
                <a:cs typeface="Gill Sans MT"/>
              </a:rPr>
              <a:t>words. Five-word </a:t>
            </a:r>
            <a:r>
              <a:rPr lang="en-US" sz="2000" spc="-5" dirty="0">
                <a:cs typeface="Gill Sans MT"/>
              </a:rPr>
              <a:t>sentences</a:t>
            </a:r>
            <a:r>
              <a:rPr lang="en-US" sz="2000" spc="-160" dirty="0">
                <a:cs typeface="Gill Sans MT"/>
              </a:rPr>
              <a:t> </a:t>
            </a:r>
            <a:r>
              <a:rPr lang="en-US" sz="2000" spc="-15" dirty="0" smtClean="0">
                <a:cs typeface="Gill Sans MT"/>
              </a:rPr>
              <a:t>are </a:t>
            </a:r>
            <a:r>
              <a:rPr lang="en-US" sz="2000" dirty="0" smtClean="0">
                <a:cs typeface="Gill Sans MT"/>
              </a:rPr>
              <a:t>fine</a:t>
            </a:r>
            <a:r>
              <a:rPr lang="en-US" sz="2000" dirty="0">
                <a:cs typeface="Gill Sans MT"/>
              </a:rPr>
              <a:t>. But </a:t>
            </a:r>
            <a:r>
              <a:rPr lang="en-US" sz="2000" spc="-15" dirty="0">
                <a:cs typeface="Gill Sans MT"/>
              </a:rPr>
              <a:t>several </a:t>
            </a:r>
            <a:r>
              <a:rPr lang="en-US" sz="2000" spc="-5" dirty="0">
                <a:cs typeface="Gill Sans MT"/>
              </a:rPr>
              <a:t>together become</a:t>
            </a:r>
            <a:r>
              <a:rPr lang="en-US" sz="2000" spc="-160" dirty="0">
                <a:cs typeface="Gill Sans MT"/>
              </a:rPr>
              <a:t> </a:t>
            </a:r>
            <a:r>
              <a:rPr lang="en-US" sz="2000" spc="-5" dirty="0">
                <a:cs typeface="Gill Sans MT"/>
              </a:rPr>
              <a:t>monotonous…</a:t>
            </a:r>
            <a:endParaRPr lang="en-US" sz="2000" dirty="0">
              <a:cs typeface="Gill Sans MT"/>
            </a:endParaRPr>
          </a:p>
          <a:p>
            <a:pPr>
              <a:spcBef>
                <a:spcPts val="40"/>
              </a:spcBef>
            </a:pPr>
            <a:endParaRPr lang="en-US" sz="2000" dirty="0">
              <a:latin typeface="Times New Roman"/>
              <a:cs typeface="Times New Roman"/>
            </a:endParaRPr>
          </a:p>
          <a:p>
            <a:pPr marL="0" marR="42545" indent="0">
              <a:buNone/>
            </a:pPr>
            <a:r>
              <a:rPr lang="en-US" sz="2000" spc="-10" dirty="0">
                <a:cs typeface="Gill Sans MT"/>
              </a:rPr>
              <a:t>Now</a:t>
            </a:r>
            <a:r>
              <a:rPr lang="en-US" sz="2000" dirty="0">
                <a:cs typeface="Gill Sans MT"/>
              </a:rPr>
              <a:t> </a:t>
            </a:r>
            <a:r>
              <a:rPr lang="en-US" sz="2000" spc="-5" dirty="0">
                <a:cs typeface="Gill Sans MT"/>
              </a:rPr>
              <a:t>listen.</a:t>
            </a:r>
            <a:r>
              <a:rPr lang="en-US" sz="2000" spc="-160" dirty="0">
                <a:cs typeface="Gill Sans MT"/>
              </a:rPr>
              <a:t> </a:t>
            </a:r>
            <a:r>
              <a:rPr lang="en-US" sz="2000" dirty="0">
                <a:cs typeface="Gill Sans MT"/>
              </a:rPr>
              <a:t>I </a:t>
            </a:r>
            <a:r>
              <a:rPr lang="en-US" sz="2000" spc="5" dirty="0">
                <a:cs typeface="Gill Sans MT"/>
              </a:rPr>
              <a:t>vary </a:t>
            </a:r>
            <a:r>
              <a:rPr lang="en-US" sz="2000" spc="-5" dirty="0">
                <a:cs typeface="Gill Sans MT"/>
              </a:rPr>
              <a:t>the</a:t>
            </a:r>
            <a:r>
              <a:rPr lang="en-US" sz="2000" dirty="0">
                <a:cs typeface="Gill Sans MT"/>
              </a:rPr>
              <a:t> </a:t>
            </a:r>
            <a:r>
              <a:rPr lang="en-US" sz="2000" spc="-5" dirty="0">
                <a:cs typeface="Gill Sans MT"/>
              </a:rPr>
              <a:t>sentence</a:t>
            </a:r>
            <a:r>
              <a:rPr lang="en-US" sz="2000" dirty="0">
                <a:cs typeface="Gill Sans MT"/>
              </a:rPr>
              <a:t> </a:t>
            </a:r>
            <a:r>
              <a:rPr lang="en-US" sz="2000" spc="-5" dirty="0">
                <a:cs typeface="Gill Sans MT"/>
              </a:rPr>
              <a:t>length,</a:t>
            </a:r>
            <a:r>
              <a:rPr lang="en-US" sz="2000" spc="-160" dirty="0">
                <a:cs typeface="Gill Sans MT"/>
              </a:rPr>
              <a:t> </a:t>
            </a:r>
            <a:r>
              <a:rPr lang="en-US" sz="2000" spc="-5" dirty="0">
                <a:cs typeface="Gill Sans MT"/>
              </a:rPr>
              <a:t>and</a:t>
            </a:r>
            <a:r>
              <a:rPr lang="en-US" sz="2000" dirty="0">
                <a:cs typeface="Gill Sans MT"/>
              </a:rPr>
              <a:t> I </a:t>
            </a:r>
            <a:r>
              <a:rPr lang="en-US" sz="2000" spc="-10" dirty="0">
                <a:cs typeface="Gill Sans MT"/>
              </a:rPr>
              <a:t>create</a:t>
            </a:r>
            <a:r>
              <a:rPr lang="en-US" sz="2000" dirty="0">
                <a:cs typeface="Gill Sans MT"/>
              </a:rPr>
              <a:t> music.</a:t>
            </a:r>
            <a:r>
              <a:rPr lang="en-US" sz="2000" spc="-160" dirty="0">
                <a:cs typeface="Gill Sans MT"/>
              </a:rPr>
              <a:t>  </a:t>
            </a:r>
            <a:r>
              <a:rPr lang="en-US" sz="2000" b="1" i="1" spc="5" dirty="0">
                <a:solidFill>
                  <a:srgbClr val="FF7108"/>
                </a:solidFill>
                <a:cs typeface="Gill Sans MT"/>
              </a:rPr>
              <a:t>Music</a:t>
            </a:r>
            <a:r>
              <a:rPr lang="en-US" sz="2000" b="1" i="1" spc="5" dirty="0" smtClean="0">
                <a:solidFill>
                  <a:srgbClr val="FF7108"/>
                </a:solidFill>
                <a:cs typeface="Gill Sans MT"/>
              </a:rPr>
              <a:t>. The </a:t>
            </a:r>
            <a:r>
              <a:rPr lang="en-US" sz="2000" b="1" i="1" dirty="0">
                <a:solidFill>
                  <a:srgbClr val="FF7108"/>
                </a:solidFill>
                <a:cs typeface="Gill Sans MT"/>
              </a:rPr>
              <a:t>writing sings.</a:t>
            </a:r>
            <a:r>
              <a:rPr lang="en-US" sz="2000" b="1" i="1" spc="-165" dirty="0">
                <a:solidFill>
                  <a:srgbClr val="FF7108"/>
                </a:solidFill>
                <a:cs typeface="Gill Sans MT"/>
              </a:rPr>
              <a:t> </a:t>
            </a:r>
            <a:r>
              <a:rPr lang="en-US" sz="2000" b="1" i="1" dirty="0">
                <a:solidFill>
                  <a:srgbClr val="FF7108"/>
                </a:solidFill>
                <a:cs typeface="Gill Sans MT"/>
              </a:rPr>
              <a:t>It has </a:t>
            </a:r>
            <a:r>
              <a:rPr lang="en-US" sz="2000" b="1" i="1" dirty="0" smtClean="0">
                <a:solidFill>
                  <a:srgbClr val="FF7108"/>
                </a:solidFill>
                <a:cs typeface="Gill Sans MT"/>
              </a:rPr>
              <a:t> a </a:t>
            </a:r>
            <a:r>
              <a:rPr lang="en-US" sz="2000" b="1" i="1" spc="-5" dirty="0">
                <a:solidFill>
                  <a:srgbClr val="FF7108"/>
                </a:solidFill>
                <a:cs typeface="Gill Sans MT"/>
              </a:rPr>
              <a:t>pleasant rhythm, </a:t>
            </a:r>
            <a:r>
              <a:rPr lang="en-US" sz="2000" b="1" i="1" dirty="0">
                <a:solidFill>
                  <a:srgbClr val="FF7108"/>
                </a:solidFill>
                <a:cs typeface="Gill Sans MT"/>
              </a:rPr>
              <a:t>a </a:t>
            </a:r>
            <a:r>
              <a:rPr lang="en-US" sz="2000" b="1" i="1" spc="-5" dirty="0">
                <a:solidFill>
                  <a:srgbClr val="FF7108"/>
                </a:solidFill>
                <a:cs typeface="Gill Sans MT"/>
              </a:rPr>
              <a:t>lilt, </a:t>
            </a:r>
            <a:r>
              <a:rPr lang="en-US" sz="2000" b="1" i="1" dirty="0">
                <a:solidFill>
                  <a:srgbClr val="FF7108"/>
                </a:solidFill>
                <a:cs typeface="Gill Sans MT"/>
              </a:rPr>
              <a:t>a </a:t>
            </a:r>
            <a:r>
              <a:rPr lang="en-US" sz="2000" b="1" i="1" spc="-10" dirty="0">
                <a:solidFill>
                  <a:srgbClr val="FF7108"/>
                </a:solidFill>
                <a:cs typeface="Gill Sans MT"/>
              </a:rPr>
              <a:t>harmony</a:t>
            </a:r>
            <a:r>
              <a:rPr lang="en-US" sz="2000" i="1" spc="-10" dirty="0">
                <a:solidFill>
                  <a:srgbClr val="FF7108"/>
                </a:solidFill>
                <a:cs typeface="Gill Sans MT"/>
              </a:rPr>
              <a:t>. </a:t>
            </a:r>
            <a:r>
              <a:rPr lang="en-US" sz="2000" dirty="0">
                <a:cs typeface="Gill Sans MT"/>
              </a:rPr>
              <a:t>I </a:t>
            </a:r>
            <a:r>
              <a:rPr lang="en-US" sz="2000" spc="-5" dirty="0">
                <a:cs typeface="Gill Sans MT"/>
              </a:rPr>
              <a:t>use </a:t>
            </a:r>
            <a:r>
              <a:rPr lang="en-US" sz="2000" dirty="0">
                <a:cs typeface="Gill Sans MT"/>
              </a:rPr>
              <a:t>short </a:t>
            </a:r>
            <a:r>
              <a:rPr lang="en-US" sz="2000" spc="-5" dirty="0">
                <a:cs typeface="Gill Sans MT"/>
              </a:rPr>
              <a:t>sentences. </a:t>
            </a:r>
            <a:r>
              <a:rPr lang="en-US" sz="2000" spc="-5" dirty="0" smtClean="0">
                <a:cs typeface="Gill Sans MT"/>
              </a:rPr>
              <a:t> </a:t>
            </a:r>
            <a:r>
              <a:rPr lang="en-US" sz="2000" dirty="0" smtClean="0">
                <a:cs typeface="Gill Sans MT"/>
              </a:rPr>
              <a:t>And </a:t>
            </a:r>
            <a:r>
              <a:rPr lang="en-US" sz="2000" dirty="0">
                <a:cs typeface="Gill Sans MT"/>
              </a:rPr>
              <a:t>I </a:t>
            </a:r>
            <a:r>
              <a:rPr lang="en-US" sz="2000" spc="-5" dirty="0">
                <a:cs typeface="Gill Sans MT"/>
              </a:rPr>
              <a:t>use sentences of </a:t>
            </a:r>
            <a:r>
              <a:rPr lang="en-US" sz="2000" spc="-5" dirty="0" smtClean="0">
                <a:cs typeface="Gill Sans MT"/>
              </a:rPr>
              <a:t>medium </a:t>
            </a:r>
            <a:r>
              <a:rPr lang="en-US" sz="2000" spc="-5" dirty="0">
                <a:cs typeface="Gill Sans MT"/>
              </a:rPr>
              <a:t>length. </a:t>
            </a:r>
            <a:r>
              <a:rPr lang="en-US" sz="2000" dirty="0">
                <a:cs typeface="Gill Sans MT"/>
              </a:rPr>
              <a:t>And </a:t>
            </a:r>
            <a:r>
              <a:rPr lang="en-US" sz="2000" spc="-5" dirty="0">
                <a:cs typeface="Gill Sans MT"/>
              </a:rPr>
              <a:t>sometimes when </a:t>
            </a:r>
            <a:r>
              <a:rPr lang="en-US" sz="2000" dirty="0">
                <a:cs typeface="Gill Sans MT"/>
              </a:rPr>
              <a:t>I </a:t>
            </a:r>
            <a:r>
              <a:rPr lang="en-US" sz="2000" spc="-5" dirty="0">
                <a:cs typeface="Gill Sans MT"/>
              </a:rPr>
              <a:t>am </a:t>
            </a:r>
            <a:r>
              <a:rPr lang="en-US" sz="2000" dirty="0">
                <a:cs typeface="Gill Sans MT"/>
              </a:rPr>
              <a:t>certain </a:t>
            </a:r>
            <a:r>
              <a:rPr lang="en-US" sz="2000" spc="-5" dirty="0">
                <a:cs typeface="Gill Sans MT"/>
              </a:rPr>
              <a:t>the </a:t>
            </a:r>
            <a:r>
              <a:rPr lang="en-US" sz="2000" spc="-10" dirty="0">
                <a:cs typeface="Gill Sans MT"/>
              </a:rPr>
              <a:t>reader </a:t>
            </a:r>
            <a:r>
              <a:rPr lang="en-US" sz="2000" dirty="0">
                <a:cs typeface="Gill Sans MT"/>
              </a:rPr>
              <a:t>is </a:t>
            </a:r>
            <a:r>
              <a:rPr lang="en-US" sz="2000" spc="-10" dirty="0">
                <a:cs typeface="Gill Sans MT"/>
              </a:rPr>
              <a:t>rested, </a:t>
            </a:r>
            <a:r>
              <a:rPr lang="en-US" sz="2000" dirty="0">
                <a:cs typeface="Gill Sans MT"/>
              </a:rPr>
              <a:t>I will </a:t>
            </a:r>
            <a:r>
              <a:rPr lang="en-US" sz="2000" spc="-5" dirty="0">
                <a:cs typeface="Gill Sans MT"/>
              </a:rPr>
              <a:t>engage </a:t>
            </a:r>
            <a:r>
              <a:rPr lang="en-US" sz="2000" dirty="0" smtClean="0">
                <a:cs typeface="Gill Sans MT"/>
              </a:rPr>
              <a:t>him </a:t>
            </a:r>
            <a:r>
              <a:rPr lang="en-US" sz="2000" spc="-5" dirty="0">
                <a:cs typeface="Gill Sans MT"/>
              </a:rPr>
              <a:t>with </a:t>
            </a:r>
            <a:r>
              <a:rPr lang="en-US" sz="2000" dirty="0">
                <a:cs typeface="Gill Sans MT"/>
              </a:rPr>
              <a:t>a </a:t>
            </a:r>
            <a:r>
              <a:rPr lang="en-US" sz="2000" spc="-5" dirty="0">
                <a:cs typeface="Gill Sans MT"/>
              </a:rPr>
              <a:t>sentence of considerable length, </a:t>
            </a:r>
            <a:r>
              <a:rPr lang="en-US" sz="2000" dirty="0">
                <a:cs typeface="Gill Sans MT"/>
              </a:rPr>
              <a:t>a </a:t>
            </a:r>
            <a:r>
              <a:rPr lang="en-US" sz="2000" spc="-5" dirty="0">
                <a:cs typeface="Gill Sans MT"/>
              </a:rPr>
              <a:t>sentence that </a:t>
            </a:r>
            <a:r>
              <a:rPr lang="en-US" sz="2000" dirty="0">
                <a:cs typeface="Gill Sans MT"/>
              </a:rPr>
              <a:t>burns </a:t>
            </a:r>
            <a:r>
              <a:rPr lang="en-US" sz="2000" spc="-5" dirty="0">
                <a:cs typeface="Gill Sans MT"/>
              </a:rPr>
              <a:t>with </a:t>
            </a:r>
            <a:r>
              <a:rPr lang="en-US" sz="2000" dirty="0">
                <a:cs typeface="Gill Sans MT"/>
              </a:rPr>
              <a:t>energy </a:t>
            </a:r>
            <a:r>
              <a:rPr lang="en-US" sz="2000" spc="-5" dirty="0">
                <a:cs typeface="Gill Sans MT"/>
              </a:rPr>
              <a:t>and </a:t>
            </a:r>
            <a:r>
              <a:rPr lang="en-US" sz="2000" spc="-5" dirty="0" smtClean="0">
                <a:cs typeface="Gill Sans MT"/>
              </a:rPr>
              <a:t>builds </a:t>
            </a:r>
            <a:r>
              <a:rPr lang="en-US" sz="2000" spc="-5" dirty="0">
                <a:cs typeface="Gill Sans MT"/>
              </a:rPr>
              <a:t>with all the impetus of </a:t>
            </a:r>
            <a:r>
              <a:rPr lang="en-US" sz="2000" dirty="0">
                <a:cs typeface="Gill Sans MT"/>
              </a:rPr>
              <a:t>a </a:t>
            </a:r>
            <a:r>
              <a:rPr lang="en-US" sz="2000" spc="-15" dirty="0">
                <a:cs typeface="Gill Sans MT"/>
              </a:rPr>
              <a:t>crescendo, </a:t>
            </a:r>
            <a:r>
              <a:rPr lang="en-US" sz="2000" spc="-5" dirty="0">
                <a:cs typeface="Gill Sans MT"/>
              </a:rPr>
              <a:t>the </a:t>
            </a:r>
            <a:r>
              <a:rPr lang="en-US" sz="2000" spc="-15" dirty="0">
                <a:cs typeface="Gill Sans MT"/>
              </a:rPr>
              <a:t>roll </a:t>
            </a:r>
            <a:r>
              <a:rPr lang="en-US" sz="2000" spc="-5" dirty="0">
                <a:cs typeface="Gill Sans MT"/>
              </a:rPr>
              <a:t>of the drums, the crash of the </a:t>
            </a:r>
            <a:r>
              <a:rPr lang="en-US" sz="2000" spc="-5" dirty="0" smtClean="0">
                <a:cs typeface="Gill Sans MT"/>
              </a:rPr>
              <a:t>cymbals—sounds </a:t>
            </a:r>
            <a:r>
              <a:rPr lang="en-US" sz="2000" spc="-5" dirty="0">
                <a:cs typeface="Gill Sans MT"/>
              </a:rPr>
              <a:t>that </a:t>
            </a:r>
            <a:r>
              <a:rPr lang="en-US" sz="2000" spc="-25" dirty="0">
                <a:cs typeface="Gill Sans MT"/>
              </a:rPr>
              <a:t>say </a:t>
            </a:r>
            <a:r>
              <a:rPr lang="en-US" sz="2000" spc="-5" dirty="0">
                <a:cs typeface="Gill Sans MT"/>
              </a:rPr>
              <a:t>listen to this, </a:t>
            </a:r>
            <a:r>
              <a:rPr lang="en-US" sz="2000" dirty="0">
                <a:cs typeface="Gill Sans MT"/>
              </a:rPr>
              <a:t>it is</a:t>
            </a:r>
            <a:r>
              <a:rPr lang="en-US" sz="2000" spc="-135" dirty="0">
                <a:cs typeface="Gill Sans MT"/>
              </a:rPr>
              <a:t> </a:t>
            </a:r>
            <a:r>
              <a:rPr lang="en-US" sz="2000" dirty="0">
                <a:cs typeface="Gill Sans MT"/>
              </a:rPr>
              <a:t>important.</a:t>
            </a:r>
          </a:p>
          <a:p>
            <a:pPr>
              <a:spcBef>
                <a:spcPts val="15"/>
              </a:spcBef>
            </a:pPr>
            <a:endParaRPr lang="en-US" sz="2000" dirty="0">
              <a:latin typeface="Times New Roman"/>
              <a:cs typeface="Times New Roman"/>
            </a:endParaRPr>
          </a:p>
          <a:p>
            <a:pPr marL="0" indent="0">
              <a:lnSpc>
                <a:spcPts val="2035"/>
              </a:lnSpc>
              <a:buNone/>
            </a:pPr>
            <a:r>
              <a:rPr lang="en-US" sz="2000" dirty="0">
                <a:cs typeface="Gill Sans MT"/>
              </a:rPr>
              <a:t>… </a:t>
            </a:r>
            <a:r>
              <a:rPr lang="en-US" sz="2000" spc="-15" dirty="0">
                <a:cs typeface="Gill Sans MT"/>
              </a:rPr>
              <a:t>Don’t </a:t>
            </a:r>
            <a:r>
              <a:rPr lang="en-US" sz="2000" spc="-5" dirty="0">
                <a:cs typeface="Gill Sans MT"/>
              </a:rPr>
              <a:t>just write </a:t>
            </a:r>
            <a:r>
              <a:rPr lang="en-US" sz="2000" dirty="0">
                <a:cs typeface="Gill Sans MT"/>
              </a:rPr>
              <a:t>words</a:t>
            </a:r>
            <a:r>
              <a:rPr lang="en-US" sz="2000" dirty="0" smtClean="0">
                <a:cs typeface="Gill Sans MT"/>
              </a:rPr>
              <a:t>. Write</a:t>
            </a:r>
            <a:r>
              <a:rPr lang="en-US" sz="2000" spc="5" dirty="0" smtClean="0">
                <a:cs typeface="Gill Sans MT"/>
              </a:rPr>
              <a:t> </a:t>
            </a:r>
            <a:r>
              <a:rPr lang="en-US" sz="2000" spc="-25" dirty="0">
                <a:cs typeface="Gill Sans MT"/>
              </a:rPr>
              <a:t>Music</a:t>
            </a:r>
            <a:r>
              <a:rPr lang="en-US" sz="2000" spc="-25" dirty="0" smtClean="0">
                <a:cs typeface="Gill Sans MT"/>
              </a:rPr>
              <a:t>.”</a:t>
            </a:r>
            <a:endParaRPr lang="en-US" sz="2000" dirty="0" smtClean="0">
              <a:cs typeface="Gill Sans MT"/>
            </a:endParaRPr>
          </a:p>
          <a:p>
            <a:pPr marL="0" indent="0">
              <a:lnSpc>
                <a:spcPts val="2035"/>
              </a:lnSpc>
              <a:buNone/>
            </a:pPr>
            <a:r>
              <a:rPr lang="en-US" sz="2000" dirty="0">
                <a:cs typeface="Gill Sans MT"/>
              </a:rPr>
              <a:t>	</a:t>
            </a:r>
            <a:r>
              <a:rPr lang="en-US" sz="2000" dirty="0" smtClean="0">
                <a:cs typeface="Gill Sans MT"/>
              </a:rPr>
              <a:t>						</a:t>
            </a:r>
            <a:r>
              <a:rPr lang="en-US" sz="2000" i="1" dirty="0" smtClean="0">
                <a:cs typeface="Gill Sans MT"/>
              </a:rPr>
              <a:t>-</a:t>
            </a:r>
            <a:r>
              <a:rPr lang="en-US" sz="2000" i="1" dirty="0">
                <a:cs typeface="Gill Sans MT"/>
              </a:rPr>
              <a:t>Gary</a:t>
            </a:r>
            <a:r>
              <a:rPr lang="en-US" sz="2000" i="1" spc="-75" dirty="0">
                <a:cs typeface="Gill Sans MT"/>
              </a:rPr>
              <a:t> </a:t>
            </a:r>
            <a:r>
              <a:rPr lang="en-US" sz="2000" i="1" spc="-15" dirty="0">
                <a:cs typeface="Gill Sans MT"/>
              </a:rPr>
              <a:t>Provost</a:t>
            </a:r>
            <a:endParaRPr lang="en-US" sz="2000" i="1" dirty="0">
              <a:cs typeface="Gill Sans MT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9727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42900">
              <a:spcBef>
                <a:spcPts val="100"/>
              </a:spcBef>
              <a:buClr>
                <a:srgbClr val="9BAFB5"/>
              </a:buClr>
              <a:buAutoNum type="arabicPeriod"/>
              <a:tabLst>
                <a:tab pos="354965" algn="l"/>
                <a:tab pos="355600" algn="l"/>
              </a:tabLst>
            </a:pPr>
            <a:r>
              <a:rPr lang="en-US" dirty="0">
                <a:solidFill>
                  <a:srgbClr val="262626"/>
                </a:solidFill>
                <a:cs typeface="Gill Sans MT"/>
              </a:rPr>
              <a:t>Do </a:t>
            </a:r>
            <a:r>
              <a:rPr lang="en-US" spc="-10" dirty="0">
                <a:solidFill>
                  <a:srgbClr val="262626"/>
                </a:solidFill>
                <a:cs typeface="Gill Sans MT"/>
              </a:rPr>
              <a:t>different genres </a:t>
            </a:r>
            <a:r>
              <a:rPr lang="en-US" spc="-5" dirty="0">
                <a:solidFill>
                  <a:srgbClr val="262626"/>
                </a:solidFill>
                <a:cs typeface="Gill Sans MT"/>
              </a:rPr>
              <a:t>of writing </a:t>
            </a:r>
            <a:r>
              <a:rPr lang="en-US" spc="-5" dirty="0" smtClean="0">
                <a:solidFill>
                  <a:srgbClr val="262626"/>
                </a:solidFill>
                <a:cs typeface="Gill Sans MT"/>
              </a:rPr>
              <a:t>“</a:t>
            </a:r>
            <a:r>
              <a:rPr lang="en-US" i="1" spc="-10" dirty="0" smtClean="0">
                <a:solidFill>
                  <a:srgbClr val="262626"/>
                </a:solidFill>
                <a:cs typeface="Gill Sans MT"/>
              </a:rPr>
              <a:t>sound”</a:t>
            </a:r>
            <a:r>
              <a:rPr lang="en-US" spc="-10" dirty="0" smtClean="0">
                <a:solidFill>
                  <a:srgbClr val="262626"/>
                </a:solidFill>
                <a:cs typeface="Gill Sans MT"/>
              </a:rPr>
              <a:t> different</a:t>
            </a:r>
            <a:r>
              <a:rPr lang="en-US" spc="-10" dirty="0">
                <a:solidFill>
                  <a:srgbClr val="262626"/>
                </a:solidFill>
                <a:cs typeface="Gill Sans MT"/>
              </a:rPr>
              <a:t>? </a:t>
            </a:r>
            <a:r>
              <a:rPr lang="en-US" spc="-5" dirty="0" smtClean="0">
                <a:solidFill>
                  <a:srgbClr val="262626"/>
                </a:solidFill>
                <a:cs typeface="Gill Sans MT"/>
              </a:rPr>
              <a:t>Can </a:t>
            </a:r>
            <a:r>
              <a:rPr lang="en-US" spc="-20" dirty="0">
                <a:solidFill>
                  <a:srgbClr val="262626"/>
                </a:solidFill>
                <a:cs typeface="Gill Sans MT"/>
              </a:rPr>
              <a:t>we </a:t>
            </a:r>
            <a:r>
              <a:rPr lang="en-US" spc="-5" dirty="0">
                <a:solidFill>
                  <a:srgbClr val="262626"/>
                </a:solidFill>
                <a:cs typeface="Gill Sans MT"/>
              </a:rPr>
              <a:t>quantify</a:t>
            </a:r>
            <a:r>
              <a:rPr lang="en-US" spc="-50" dirty="0">
                <a:solidFill>
                  <a:srgbClr val="262626"/>
                </a:solidFill>
                <a:cs typeface="Gill Sans MT"/>
              </a:rPr>
              <a:t> </a:t>
            </a:r>
            <a:r>
              <a:rPr lang="en-US" spc="-5" dirty="0">
                <a:solidFill>
                  <a:srgbClr val="262626"/>
                </a:solidFill>
                <a:cs typeface="Gill Sans MT"/>
              </a:rPr>
              <a:t>that</a:t>
            </a:r>
            <a:r>
              <a:rPr lang="en-US" spc="-5" dirty="0" smtClean="0">
                <a:solidFill>
                  <a:srgbClr val="262626"/>
                </a:solidFill>
                <a:cs typeface="Gill Sans MT"/>
              </a:rPr>
              <a:t>?</a:t>
            </a:r>
          </a:p>
          <a:p>
            <a:pPr marL="812800" lvl="2" indent="-342900">
              <a:spcBef>
                <a:spcPts val="100"/>
              </a:spcBef>
              <a:buClr>
                <a:srgbClr val="9BAFB5"/>
              </a:buClr>
              <a:tabLst>
                <a:tab pos="354965" algn="l"/>
                <a:tab pos="355600" algn="l"/>
              </a:tabLst>
            </a:pPr>
            <a:r>
              <a:rPr lang="en-US" spc="-5" dirty="0" smtClean="0">
                <a:solidFill>
                  <a:srgbClr val="262626"/>
                </a:solidFill>
                <a:cs typeface="Gill Sans MT"/>
              </a:rPr>
              <a:t>Creative vs.  Academic writing</a:t>
            </a:r>
          </a:p>
          <a:p>
            <a:pPr marL="355600" indent="-342900">
              <a:spcBef>
                <a:spcPts val="100"/>
              </a:spcBef>
              <a:buClr>
                <a:srgbClr val="9BAFB5"/>
              </a:buClr>
              <a:buAutoNum type="arabicPeriod"/>
              <a:tabLst>
                <a:tab pos="354965" algn="l"/>
                <a:tab pos="355600" algn="l"/>
              </a:tabLst>
            </a:pPr>
            <a:endParaRPr lang="en-US" sz="2100" dirty="0">
              <a:latin typeface="Times New Roman"/>
              <a:cs typeface="Times New Roman"/>
            </a:endParaRPr>
          </a:p>
          <a:p>
            <a:pPr marL="355600" indent="-342900">
              <a:spcBef>
                <a:spcPts val="1755"/>
              </a:spcBef>
              <a:buClr>
                <a:srgbClr val="9BAFB5"/>
              </a:buClr>
              <a:buAutoNum type="arabicPeriod"/>
              <a:tabLst>
                <a:tab pos="354965" algn="l"/>
                <a:tab pos="355600" algn="l"/>
              </a:tabLst>
            </a:pPr>
            <a:r>
              <a:rPr lang="en-US" spc="-5" dirty="0">
                <a:solidFill>
                  <a:srgbClr val="262626"/>
                </a:solidFill>
                <a:cs typeface="Gill Sans MT"/>
              </a:rPr>
              <a:t>Can </a:t>
            </a:r>
            <a:r>
              <a:rPr lang="en-US" spc="-20" dirty="0">
                <a:solidFill>
                  <a:srgbClr val="262626"/>
                </a:solidFill>
                <a:cs typeface="Gill Sans MT"/>
              </a:rPr>
              <a:t>we </a:t>
            </a:r>
            <a:r>
              <a:rPr lang="en-US" spc="-5" dirty="0">
                <a:solidFill>
                  <a:srgbClr val="262626"/>
                </a:solidFill>
                <a:cs typeface="Gill Sans MT"/>
              </a:rPr>
              <a:t>use </a:t>
            </a:r>
            <a:r>
              <a:rPr lang="en-US" dirty="0">
                <a:solidFill>
                  <a:srgbClr val="262626"/>
                </a:solidFill>
                <a:cs typeface="Gill Sans MT"/>
              </a:rPr>
              <a:t>the </a:t>
            </a:r>
            <a:r>
              <a:rPr lang="en-US" dirty="0" smtClean="0">
                <a:solidFill>
                  <a:srgbClr val="262626"/>
                </a:solidFill>
                <a:cs typeface="Gill Sans MT"/>
              </a:rPr>
              <a:t>“</a:t>
            </a:r>
            <a:r>
              <a:rPr lang="en-US" spc="-10" dirty="0" smtClean="0">
                <a:solidFill>
                  <a:srgbClr val="262626"/>
                </a:solidFill>
                <a:cs typeface="Gill Sans MT"/>
              </a:rPr>
              <a:t>sound</a:t>
            </a:r>
            <a:r>
              <a:rPr lang="en-US" spc="-10" dirty="0">
                <a:solidFill>
                  <a:srgbClr val="262626"/>
                </a:solidFill>
                <a:cs typeface="Gill Sans MT"/>
              </a:rPr>
              <a:t>” </a:t>
            </a:r>
            <a:r>
              <a:rPr lang="en-US" spc="-5" dirty="0">
                <a:solidFill>
                  <a:srgbClr val="262626"/>
                </a:solidFill>
                <a:cs typeface="Gill Sans MT"/>
              </a:rPr>
              <a:t>of </a:t>
            </a:r>
            <a:r>
              <a:rPr lang="en-US" dirty="0">
                <a:solidFill>
                  <a:srgbClr val="262626"/>
                </a:solidFill>
                <a:cs typeface="Gill Sans MT"/>
              </a:rPr>
              <a:t>a text to </a:t>
            </a:r>
            <a:r>
              <a:rPr lang="en-US" spc="-5" dirty="0">
                <a:solidFill>
                  <a:srgbClr val="262626"/>
                </a:solidFill>
                <a:cs typeface="Gill Sans MT"/>
              </a:rPr>
              <a:t>identify </a:t>
            </a:r>
            <a:r>
              <a:rPr lang="en-US" dirty="0">
                <a:solidFill>
                  <a:srgbClr val="262626"/>
                </a:solidFill>
                <a:cs typeface="Gill Sans MT"/>
              </a:rPr>
              <a:t>its</a:t>
            </a:r>
            <a:r>
              <a:rPr lang="en-US" spc="-185" dirty="0">
                <a:solidFill>
                  <a:srgbClr val="262626"/>
                </a:solidFill>
                <a:cs typeface="Gill Sans MT"/>
              </a:rPr>
              <a:t> </a:t>
            </a:r>
            <a:r>
              <a:rPr lang="en-US" spc="-10" dirty="0">
                <a:solidFill>
                  <a:srgbClr val="262626"/>
                </a:solidFill>
                <a:cs typeface="Gill Sans MT"/>
              </a:rPr>
              <a:t>genre?</a:t>
            </a:r>
            <a:endParaRPr lang="en-US" dirty="0">
              <a:cs typeface="Gill Sans M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616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5515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smtClean="0"/>
              <a:t>A Framework for Authorship Identification of Online Messages: Writing-Style Features and Classification Techniques </a:t>
            </a:r>
            <a:r>
              <a:rPr lang="mr-IN" dirty="0" smtClean="0"/>
              <a:t>–</a:t>
            </a:r>
            <a:r>
              <a:rPr lang="en-US" dirty="0" smtClean="0"/>
              <a:t> Zheng et al.</a:t>
            </a:r>
          </a:p>
          <a:p>
            <a:pPr lvl="1">
              <a:spcBef>
                <a:spcPts val="0"/>
              </a:spcBef>
              <a:buClrTx/>
            </a:pPr>
            <a:r>
              <a:rPr lang="en-US" sz="1800" dirty="0" smtClean="0"/>
              <a:t>Measures four types of features:</a:t>
            </a:r>
            <a:endParaRPr lang="en-US" sz="1800" dirty="0"/>
          </a:p>
          <a:p>
            <a:pPr marL="800100" lvl="2" indent="-342900"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sz="1800" dirty="0" smtClean="0"/>
              <a:t>Lexical</a:t>
            </a:r>
          </a:p>
          <a:p>
            <a:pPr marL="800100" lvl="2" indent="-342900"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sz="1800" dirty="0" smtClean="0"/>
              <a:t>Syntactic</a:t>
            </a:r>
          </a:p>
          <a:p>
            <a:pPr marL="800100" lvl="2" indent="-342900"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sz="1800" dirty="0" smtClean="0"/>
              <a:t>Structural</a:t>
            </a:r>
          </a:p>
          <a:p>
            <a:pPr marL="800100" lvl="2" indent="-342900"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sz="1800" dirty="0" smtClean="0"/>
              <a:t>Content-Specific</a:t>
            </a:r>
          </a:p>
          <a:p>
            <a:pPr marL="800100" lvl="2" indent="-342900">
              <a:spcBef>
                <a:spcPts val="0"/>
              </a:spcBef>
              <a:buClrTx/>
              <a:buFont typeface="+mj-lt"/>
              <a:buAutoNum type="arabicPeriod"/>
            </a:pPr>
            <a:endParaRPr lang="en-US" dirty="0" smtClean="0"/>
          </a:p>
          <a:p>
            <a:pPr marL="0" lvl="0" indent="0">
              <a:spcBef>
                <a:spcPts val="0"/>
              </a:spcBef>
              <a:buClrTx/>
              <a:buNone/>
              <a:defRPr/>
            </a:pPr>
            <a:endParaRPr lang="en-US" dirty="0" smtClean="0"/>
          </a:p>
          <a:p>
            <a:pPr marL="0" lvl="0" indent="0">
              <a:spcBef>
                <a:spcPts val="0"/>
              </a:spcBef>
              <a:buClrTx/>
              <a:buNone/>
              <a:defRPr/>
            </a:pPr>
            <a:r>
              <a:rPr lang="en-US" dirty="0" smtClean="0"/>
              <a:t>Total of 270 features!</a:t>
            </a:r>
          </a:p>
          <a:p>
            <a:pPr marL="0" lvl="0" indent="0">
              <a:spcBef>
                <a:spcPts val="0"/>
              </a:spcBef>
              <a:buClrTx/>
              <a:buNone/>
              <a:defRPr/>
            </a:pPr>
            <a:endParaRPr lang="en-US" dirty="0"/>
          </a:p>
          <a:p>
            <a:pPr marL="0" lvl="0" indent="0">
              <a:spcBef>
                <a:spcPts val="0"/>
              </a:spcBef>
              <a:buClrTx/>
              <a:buNone/>
              <a:defRPr/>
            </a:pPr>
            <a:r>
              <a:rPr lang="en-US" dirty="0" smtClean="0"/>
              <a:t>Can we simplify this?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0" y="3227459"/>
            <a:ext cx="38100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161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Quantifying ”sound”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394456"/>
          </a:xfrm>
        </p:spPr>
        <p:txBody>
          <a:bodyPr>
            <a:normAutofit/>
          </a:bodyPr>
          <a:lstStyle/>
          <a:p>
            <a:pPr marL="354965" indent="-342265">
              <a:spcBef>
                <a:spcPts val="100"/>
              </a:spcBef>
              <a:buClr>
                <a:srgbClr val="9BAFB5"/>
              </a:buClr>
              <a:buAutoNum type="arabicPeriod"/>
              <a:tabLst>
                <a:tab pos="354965" algn="l"/>
                <a:tab pos="355600" algn="l"/>
              </a:tabLst>
            </a:pPr>
            <a:r>
              <a:rPr lang="en-US" b="1" u="sng" spc="-15" dirty="0"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cs typeface="Gill Sans MT"/>
              </a:rPr>
              <a:t>Micro-rhythm</a:t>
            </a:r>
            <a:r>
              <a:rPr lang="en-US" spc="-15" dirty="0">
                <a:solidFill>
                  <a:srgbClr val="262626"/>
                </a:solidFill>
                <a:cs typeface="Gill Sans MT"/>
              </a:rPr>
              <a:t>: </a:t>
            </a:r>
            <a:r>
              <a:rPr lang="en-US" spc="-5" dirty="0">
                <a:solidFill>
                  <a:srgbClr val="262626"/>
                </a:solidFill>
                <a:cs typeface="Gill Sans MT"/>
              </a:rPr>
              <a:t>Regular alternation of </a:t>
            </a:r>
            <a:r>
              <a:rPr lang="en-US" spc="-15" dirty="0">
                <a:solidFill>
                  <a:srgbClr val="262626"/>
                </a:solidFill>
                <a:cs typeface="Gill Sans MT"/>
              </a:rPr>
              <a:t>strong </a:t>
            </a:r>
            <a:r>
              <a:rPr lang="en-US" dirty="0">
                <a:solidFill>
                  <a:srgbClr val="262626"/>
                </a:solidFill>
                <a:cs typeface="Gill Sans MT"/>
              </a:rPr>
              <a:t>&amp; </a:t>
            </a:r>
            <a:r>
              <a:rPr lang="en-US" spc="-15" dirty="0">
                <a:solidFill>
                  <a:srgbClr val="262626"/>
                </a:solidFill>
                <a:cs typeface="Gill Sans MT"/>
              </a:rPr>
              <a:t>weak</a:t>
            </a:r>
            <a:r>
              <a:rPr lang="en-US" spc="-130" dirty="0">
                <a:solidFill>
                  <a:srgbClr val="262626"/>
                </a:solidFill>
                <a:cs typeface="Gill Sans MT"/>
              </a:rPr>
              <a:t> </a:t>
            </a:r>
            <a:r>
              <a:rPr lang="en-US" spc="-5" dirty="0" smtClean="0">
                <a:solidFill>
                  <a:srgbClr val="262626"/>
                </a:solidFill>
                <a:cs typeface="Gill Sans MT"/>
              </a:rPr>
              <a:t>beats</a:t>
            </a:r>
            <a:endParaRPr lang="en-US" sz="2850" dirty="0">
              <a:latin typeface="Times New Roman"/>
              <a:cs typeface="Times New Roman"/>
            </a:endParaRPr>
          </a:p>
          <a:p>
            <a:pPr marL="697865" lvl="1">
              <a:spcBef>
                <a:spcPts val="5"/>
              </a:spcBef>
              <a:buClr>
                <a:srgbClr val="9BAFB5"/>
              </a:buClr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lang="en-US" sz="1800" dirty="0">
                <a:solidFill>
                  <a:srgbClr val="262626"/>
                </a:solidFill>
                <a:cs typeface="Gill Sans MT"/>
              </a:rPr>
              <a:t>Split </a:t>
            </a:r>
            <a:r>
              <a:rPr lang="en-US" sz="1800" spc="-5" dirty="0">
                <a:solidFill>
                  <a:srgbClr val="262626"/>
                </a:solidFill>
                <a:cs typeface="Gill Sans MT"/>
              </a:rPr>
              <a:t>sentences </a:t>
            </a:r>
            <a:r>
              <a:rPr lang="en-US" sz="1800" spc="-10" dirty="0">
                <a:solidFill>
                  <a:srgbClr val="262626"/>
                </a:solidFill>
                <a:cs typeface="Gill Sans MT"/>
              </a:rPr>
              <a:t>by stresses </a:t>
            </a:r>
            <a:r>
              <a:rPr lang="en-US" spc="755" dirty="0">
                <a:solidFill>
                  <a:srgbClr val="262626"/>
                </a:solidFill>
                <a:latin typeface="Arial"/>
                <a:cs typeface="Arial"/>
                <a:sym typeface="Wingdings"/>
              </a:rPr>
              <a:t></a:t>
            </a:r>
            <a:r>
              <a:rPr lang="en-US" sz="1800" spc="-15" dirty="0">
                <a:solidFill>
                  <a:srgbClr val="262626"/>
                </a:solidFill>
                <a:cs typeface="Gill Sans MT"/>
              </a:rPr>
              <a:t>evenly </a:t>
            </a:r>
            <a:r>
              <a:rPr lang="en-US" sz="1800" spc="-5" dirty="0">
                <a:solidFill>
                  <a:srgbClr val="262626"/>
                </a:solidFill>
                <a:cs typeface="Gill Sans MT"/>
              </a:rPr>
              <a:t>spaced feet</a:t>
            </a:r>
            <a:endParaRPr lang="en-US" sz="1800" dirty="0">
              <a:cs typeface="Gill Sans MT"/>
            </a:endParaRPr>
          </a:p>
          <a:p>
            <a:pPr lvl="1">
              <a:spcBef>
                <a:spcPts val="50"/>
              </a:spcBef>
              <a:buClr>
                <a:srgbClr val="9BAFB5"/>
              </a:buClr>
              <a:buFont typeface="Arial"/>
              <a:buChar char="•"/>
            </a:pPr>
            <a:endParaRPr lang="en-US" sz="2800" dirty="0">
              <a:latin typeface="Times New Roman"/>
              <a:cs typeface="Times New Roman"/>
            </a:endParaRPr>
          </a:p>
          <a:p>
            <a:pPr marL="354965" indent="-342265">
              <a:buClr>
                <a:srgbClr val="9BAFB5"/>
              </a:buClr>
              <a:buAutoNum type="arabicPeriod"/>
              <a:tabLst>
                <a:tab pos="354965" algn="l"/>
                <a:tab pos="355600" algn="l"/>
              </a:tabLst>
            </a:pPr>
            <a:endParaRPr lang="en-US" b="1" u="sng" spc="-15" dirty="0" smtClean="0">
              <a:solidFill>
                <a:srgbClr val="262626"/>
              </a:solidFill>
              <a:cs typeface="Gill Sans MT"/>
            </a:endParaRPr>
          </a:p>
          <a:p>
            <a:pPr marL="354965" indent="-342265">
              <a:buClr>
                <a:srgbClr val="9BAFB5"/>
              </a:buClr>
              <a:buAutoNum type="arabicPeriod"/>
              <a:tabLst>
                <a:tab pos="354965" algn="l"/>
                <a:tab pos="355600" algn="l"/>
              </a:tabLst>
            </a:pPr>
            <a:r>
              <a:rPr lang="en-US" b="1" u="sng" spc="-15" dirty="0" smtClean="0">
                <a:solidFill>
                  <a:srgbClr val="262626"/>
                </a:solidFill>
                <a:cs typeface="Gill Sans MT"/>
              </a:rPr>
              <a:t>Macro-rhythm</a:t>
            </a:r>
            <a:r>
              <a:rPr lang="en-US" spc="-15" dirty="0">
                <a:solidFill>
                  <a:srgbClr val="262626"/>
                </a:solidFill>
                <a:cs typeface="Gill Sans MT"/>
              </a:rPr>
              <a:t>: </a:t>
            </a:r>
            <a:r>
              <a:rPr lang="en-US" spc="-5" dirty="0">
                <a:solidFill>
                  <a:srgbClr val="262626"/>
                </a:solidFill>
                <a:cs typeface="Gill Sans MT"/>
              </a:rPr>
              <a:t>Regular alternation of high </a:t>
            </a:r>
            <a:r>
              <a:rPr lang="en-US" dirty="0">
                <a:solidFill>
                  <a:srgbClr val="262626"/>
                </a:solidFill>
                <a:cs typeface="Gill Sans MT"/>
              </a:rPr>
              <a:t>&amp; </a:t>
            </a:r>
            <a:r>
              <a:rPr lang="en-US" spc="-10" dirty="0">
                <a:solidFill>
                  <a:srgbClr val="262626"/>
                </a:solidFill>
                <a:cs typeface="Gill Sans MT"/>
              </a:rPr>
              <a:t>low </a:t>
            </a:r>
            <a:r>
              <a:rPr lang="en-US" spc="-5" dirty="0">
                <a:solidFill>
                  <a:srgbClr val="262626"/>
                </a:solidFill>
                <a:cs typeface="Gill Sans MT"/>
              </a:rPr>
              <a:t>tones</a:t>
            </a:r>
            <a:r>
              <a:rPr lang="en-US" spc="-60" dirty="0">
                <a:solidFill>
                  <a:srgbClr val="262626"/>
                </a:solidFill>
                <a:cs typeface="Gill Sans MT"/>
              </a:rPr>
              <a:t> </a:t>
            </a:r>
            <a:r>
              <a:rPr lang="en-US" spc="-5" dirty="0">
                <a:solidFill>
                  <a:srgbClr val="262626"/>
                </a:solidFill>
                <a:cs typeface="Gill Sans MT"/>
              </a:rPr>
              <a:t>(pitch)</a:t>
            </a:r>
            <a:endParaRPr lang="en-US" dirty="0">
              <a:cs typeface="Gill Sans MT"/>
            </a:endParaRPr>
          </a:p>
          <a:p>
            <a:pPr marL="697865" lvl="1">
              <a:spcBef>
                <a:spcPts val="575"/>
              </a:spcBef>
              <a:buClr>
                <a:srgbClr val="9BAFB5"/>
              </a:buClr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lang="en-US" sz="1800" spc="-15" dirty="0">
                <a:solidFill>
                  <a:srgbClr val="262626"/>
                </a:solidFill>
                <a:cs typeface="Gill Sans MT"/>
              </a:rPr>
              <a:t>Proposed </a:t>
            </a:r>
            <a:r>
              <a:rPr lang="en-US" sz="1800" spc="-10" dirty="0">
                <a:solidFill>
                  <a:srgbClr val="262626"/>
                </a:solidFill>
                <a:cs typeface="Gill Sans MT"/>
              </a:rPr>
              <a:t>by </a:t>
            </a:r>
            <a:r>
              <a:rPr lang="en-US" sz="1800" spc="-5" dirty="0">
                <a:solidFill>
                  <a:srgbClr val="262626"/>
                </a:solidFill>
                <a:cs typeface="Gill Sans MT"/>
              </a:rPr>
              <a:t>Sun-Ah</a:t>
            </a:r>
            <a:r>
              <a:rPr lang="en-US" sz="1800" dirty="0">
                <a:solidFill>
                  <a:srgbClr val="262626"/>
                </a:solidFill>
                <a:cs typeface="Gill Sans MT"/>
              </a:rPr>
              <a:t> </a:t>
            </a:r>
            <a:r>
              <a:rPr lang="en-US" sz="1800" spc="-15" dirty="0">
                <a:solidFill>
                  <a:srgbClr val="262626"/>
                </a:solidFill>
                <a:cs typeface="Gill Sans MT"/>
              </a:rPr>
              <a:t>Jun</a:t>
            </a:r>
            <a:endParaRPr lang="en-US" sz="1800" dirty="0">
              <a:cs typeface="Gill Sans MT"/>
            </a:endParaRPr>
          </a:p>
          <a:p>
            <a:pPr marL="697865" lvl="1">
              <a:spcBef>
                <a:spcPts val="575"/>
              </a:spcBef>
              <a:buClr>
                <a:srgbClr val="9BAFB5"/>
              </a:buClr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lang="en-US" sz="1800" dirty="0">
                <a:solidFill>
                  <a:srgbClr val="262626"/>
                </a:solidFill>
                <a:cs typeface="Gill Sans MT"/>
              </a:rPr>
              <a:t>Split </a:t>
            </a:r>
            <a:r>
              <a:rPr lang="en-US" sz="1800" spc="-10" dirty="0">
                <a:solidFill>
                  <a:srgbClr val="262626"/>
                </a:solidFill>
                <a:cs typeface="Gill Sans MT"/>
              </a:rPr>
              <a:t>by </a:t>
            </a:r>
            <a:r>
              <a:rPr lang="en-US" sz="1800" spc="-5" dirty="0">
                <a:solidFill>
                  <a:srgbClr val="262626"/>
                </a:solidFill>
                <a:cs typeface="Gill Sans MT"/>
              </a:rPr>
              <a:t>H/L </a:t>
            </a:r>
            <a:r>
              <a:rPr lang="en-US" sz="1800" spc="-5" dirty="0" smtClean="0">
                <a:solidFill>
                  <a:srgbClr val="262626"/>
                </a:solidFill>
                <a:cs typeface="Gill Sans MT"/>
              </a:rPr>
              <a:t>tonal sequences </a:t>
            </a:r>
            <a:r>
              <a:rPr lang="en-US" spc="755" dirty="0" smtClean="0">
                <a:solidFill>
                  <a:srgbClr val="262626"/>
                </a:solidFill>
                <a:latin typeface="Arial"/>
                <a:cs typeface="Arial"/>
                <a:sym typeface="Wingdings"/>
              </a:rPr>
              <a:t></a:t>
            </a:r>
            <a:r>
              <a:rPr lang="en-US" sz="1800" spc="-10" dirty="0">
                <a:solidFill>
                  <a:srgbClr val="262626"/>
                </a:solidFill>
                <a:cs typeface="Gill Sans MT"/>
              </a:rPr>
              <a:t>evenly-spaced </a:t>
            </a:r>
            <a:r>
              <a:rPr lang="en-US" sz="1800" dirty="0" smtClean="0">
                <a:solidFill>
                  <a:srgbClr val="262626"/>
                </a:solidFill>
                <a:cs typeface="Gill Sans MT"/>
              </a:rPr>
              <a:t>hills</a:t>
            </a:r>
          </a:p>
          <a:p>
            <a:pPr marL="697865" lvl="1">
              <a:spcBef>
                <a:spcPts val="575"/>
              </a:spcBef>
              <a:buClr>
                <a:srgbClr val="9BAFB5"/>
              </a:buClr>
              <a:buFont typeface="Arial"/>
              <a:buChar char="•"/>
              <a:tabLst>
                <a:tab pos="697865" algn="l"/>
                <a:tab pos="698500" algn="l"/>
              </a:tabLst>
            </a:pPr>
            <a:endParaRPr lang="en-US" sz="1800" dirty="0" smtClean="0">
              <a:cs typeface="Gill Sans MT"/>
            </a:endParaRPr>
          </a:p>
          <a:p>
            <a:pPr marL="354965" indent="-342265">
              <a:buClr>
                <a:srgbClr val="9BAFB5"/>
              </a:buClr>
              <a:buAutoNum type="arabicPeriod"/>
              <a:tabLst>
                <a:tab pos="354965" algn="l"/>
                <a:tab pos="355600" algn="l"/>
              </a:tabLst>
            </a:pPr>
            <a:r>
              <a:rPr lang="en-US" b="1" u="sng" spc="-15" dirty="0" smtClean="0">
                <a:solidFill>
                  <a:srgbClr val="262626"/>
                </a:solidFill>
                <a:cs typeface="Gill Sans MT"/>
              </a:rPr>
              <a:t>Melody</a:t>
            </a:r>
            <a:r>
              <a:rPr lang="en-US" spc="-15" dirty="0" smtClean="0">
                <a:solidFill>
                  <a:srgbClr val="262626"/>
                </a:solidFill>
                <a:cs typeface="Gill Sans MT"/>
              </a:rPr>
              <a:t>:  Variation throughout the text</a:t>
            </a:r>
            <a:endParaRPr lang="en-US" sz="1800" dirty="0">
              <a:solidFill>
                <a:srgbClr val="262626"/>
              </a:solidFill>
              <a:cs typeface="Gill Sans MT"/>
            </a:endParaRPr>
          </a:p>
          <a:p>
            <a:pPr marL="469265" lvl="1" indent="0">
              <a:spcBef>
                <a:spcPts val="575"/>
              </a:spcBef>
              <a:buClr>
                <a:srgbClr val="9BAFB5"/>
              </a:buClr>
              <a:buNone/>
              <a:tabLst>
                <a:tab pos="697865" algn="l"/>
                <a:tab pos="698500" algn="l"/>
              </a:tabLst>
            </a:pPr>
            <a:endParaRPr lang="en-US" sz="1800" dirty="0">
              <a:solidFill>
                <a:srgbClr val="262626"/>
              </a:solidFill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31136" y="3355232"/>
            <a:ext cx="8177758" cy="4014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81637" y="4787214"/>
            <a:ext cx="3985221" cy="1412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95641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Micro-rhythm: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331432"/>
            <a:ext cx="7729728" cy="3101983"/>
          </a:xfrm>
        </p:spPr>
        <p:txBody>
          <a:bodyPr/>
          <a:lstStyle/>
          <a:p>
            <a:pPr marL="0" indent="0">
              <a:spcBef>
                <a:spcPts val="0"/>
              </a:spcBef>
              <a:buClrTx/>
              <a:buNone/>
            </a:pPr>
            <a:r>
              <a:rPr lang="en-US" u="sng" dirty="0" smtClean="0"/>
              <a:t>Goal</a:t>
            </a:r>
            <a:r>
              <a:rPr lang="en-US" dirty="0" smtClean="0"/>
              <a:t>: Split </a:t>
            </a:r>
            <a:r>
              <a:rPr lang="en-US" dirty="0"/>
              <a:t>text by </a:t>
            </a:r>
            <a:r>
              <a:rPr lang="en-US" dirty="0" smtClean="0"/>
              <a:t>syllable prominence (p</a:t>
            </a:r>
            <a:r>
              <a:rPr lang="en-US" sz="1800" dirty="0" smtClean="0"/>
              <a:t>itch, duration, intensity)</a:t>
            </a:r>
            <a:endParaRPr lang="en-US" dirty="0" smtClean="0"/>
          </a:p>
          <a:p>
            <a:pPr marL="342900" indent="-342900">
              <a:spcBef>
                <a:spcPts val="0"/>
              </a:spcBef>
              <a:buClrTx/>
              <a:buFont typeface="+mj-lt"/>
              <a:buAutoNum type="arabicPeriod"/>
            </a:pPr>
            <a:endParaRPr lang="en-US" dirty="0" smtClean="0"/>
          </a:p>
          <a:p>
            <a:pPr marL="0" indent="0">
              <a:spcBef>
                <a:spcPts val="0"/>
              </a:spcBef>
              <a:buClrTx/>
              <a:buNone/>
            </a:pPr>
            <a:r>
              <a:rPr lang="en-US" dirty="0" smtClean="0"/>
              <a:t>Step 1: Use </a:t>
            </a:r>
            <a:r>
              <a:rPr lang="en-US" sz="1800" dirty="0" smtClean="0"/>
              <a:t>CMU Pronunciation Dictionary for baseline</a:t>
            </a:r>
          </a:p>
          <a:p>
            <a:pPr lvl="2">
              <a:spcBef>
                <a:spcPts val="0"/>
              </a:spcBef>
              <a:buClrTx/>
            </a:pPr>
            <a:r>
              <a:rPr lang="en-US" sz="1800" dirty="0" smtClean="0"/>
              <a:t>Lots of false positives! </a:t>
            </a:r>
            <a:r>
              <a:rPr lang="mr-IN" sz="1800" dirty="0" smtClean="0"/>
              <a:t>–</a:t>
            </a:r>
            <a:r>
              <a:rPr lang="en-US" sz="1800" dirty="0" smtClean="0"/>
              <a:t> CMU based on word pronounced in isolation</a:t>
            </a:r>
          </a:p>
          <a:p>
            <a:pPr lvl="2">
              <a:spcBef>
                <a:spcPts val="0"/>
              </a:spcBef>
              <a:buClrTx/>
            </a:pPr>
            <a:r>
              <a:rPr lang="en-US" sz="1800" dirty="0" smtClean="0"/>
              <a:t>In reality, intonation based on context.</a:t>
            </a:r>
          </a:p>
          <a:p>
            <a:pPr lvl="2">
              <a:spcBef>
                <a:spcPts val="0"/>
              </a:spcBef>
              <a:buClrTx/>
            </a:pPr>
            <a:endParaRPr lang="en-US" sz="140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240" y="4048302"/>
            <a:ext cx="4562624" cy="19447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060" y="4731739"/>
            <a:ext cx="2513189" cy="57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681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Micro-rhythm: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331432"/>
            <a:ext cx="7729728" cy="3101983"/>
          </a:xfrm>
        </p:spPr>
        <p:txBody>
          <a:bodyPr/>
          <a:lstStyle/>
          <a:p>
            <a:pPr marL="0" indent="0">
              <a:spcBef>
                <a:spcPts val="0"/>
              </a:spcBef>
              <a:buClrTx/>
              <a:buNone/>
            </a:pPr>
            <a:r>
              <a:rPr lang="en-US" u="sng" dirty="0" smtClean="0"/>
              <a:t>Goal</a:t>
            </a:r>
            <a:r>
              <a:rPr lang="en-US" dirty="0" smtClean="0"/>
              <a:t>: Split text by syllable prominence (p</a:t>
            </a:r>
            <a:r>
              <a:rPr lang="en-US" sz="1800" dirty="0" smtClean="0"/>
              <a:t>itch, duration, intensity)</a:t>
            </a:r>
          </a:p>
          <a:p>
            <a:pPr marL="0" indent="0">
              <a:spcBef>
                <a:spcPts val="0"/>
              </a:spcBef>
              <a:buClrTx/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ClrTx/>
              <a:buNone/>
            </a:pPr>
            <a:r>
              <a:rPr lang="en-US" dirty="0" smtClean="0"/>
              <a:t>Step 2: Look </a:t>
            </a:r>
            <a:r>
              <a:rPr lang="en-US" dirty="0"/>
              <a:t>at audio waveform to </a:t>
            </a:r>
            <a:r>
              <a:rPr lang="en-US" dirty="0" smtClean="0"/>
              <a:t>refine</a:t>
            </a:r>
            <a:endParaRPr lang="en-US" sz="1600" dirty="0"/>
          </a:p>
          <a:p>
            <a:pPr lvl="2">
              <a:spcBef>
                <a:spcPts val="0"/>
              </a:spcBef>
              <a:buClrTx/>
            </a:pPr>
            <a:r>
              <a:rPr lang="en-US" sz="1800" dirty="0"/>
              <a:t>Amazon Text-To-Speech</a:t>
            </a:r>
          </a:p>
          <a:p>
            <a:pPr lvl="2">
              <a:spcBef>
                <a:spcPts val="0"/>
              </a:spcBef>
              <a:buClrTx/>
            </a:pPr>
            <a:r>
              <a:rPr lang="en-US" sz="1800" dirty="0"/>
              <a:t>Gentle Aligner</a:t>
            </a:r>
          </a:p>
          <a:p>
            <a:pPr lvl="2">
              <a:spcBef>
                <a:spcPts val="0"/>
              </a:spcBef>
              <a:buClrTx/>
            </a:pPr>
            <a:r>
              <a:rPr lang="en-US" sz="1800" dirty="0" err="1"/>
              <a:t>Praat</a:t>
            </a:r>
            <a:endParaRPr lang="en-US" sz="1800" dirty="0"/>
          </a:p>
          <a:p>
            <a:pPr lvl="2">
              <a:spcBef>
                <a:spcPts val="0"/>
              </a:spcBef>
              <a:buClrTx/>
            </a:pPr>
            <a:endParaRPr lang="en-US" sz="1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36" y="4203700"/>
            <a:ext cx="3062339" cy="20637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300" y="3683000"/>
            <a:ext cx="4769897" cy="258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98679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150</TotalTime>
  <Words>552</Words>
  <Application>Microsoft Macintosh PowerPoint</Application>
  <PresentationFormat>Widescreen</PresentationFormat>
  <Paragraphs>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Gill Sans MT</vt:lpstr>
      <vt:lpstr>Gill Sans MT Ext Condensed Bold</vt:lpstr>
      <vt:lpstr>Mangal</vt:lpstr>
      <vt:lpstr>Times New Roman</vt:lpstr>
      <vt:lpstr>Wingdings</vt:lpstr>
      <vt:lpstr>Arial</vt:lpstr>
      <vt:lpstr>Parcel</vt:lpstr>
      <vt:lpstr>RHYTHM  AND Melody in written language</vt:lpstr>
      <vt:lpstr>MOTIVATION</vt:lpstr>
      <vt:lpstr>A LITTLE BIT OF INTUITION</vt:lpstr>
      <vt:lpstr>PowerPoint Presentation</vt:lpstr>
      <vt:lpstr>questions</vt:lpstr>
      <vt:lpstr>Previous work</vt:lpstr>
      <vt:lpstr>Quantifying ”sound”</vt:lpstr>
      <vt:lpstr>Micro-rhythm: process</vt:lpstr>
      <vt:lpstr>Micro-rhythm: process</vt:lpstr>
      <vt:lpstr>Macro-rhythm: process</vt:lpstr>
      <vt:lpstr>RESULTS</vt:lpstr>
      <vt:lpstr>Work remaining</vt:lpstr>
      <vt:lpstr>acknowledgements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RHYTHM  AND Melody in written language</dc:title>
  <dc:creator>Nina Wang</dc:creator>
  <cp:lastModifiedBy>Nina Wang</cp:lastModifiedBy>
  <cp:revision>15</cp:revision>
  <cp:lastPrinted>2017-12-13T05:37:36Z</cp:lastPrinted>
  <dcterms:created xsi:type="dcterms:W3CDTF">2017-12-13T03:10:45Z</dcterms:created>
  <dcterms:modified xsi:type="dcterms:W3CDTF">2017-12-13T05:41:10Z</dcterms:modified>
</cp:coreProperties>
</file>