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PT Sans Narrow" panose="020B0604020202020204" charset="0"/>
      <p:regular r:id="rId25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3B77EB-A41C-4E54-91E3-EFA0E9A8C1B0}">
  <a:tblStyle styleId="{403B77EB-A41C-4E54-91E3-EFA0E9A8C1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119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082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1b4d2bf52_5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c1b4d2bf52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332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1b4d2bf52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c1b4d2bf52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85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1b4d2bf52_5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c1b4d2bf52_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441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69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616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713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7491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08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358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57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730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1b4d2bf52_5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c1b4d2bf52_5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40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875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65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336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10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25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17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68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1b4d2bf52_6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c1b4d2bf52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33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22325"/>
            </a:gs>
            <a:gs pos="100000">
              <a:srgbClr val="2E3B4B"/>
            </a:gs>
          </a:gsLst>
          <a:lin ang="108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22325"/>
            </a:gs>
            <a:gs pos="100000">
              <a:srgbClr val="2E3B4B"/>
            </a:gs>
          </a:gsLst>
          <a:lin ang="10800000" scaled="0"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j.lianjia.com/ershoufa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1199825" y="672025"/>
            <a:ext cx="857700" cy="45588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2295" y="1462664"/>
            <a:ext cx="4547870" cy="314571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0" y="2618825"/>
            <a:ext cx="7092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</a:rPr>
              <a:t>Beijing House Pricing Analysis</a:t>
            </a:r>
            <a:endParaRPr sz="3600" b="1">
              <a:solidFill>
                <a:schemeClr val="lt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3225" y="3665525"/>
            <a:ext cx="68253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Group</a:t>
            </a:r>
            <a:r>
              <a:rPr lang="en-US" sz="3600" b="1">
                <a:solidFill>
                  <a:schemeClr val="lt1"/>
                </a:solidFill>
              </a:rPr>
              <a:t> </a:t>
            </a:r>
            <a:r>
              <a:rPr lang="en-US" sz="1900">
                <a:solidFill>
                  <a:schemeClr val="lt1"/>
                </a:solidFill>
              </a:rPr>
              <a:t>2: Yilin Luo, Jiawen Xie, Boyue Huang, Yi Yang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Instructor:  Daya Rudhramoorthi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Class: ALY6110 Big Data and Data Management</a:t>
            </a:r>
            <a:endParaRPr sz="1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Date: 02/27/2021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167" name="Google Shape;167;p25"/>
          <p:cNvSpPr/>
          <p:nvPr/>
        </p:nvSpPr>
        <p:spPr>
          <a:xfrm rot="-5400000">
            <a:off x="3397325" y="-29125"/>
            <a:ext cx="79500" cy="6707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/>
          <p:nvPr/>
        </p:nvSpPr>
        <p:spPr>
          <a:xfrm>
            <a:off x="7356871" y="3207625"/>
            <a:ext cx="1143000" cy="1143000"/>
          </a:xfrm>
          <a:prstGeom prst="roundRect">
            <a:avLst>
              <a:gd name="adj" fmla="val 8889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100">
                <a:solidFill>
                  <a:schemeClr val="lt1"/>
                </a:solidFill>
              </a:rPr>
              <a:t>Top 3 </a:t>
            </a:r>
            <a:endParaRPr sz="200"/>
          </a:p>
        </p:txBody>
      </p:sp>
      <p:sp>
        <p:nvSpPr>
          <p:cNvPr id="260" name="Google Shape;260;p34"/>
          <p:cNvSpPr/>
          <p:nvPr/>
        </p:nvSpPr>
        <p:spPr>
          <a:xfrm>
            <a:off x="8586955" y="3207625"/>
            <a:ext cx="1143000" cy="1143000"/>
          </a:xfrm>
          <a:prstGeom prst="roundRect">
            <a:avLst>
              <a:gd name="adj" fmla="val 8889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P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586955" y="4437709"/>
            <a:ext cx="1143000" cy="1143000"/>
          </a:xfrm>
          <a:prstGeom prst="roundRect">
            <a:avLst>
              <a:gd name="adj" fmla="val 8889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C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7356871" y="4437709"/>
            <a:ext cx="1143000" cy="1143000"/>
          </a:xfrm>
          <a:prstGeom prst="roundRect">
            <a:avLst>
              <a:gd name="adj" fmla="val 8889"/>
            </a:avLst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S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7227825" y="1273700"/>
            <a:ext cx="394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Top 3 attributes that are highly related to Total Price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6069431" y="4778338"/>
            <a:ext cx="223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Square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8487630" y="3485450"/>
            <a:ext cx="223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Price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9882339" y="4593712"/>
            <a:ext cx="2234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Community Average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666115" y="489585"/>
            <a:ext cx="590700" cy="590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1377332" y="489575"/>
            <a:ext cx="379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6C00"/>
                </a:solidFill>
              </a:rPr>
              <a:t>Correlation Matrix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 l="9444" t="3185" r="9485"/>
          <a:stretch/>
        </p:blipFill>
        <p:spPr>
          <a:xfrm>
            <a:off x="626800" y="1486775"/>
            <a:ext cx="5442624" cy="466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5"/>
          <p:cNvGrpSpPr/>
          <p:nvPr/>
        </p:nvGrpSpPr>
        <p:grpSpPr>
          <a:xfrm>
            <a:off x="6406868" y="128339"/>
            <a:ext cx="5274419" cy="2159769"/>
            <a:chOff x="6170110" y="2256485"/>
            <a:chExt cx="4800600" cy="2257048"/>
          </a:xfrm>
        </p:grpSpPr>
        <p:sp>
          <p:nvSpPr>
            <p:cNvPr id="275" name="Google Shape;275;p35"/>
            <p:cNvSpPr/>
            <p:nvPr/>
          </p:nvSpPr>
          <p:spPr>
            <a:xfrm>
              <a:off x="6170110" y="2256485"/>
              <a:ext cx="4800600" cy="1964100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5"/>
            <p:cNvSpPr txBox="1"/>
            <p:nvPr/>
          </p:nvSpPr>
          <p:spPr>
            <a:xfrm>
              <a:off x="6374932" y="2398233"/>
              <a:ext cx="4263900" cy="211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❏"/>
              </a:pPr>
              <a:r>
                <a:rPr lang="en-US" sz="1800">
                  <a:solidFill>
                    <a:srgbClr val="FFFFFF"/>
                  </a:solidFill>
                </a:rPr>
                <a:t>As the location becomes closer to the center part of the city, the unit price climbs.</a:t>
              </a:r>
              <a:endParaRPr sz="1800">
                <a:solidFill>
                  <a:srgbClr val="FFFFFF"/>
                </a:solidFill>
              </a:endParaRPr>
            </a:p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Char char="❏"/>
              </a:pPr>
              <a:r>
                <a:rPr lang="en-US" sz="1800">
                  <a:solidFill>
                    <a:srgbClr val="FFFFFF"/>
                  </a:solidFill>
                </a:rPr>
                <a:t>The average total prices will increases as the total number of rooms increases.</a:t>
              </a:r>
              <a:endParaRPr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277" name="Google Shape;277;p35"/>
          <p:cNvSpPr/>
          <p:nvPr/>
        </p:nvSpPr>
        <p:spPr>
          <a:xfrm>
            <a:off x="666115" y="489585"/>
            <a:ext cx="590700" cy="590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1377324" y="489575"/>
            <a:ext cx="34290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6C00"/>
                </a:solidFill>
              </a:rPr>
              <a:t>Dashboard with Visualizations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25" y="1734850"/>
            <a:ext cx="5559675" cy="482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5"/>
          <p:cNvGrpSpPr/>
          <p:nvPr/>
        </p:nvGrpSpPr>
        <p:grpSpPr>
          <a:xfrm>
            <a:off x="6330674" y="2073350"/>
            <a:ext cx="4542079" cy="4719670"/>
            <a:chOff x="37276" y="-1019664"/>
            <a:chExt cx="6177178" cy="5563025"/>
          </a:xfrm>
        </p:grpSpPr>
        <p:sp>
          <p:nvSpPr>
            <p:cNvPr id="281" name="Google Shape;281;p35"/>
            <p:cNvSpPr/>
            <p:nvPr/>
          </p:nvSpPr>
          <p:spPr>
            <a:xfrm>
              <a:off x="37276" y="1092076"/>
              <a:ext cx="2880900" cy="2351700"/>
            </a:xfrm>
            <a:prstGeom prst="sun">
              <a:avLst>
                <a:gd name="adj" fmla="val 25000"/>
              </a:avLst>
            </a:pr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EF6C00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House Prices in Beijing</a:t>
              </a:r>
              <a:endParaRPr sz="900" b="1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3672562" y="331409"/>
              <a:ext cx="2401800" cy="15066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EA9999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695D46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Location</a:t>
              </a:r>
              <a:endParaRPr sz="1200" b="1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3716354" y="1680861"/>
              <a:ext cx="2498100" cy="1616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EA9999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solidFill>
                    <a:srgbClr val="695D46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Community Averages</a:t>
              </a:r>
              <a:endParaRPr sz="1000" b="1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3612723" y="-1019664"/>
              <a:ext cx="2498100" cy="1440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EA9999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695D46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Squares</a:t>
              </a:r>
              <a:endParaRPr sz="1200" b="1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2918300" y="-406300"/>
              <a:ext cx="619500" cy="4656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695D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 txBox="1"/>
            <p:nvPr/>
          </p:nvSpPr>
          <p:spPr>
            <a:xfrm>
              <a:off x="3138551" y="666225"/>
              <a:ext cx="188100" cy="26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F</a:t>
              </a:r>
              <a:endParaRPr sz="19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 sz="15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C</a:t>
              </a:r>
              <a:endParaRPr sz="19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T</a:t>
              </a:r>
              <a:endParaRPr sz="19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O</a:t>
              </a:r>
              <a:endParaRPr sz="19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endParaRPr sz="1900">
                <a:solidFill>
                  <a:srgbClr val="6FA8DC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6FA8DC"/>
                  </a:solidFill>
                  <a:latin typeface="Verdana"/>
                  <a:ea typeface="Verdana"/>
                  <a:cs typeface="Verdana"/>
                  <a:sym typeface="Verdana"/>
                </a:rPr>
                <a:t>S</a:t>
              </a:r>
              <a:endParaRPr sz="1900">
                <a:solidFill>
                  <a:srgbClr val="6FA8DC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3812507" y="3102461"/>
              <a:ext cx="2401800" cy="14409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EA9999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695D46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Room</a:t>
              </a:r>
              <a:endParaRPr sz="1200" b="1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695D46"/>
                  </a:solidFill>
                  <a:latin typeface="PT Sans Narrow"/>
                  <a:ea typeface="PT Sans Narrow"/>
                  <a:cs typeface="PT Sans Narrow"/>
                  <a:sym typeface="PT Sans Narrow"/>
                </a:rPr>
                <a:t>Types</a:t>
              </a:r>
              <a:endParaRPr sz="1200" b="1">
                <a:solidFill>
                  <a:srgbClr val="695D46"/>
                </a:solidFill>
                <a:latin typeface="PT Sans Narrow"/>
                <a:ea typeface="PT Sans Narrow"/>
                <a:cs typeface="PT Sans Narrow"/>
                <a:sym typeface="PT Sans Narrow"/>
              </a:endParaRPr>
            </a:p>
          </p:txBody>
        </p:sp>
      </p:grp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6"/>
          <p:cNvGrpSpPr/>
          <p:nvPr/>
        </p:nvGrpSpPr>
        <p:grpSpPr>
          <a:xfrm>
            <a:off x="546521" y="2219747"/>
            <a:ext cx="5333947" cy="4073008"/>
            <a:chOff x="6096000" y="2256485"/>
            <a:chExt cx="4800600" cy="2005321"/>
          </a:xfrm>
        </p:grpSpPr>
        <p:sp>
          <p:nvSpPr>
            <p:cNvPr id="293" name="Google Shape;293;p36"/>
            <p:cNvSpPr/>
            <p:nvPr/>
          </p:nvSpPr>
          <p:spPr>
            <a:xfrm>
              <a:off x="6096000" y="2256485"/>
              <a:ext cx="4800600" cy="1964100"/>
            </a:xfrm>
            <a:prstGeom prst="rect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6"/>
            <p:cNvSpPr txBox="1"/>
            <p:nvPr/>
          </p:nvSpPr>
          <p:spPr>
            <a:xfrm>
              <a:off x="6364342" y="2382306"/>
              <a:ext cx="4263900" cy="187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❏"/>
              </a:pPr>
              <a:r>
                <a:rPr lang="en-US" sz="1800">
                  <a:solidFill>
                    <a:schemeClr val="lt1"/>
                  </a:solidFill>
                </a:rPr>
                <a:t>Five Room Houses have the most transaction sales.</a:t>
              </a:r>
              <a:endParaRPr sz="1800">
                <a:solidFill>
                  <a:schemeClr val="lt1"/>
                </a:solidFill>
              </a:endParaRPr>
            </a:p>
            <a:p>
              <a:pPr marL="45720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</a:endParaRPr>
            </a:p>
            <a:p>
              <a:pPr marL="457200" lvl="0" indent="-342900" algn="l" rtl="0"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❏"/>
              </a:pPr>
              <a:r>
                <a:rPr lang="en-US" sz="1800">
                  <a:solidFill>
                    <a:schemeClr val="lt1"/>
                  </a:solidFill>
                </a:rPr>
                <a:t>The highest count of trades happened in March.</a:t>
              </a:r>
              <a:endParaRPr sz="1800">
                <a:solidFill>
                  <a:schemeClr val="lt1"/>
                </a:solidFill>
              </a:endParaRPr>
            </a:p>
            <a:p>
              <a:pPr marL="45720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</a:endParaRPr>
            </a:p>
            <a:p>
              <a:pPr marL="457200" lvl="0" indent="-342900" algn="l" rtl="0"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Char char="❏"/>
              </a:pPr>
              <a:r>
                <a:rPr lang="en-US" sz="1800">
                  <a:solidFill>
                    <a:schemeClr val="lt1"/>
                  </a:solidFill>
                </a:rPr>
                <a:t>Squares of houses does have a slight influence on housing sales, and 89 m</a:t>
              </a:r>
              <a:r>
                <a:rPr lang="en-US" sz="1800" baseline="30000">
                  <a:solidFill>
                    <a:srgbClr val="FFFFFF"/>
                  </a:solidFill>
                </a:rPr>
                <a:t>2</a:t>
              </a:r>
              <a:r>
                <a:rPr lang="en-US" sz="1800">
                  <a:solidFill>
                    <a:srgbClr val="FFFFFF"/>
                  </a:solidFill>
                </a:rPr>
                <a:t> </a:t>
              </a:r>
              <a:r>
                <a:rPr lang="en-US" sz="1800">
                  <a:solidFill>
                    <a:schemeClr val="lt1"/>
                  </a:solidFill>
                </a:rPr>
                <a:t>can be favored by most house buyers in Beijing.</a:t>
              </a:r>
              <a:endParaRPr sz="1800">
                <a:solidFill>
                  <a:schemeClr val="lt1"/>
                </a:solidFill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295" name="Google Shape;295;p36"/>
          <p:cNvSpPr/>
          <p:nvPr/>
        </p:nvSpPr>
        <p:spPr>
          <a:xfrm>
            <a:off x="666115" y="489585"/>
            <a:ext cx="590700" cy="590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1377328" y="489575"/>
            <a:ext cx="2890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6C00"/>
                </a:solidFill>
              </a:rPr>
              <a:t>Dashboard with Visualizations</a:t>
            </a:r>
            <a:endParaRPr>
              <a:solidFill>
                <a:srgbClr val="EF6C00"/>
              </a:solidFill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3">
            <a:alphaModFix/>
          </a:blip>
          <a:srcRect l="999"/>
          <a:stretch/>
        </p:blipFill>
        <p:spPr>
          <a:xfrm>
            <a:off x="6152675" y="201850"/>
            <a:ext cx="5947075" cy="66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6"/>
          <p:cNvSpPr/>
          <p:nvPr/>
        </p:nvSpPr>
        <p:spPr>
          <a:xfrm>
            <a:off x="8075775" y="1959500"/>
            <a:ext cx="221700" cy="2079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8075775" y="607475"/>
            <a:ext cx="221700" cy="207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  <a:highlight>
                <a:srgbClr val="E06666"/>
              </a:highlight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7755550" y="4927050"/>
            <a:ext cx="221700" cy="207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  <a:highlight>
                <a:srgbClr val="E06666"/>
              </a:highlight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9876350" y="2817875"/>
            <a:ext cx="221700" cy="207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  <a:highlight>
                <a:srgbClr val="E06666"/>
              </a:highlight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7755550" y="6240400"/>
            <a:ext cx="221700" cy="207900"/>
          </a:xfrm>
          <a:prstGeom prst="ellipse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0529" y="1490345"/>
            <a:ext cx="5232947" cy="324929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1459865" y="1079500"/>
            <a:ext cx="2089785" cy="221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1149780" y="2889250"/>
            <a:ext cx="2585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Analysis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1589405" y="5120005"/>
            <a:ext cx="736600" cy="736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/>
          <p:nvPr/>
        </p:nvSpPr>
        <p:spPr>
          <a:xfrm>
            <a:off x="6793138" y="5692900"/>
            <a:ext cx="221400" cy="61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 flipH="1">
            <a:off x="433000" y="336174"/>
            <a:ext cx="371700" cy="4002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975350" y="182575"/>
            <a:ext cx="10879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6C00"/>
                </a:solidFill>
              </a:rPr>
              <a:t>Model selection -- Linear Regression Modeling</a:t>
            </a:r>
            <a:endParaRPr sz="3600" b="1">
              <a:solidFill>
                <a:srgbClr val="EF6C00"/>
              </a:solidFill>
            </a:endParaRPr>
          </a:p>
        </p:txBody>
      </p:sp>
      <p:pic>
        <p:nvPicPr>
          <p:cNvPr id="318" name="Google Shape;3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00" y="1066175"/>
            <a:ext cx="5954350" cy="548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4550" y="5645500"/>
            <a:ext cx="4639225" cy="7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7080000" y="5152675"/>
            <a:ext cx="198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MSE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7014550" y="2538175"/>
            <a:ext cx="4084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total price is continuous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simple and fast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identify important variables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/>
        </p:nvSpPr>
        <p:spPr>
          <a:xfrm>
            <a:off x="924900" y="445025"/>
            <a:ext cx="11061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6C00"/>
                </a:solidFill>
              </a:rPr>
              <a:t>Model selection -- Random Forest Modeling</a:t>
            </a:r>
            <a:endParaRPr sz="3600"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75" y="2046038"/>
            <a:ext cx="6648050" cy="166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9"/>
          <p:cNvSpPr txBox="1"/>
          <p:nvPr/>
        </p:nvSpPr>
        <p:spPr>
          <a:xfrm>
            <a:off x="7902300" y="1773675"/>
            <a:ext cx="4084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tree based model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high accuracy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time-consuming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311700" y="1568075"/>
            <a:ext cx="320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Default</a:t>
            </a:r>
            <a:r>
              <a:rPr lang="en-US"/>
              <a:t> </a:t>
            </a:r>
            <a:r>
              <a:rPr lang="en-US" sz="1800">
                <a:solidFill>
                  <a:srgbClr val="D9D9D9"/>
                </a:solidFill>
              </a:rPr>
              <a:t>parameters: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311700" y="3873850"/>
            <a:ext cx="315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After tuning:</a:t>
            </a:r>
            <a:endParaRPr/>
          </a:p>
        </p:txBody>
      </p:sp>
      <p:pic>
        <p:nvPicPr>
          <p:cNvPr id="331" name="Google Shape;3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75" y="4311325"/>
            <a:ext cx="6648050" cy="1850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2" name="Google Shape;332;p39"/>
          <p:cNvGraphicFramePr/>
          <p:nvPr/>
        </p:nvGraphicFramePr>
        <p:xfrm>
          <a:off x="7673888" y="331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{403B77EB-A41C-4E54-91E3-EFA0E9A8C1B0}</a:tableStyleId>
              </a:tblPr>
              <a:tblGrid>
                <a:gridCol w="1437175"/>
                <a:gridCol w="1437175"/>
                <a:gridCol w="1437175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MAE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MSE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R2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63251.51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7394079110.68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0.9325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333" name="Google Shape;333;p39"/>
          <p:cNvGraphicFramePr/>
          <p:nvPr/>
        </p:nvGraphicFramePr>
        <p:xfrm>
          <a:off x="7673900" y="553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{403B77EB-A41C-4E54-91E3-EFA0E9A8C1B0}</a:tableStyleId>
              </a:tblPr>
              <a:tblGrid>
                <a:gridCol w="1437175"/>
                <a:gridCol w="1437175"/>
                <a:gridCol w="1437175"/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MAE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MSE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R2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61656.15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7365654519.98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9D9D9"/>
                          </a:solidFill>
                        </a:rPr>
                        <a:t>0.9268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34" name="Google Shape;334;p39"/>
          <p:cNvSpPr/>
          <p:nvPr/>
        </p:nvSpPr>
        <p:spPr>
          <a:xfrm flipH="1">
            <a:off x="398075" y="598624"/>
            <a:ext cx="371700" cy="4002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7422963" y="5530737"/>
            <a:ext cx="221400" cy="7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7422963" y="3318037"/>
            <a:ext cx="221400" cy="79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311700" y="6323025"/>
            <a:ext cx="623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The model’s accuracy  did not improve a lot after tuning.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338" name="Google Shape;338;p39"/>
          <p:cNvSpPr/>
          <p:nvPr/>
        </p:nvSpPr>
        <p:spPr>
          <a:xfrm rot="5400000">
            <a:off x="8937177" y="4571223"/>
            <a:ext cx="1115700" cy="49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/>
        </p:nvSpPr>
        <p:spPr>
          <a:xfrm>
            <a:off x="924900" y="422350"/>
            <a:ext cx="11083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6C00"/>
                </a:solidFill>
              </a:rPr>
              <a:t>Model selection -- Gradient Boosting Modeling</a:t>
            </a:r>
            <a:endParaRPr sz="3600"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4" name="Google Shape;344;p40"/>
          <p:cNvSpPr/>
          <p:nvPr/>
        </p:nvSpPr>
        <p:spPr>
          <a:xfrm flipH="1">
            <a:off x="328825" y="573700"/>
            <a:ext cx="422100" cy="404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25" y="1765750"/>
            <a:ext cx="6697276" cy="3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1624" y="5451286"/>
            <a:ext cx="2654347" cy="7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/>
          <p:nvPr/>
        </p:nvSpPr>
        <p:spPr>
          <a:xfrm>
            <a:off x="7920225" y="5451275"/>
            <a:ext cx="221400" cy="79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7754125" y="2394988"/>
            <a:ext cx="40845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tree based model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high accuracy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time-consuming</a:t>
            </a:r>
            <a:endParaRPr sz="1800">
              <a:solidFill>
                <a:srgbClr val="D9D9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AutoNum type="arabicPeriod"/>
            </a:pPr>
            <a:r>
              <a:rPr lang="en-US" sz="1800">
                <a:solidFill>
                  <a:srgbClr val="D9D9D9"/>
                </a:solidFill>
              </a:rPr>
              <a:t>effected on white noise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8565150" y="5065025"/>
            <a:ext cx="1983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MSE</a:t>
            </a:r>
            <a:endParaRPr sz="1800">
              <a:solidFill>
                <a:srgbClr val="D9D9D9"/>
              </a:solidFill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240900" y="5526725"/>
            <a:ext cx="725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square and communityAverage are the most important variables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778" y="3441574"/>
            <a:ext cx="2509736" cy="2156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8486" y="2415219"/>
            <a:ext cx="2509736" cy="215642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/>
          <p:nvPr/>
        </p:nvSpPr>
        <p:spPr>
          <a:xfrm>
            <a:off x="1293779" y="2414486"/>
            <a:ext cx="2509736" cy="7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1890096" y="2552218"/>
            <a:ext cx="1415772" cy="50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输入标题</a:t>
            </a:r>
            <a:endParaRPr/>
          </a:p>
        </p:txBody>
      </p:sp>
      <p:sp>
        <p:nvSpPr>
          <p:cNvPr id="359" name="Google Shape;359;p41"/>
          <p:cNvSpPr/>
          <p:nvPr/>
        </p:nvSpPr>
        <p:spPr>
          <a:xfrm>
            <a:off x="4769618" y="2414486"/>
            <a:ext cx="2652765" cy="31754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8388485" y="4821451"/>
            <a:ext cx="2509736" cy="7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8984801" y="4959183"/>
            <a:ext cx="1415772" cy="505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输入标题</a:t>
            </a:r>
            <a:endParaRPr/>
          </a:p>
        </p:txBody>
      </p:sp>
      <p:sp>
        <p:nvSpPr>
          <p:cNvPr id="362" name="Google Shape;362;p41"/>
          <p:cNvSpPr txBox="1"/>
          <p:nvPr/>
        </p:nvSpPr>
        <p:spPr>
          <a:xfrm>
            <a:off x="4905271" y="3579419"/>
            <a:ext cx="2381459" cy="117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a sample letter that has been placed to demonstrate the typing format on the letterhead design. the typing formproperly. </a:t>
            </a:r>
            <a:endParaRPr/>
          </a:p>
        </p:txBody>
      </p:sp>
      <p:sp>
        <p:nvSpPr>
          <p:cNvPr id="363" name="Google Shape;363;p41"/>
          <p:cNvSpPr txBox="1"/>
          <p:nvPr/>
        </p:nvSpPr>
        <p:spPr>
          <a:xfrm>
            <a:off x="4978810" y="2859701"/>
            <a:ext cx="22343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标题文本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1377315" y="489585"/>
            <a:ext cx="221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1143525" y="489575"/>
            <a:ext cx="6069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6C00"/>
                </a:solidFill>
              </a:rPr>
              <a:t>Modeling Comparison</a:t>
            </a:r>
            <a:endParaRPr sz="3600" b="1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66" name="Google Shape;366;p41"/>
          <p:cNvPicPr preferRelativeResize="0"/>
          <p:nvPr/>
        </p:nvPicPr>
        <p:blipFill rotWithShape="1">
          <a:blip r:embed="rId5">
            <a:alphaModFix/>
          </a:blip>
          <a:srcRect t="4434"/>
          <a:stretch/>
        </p:blipFill>
        <p:spPr>
          <a:xfrm>
            <a:off x="505425" y="1900275"/>
            <a:ext cx="11181125" cy="36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/>
          <p:nvPr/>
        </p:nvSpPr>
        <p:spPr>
          <a:xfrm flipH="1">
            <a:off x="505425" y="643174"/>
            <a:ext cx="371700" cy="4002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950" y="4106176"/>
            <a:ext cx="371700" cy="3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1"/>
          <p:cNvSpPr/>
          <p:nvPr/>
        </p:nvSpPr>
        <p:spPr>
          <a:xfrm>
            <a:off x="838025" y="3554450"/>
            <a:ext cx="3412200" cy="939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1400" y="4106164"/>
            <a:ext cx="371700" cy="3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1300" y="2949664"/>
            <a:ext cx="371700" cy="3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9894" y="1490345"/>
            <a:ext cx="5232947" cy="324929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 txBox="1"/>
          <p:nvPr/>
        </p:nvSpPr>
        <p:spPr>
          <a:xfrm>
            <a:off x="1416050" y="1079500"/>
            <a:ext cx="22878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3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8" name="Google Shape;378;p42"/>
          <p:cNvSpPr txBox="1"/>
          <p:nvPr/>
        </p:nvSpPr>
        <p:spPr>
          <a:xfrm>
            <a:off x="824000" y="2922600"/>
            <a:ext cx="3395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379" name="Google Shape;379;p42"/>
          <p:cNvSpPr/>
          <p:nvPr/>
        </p:nvSpPr>
        <p:spPr>
          <a:xfrm>
            <a:off x="1673480" y="5120030"/>
            <a:ext cx="736500" cy="7365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/>
          <p:nvPr/>
        </p:nvSpPr>
        <p:spPr>
          <a:xfrm>
            <a:off x="7819149" y="1891590"/>
            <a:ext cx="1552500" cy="1551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8257299" y="2329740"/>
            <a:ext cx="674688" cy="674688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1" y="70"/>
                </a:moveTo>
                <a:cubicBezTo>
                  <a:pt x="154" y="70"/>
                  <a:pt x="154" y="70"/>
                  <a:pt x="154" y="70"/>
                </a:cubicBezTo>
                <a:cubicBezTo>
                  <a:pt x="151" y="70"/>
                  <a:pt x="149" y="68"/>
                  <a:pt x="148" y="66"/>
                </a:cubicBezTo>
                <a:cubicBezTo>
                  <a:pt x="147" y="63"/>
                  <a:pt x="147" y="61"/>
                  <a:pt x="149" y="59"/>
                </a:cubicBezTo>
                <a:cubicBezTo>
                  <a:pt x="161" y="47"/>
                  <a:pt x="161" y="47"/>
                  <a:pt x="161" y="47"/>
                </a:cubicBezTo>
                <a:cubicBezTo>
                  <a:pt x="163" y="45"/>
                  <a:pt x="164" y="43"/>
                  <a:pt x="164" y="40"/>
                </a:cubicBezTo>
                <a:cubicBezTo>
                  <a:pt x="164" y="38"/>
                  <a:pt x="163" y="36"/>
                  <a:pt x="161" y="34"/>
                </a:cubicBezTo>
                <a:cubicBezTo>
                  <a:pt x="146" y="19"/>
                  <a:pt x="146" y="19"/>
                  <a:pt x="146" y="19"/>
                </a:cubicBezTo>
                <a:cubicBezTo>
                  <a:pt x="142" y="15"/>
                  <a:pt x="136" y="15"/>
                  <a:pt x="133" y="19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19" y="32"/>
                  <a:pt x="116" y="33"/>
                  <a:pt x="114" y="32"/>
                </a:cubicBezTo>
                <a:cubicBezTo>
                  <a:pt x="111" y="31"/>
                  <a:pt x="110" y="29"/>
                  <a:pt x="110" y="26"/>
                </a:cubicBezTo>
                <a:cubicBezTo>
                  <a:pt x="110" y="9"/>
                  <a:pt x="110" y="9"/>
                  <a:pt x="110" y="9"/>
                </a:cubicBezTo>
                <a:cubicBezTo>
                  <a:pt x="110" y="4"/>
                  <a:pt x="106" y="0"/>
                  <a:pt x="101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4" y="0"/>
                  <a:pt x="70" y="4"/>
                  <a:pt x="70" y="9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9"/>
                  <a:pt x="68" y="31"/>
                  <a:pt x="66" y="32"/>
                </a:cubicBezTo>
                <a:cubicBezTo>
                  <a:pt x="63" y="33"/>
                  <a:pt x="61" y="32"/>
                  <a:pt x="59" y="31"/>
                </a:cubicBezTo>
                <a:cubicBezTo>
                  <a:pt x="47" y="19"/>
                  <a:pt x="47" y="19"/>
                  <a:pt x="47" y="19"/>
                </a:cubicBezTo>
                <a:cubicBezTo>
                  <a:pt x="43" y="15"/>
                  <a:pt x="37" y="15"/>
                  <a:pt x="34" y="19"/>
                </a:cubicBezTo>
                <a:cubicBezTo>
                  <a:pt x="19" y="34"/>
                  <a:pt x="19" y="34"/>
                  <a:pt x="19" y="34"/>
                </a:cubicBezTo>
                <a:cubicBezTo>
                  <a:pt x="17" y="36"/>
                  <a:pt x="16" y="38"/>
                  <a:pt x="16" y="40"/>
                </a:cubicBezTo>
                <a:cubicBezTo>
                  <a:pt x="16" y="43"/>
                  <a:pt x="17" y="45"/>
                  <a:pt x="19" y="47"/>
                </a:cubicBezTo>
                <a:cubicBezTo>
                  <a:pt x="31" y="59"/>
                  <a:pt x="31" y="59"/>
                  <a:pt x="31" y="59"/>
                </a:cubicBezTo>
                <a:cubicBezTo>
                  <a:pt x="32" y="61"/>
                  <a:pt x="33" y="63"/>
                  <a:pt x="32" y="66"/>
                </a:cubicBezTo>
                <a:cubicBezTo>
                  <a:pt x="31" y="68"/>
                  <a:pt x="29" y="70"/>
                  <a:pt x="26" y="70"/>
                </a:cubicBezTo>
                <a:cubicBezTo>
                  <a:pt x="9" y="70"/>
                  <a:pt x="9" y="70"/>
                  <a:pt x="9" y="70"/>
                </a:cubicBezTo>
                <a:cubicBezTo>
                  <a:pt x="4" y="70"/>
                  <a:pt x="0" y="74"/>
                  <a:pt x="0" y="7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6"/>
                  <a:pt x="4" y="110"/>
                  <a:pt x="9" y="110"/>
                </a:cubicBezTo>
                <a:cubicBezTo>
                  <a:pt x="26" y="110"/>
                  <a:pt x="26" y="110"/>
                  <a:pt x="26" y="110"/>
                </a:cubicBezTo>
                <a:cubicBezTo>
                  <a:pt x="29" y="110"/>
                  <a:pt x="31" y="111"/>
                  <a:pt x="32" y="114"/>
                </a:cubicBezTo>
                <a:cubicBezTo>
                  <a:pt x="33" y="116"/>
                  <a:pt x="32" y="119"/>
                  <a:pt x="31" y="121"/>
                </a:cubicBezTo>
                <a:cubicBezTo>
                  <a:pt x="19" y="133"/>
                  <a:pt x="19" y="133"/>
                  <a:pt x="19" y="133"/>
                </a:cubicBezTo>
                <a:cubicBezTo>
                  <a:pt x="17" y="135"/>
                  <a:pt x="16" y="137"/>
                  <a:pt x="16" y="139"/>
                </a:cubicBezTo>
                <a:cubicBezTo>
                  <a:pt x="16" y="142"/>
                  <a:pt x="17" y="144"/>
                  <a:pt x="19" y="146"/>
                </a:cubicBezTo>
                <a:cubicBezTo>
                  <a:pt x="34" y="161"/>
                  <a:pt x="34" y="161"/>
                  <a:pt x="34" y="161"/>
                </a:cubicBezTo>
                <a:cubicBezTo>
                  <a:pt x="37" y="165"/>
                  <a:pt x="43" y="165"/>
                  <a:pt x="47" y="161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61" y="147"/>
                  <a:pt x="63" y="147"/>
                  <a:pt x="66" y="148"/>
                </a:cubicBezTo>
                <a:cubicBezTo>
                  <a:pt x="68" y="149"/>
                  <a:pt x="70" y="151"/>
                  <a:pt x="70" y="154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6"/>
                  <a:pt x="74" y="180"/>
                  <a:pt x="79" y="180"/>
                </a:cubicBezTo>
                <a:cubicBezTo>
                  <a:pt x="101" y="180"/>
                  <a:pt x="101" y="180"/>
                  <a:pt x="101" y="180"/>
                </a:cubicBezTo>
                <a:cubicBezTo>
                  <a:pt x="106" y="180"/>
                  <a:pt x="110" y="176"/>
                  <a:pt x="110" y="171"/>
                </a:cubicBezTo>
                <a:cubicBezTo>
                  <a:pt x="110" y="154"/>
                  <a:pt x="110" y="154"/>
                  <a:pt x="110" y="154"/>
                </a:cubicBezTo>
                <a:cubicBezTo>
                  <a:pt x="110" y="151"/>
                  <a:pt x="111" y="149"/>
                  <a:pt x="114" y="148"/>
                </a:cubicBezTo>
                <a:cubicBezTo>
                  <a:pt x="116" y="147"/>
                  <a:pt x="119" y="147"/>
                  <a:pt x="121" y="149"/>
                </a:cubicBezTo>
                <a:cubicBezTo>
                  <a:pt x="133" y="161"/>
                  <a:pt x="133" y="161"/>
                  <a:pt x="133" y="161"/>
                </a:cubicBezTo>
                <a:cubicBezTo>
                  <a:pt x="136" y="165"/>
                  <a:pt x="142" y="165"/>
                  <a:pt x="146" y="161"/>
                </a:cubicBezTo>
                <a:cubicBezTo>
                  <a:pt x="161" y="146"/>
                  <a:pt x="161" y="146"/>
                  <a:pt x="161" y="146"/>
                </a:cubicBezTo>
                <a:cubicBezTo>
                  <a:pt x="163" y="144"/>
                  <a:pt x="164" y="142"/>
                  <a:pt x="164" y="139"/>
                </a:cubicBezTo>
                <a:cubicBezTo>
                  <a:pt x="164" y="137"/>
                  <a:pt x="163" y="135"/>
                  <a:pt x="161" y="133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47" y="119"/>
                  <a:pt x="147" y="116"/>
                  <a:pt x="148" y="114"/>
                </a:cubicBezTo>
                <a:cubicBezTo>
                  <a:pt x="149" y="111"/>
                  <a:pt x="151" y="110"/>
                  <a:pt x="154" y="110"/>
                </a:cubicBezTo>
                <a:cubicBezTo>
                  <a:pt x="171" y="110"/>
                  <a:pt x="171" y="110"/>
                  <a:pt x="171" y="110"/>
                </a:cubicBezTo>
                <a:cubicBezTo>
                  <a:pt x="176" y="110"/>
                  <a:pt x="180" y="106"/>
                  <a:pt x="180" y="101"/>
                </a:cubicBezTo>
                <a:cubicBezTo>
                  <a:pt x="180" y="79"/>
                  <a:pt x="180" y="79"/>
                  <a:pt x="180" y="79"/>
                </a:cubicBezTo>
                <a:cubicBezTo>
                  <a:pt x="180" y="74"/>
                  <a:pt x="176" y="70"/>
                  <a:pt x="171" y="70"/>
                </a:cubicBezTo>
                <a:close/>
                <a:moveTo>
                  <a:pt x="90" y="113"/>
                </a:moveTo>
                <a:cubicBezTo>
                  <a:pt x="77" y="113"/>
                  <a:pt x="67" y="103"/>
                  <a:pt x="67" y="90"/>
                </a:cubicBezTo>
                <a:cubicBezTo>
                  <a:pt x="67" y="77"/>
                  <a:pt x="77" y="67"/>
                  <a:pt x="90" y="67"/>
                </a:cubicBezTo>
                <a:cubicBezTo>
                  <a:pt x="103" y="67"/>
                  <a:pt x="113" y="77"/>
                  <a:pt x="113" y="90"/>
                </a:cubicBezTo>
                <a:cubicBezTo>
                  <a:pt x="113" y="103"/>
                  <a:pt x="103" y="113"/>
                  <a:pt x="90" y="1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1547125" y="4139950"/>
            <a:ext cx="4200900" cy="1369800"/>
          </a:xfrm>
          <a:prstGeom prst="rect">
            <a:avLst/>
          </a:prstGeom>
          <a:noFill/>
          <a:ln w="9525" cap="flat" cmpd="sng">
            <a:solidFill>
              <a:srgbClr val="EF6C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</a:rPr>
              <a:t>Most relevant houses’ attributes </a:t>
            </a:r>
            <a:endParaRPr sz="1800" b="1" u="sng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US">
                <a:solidFill>
                  <a:schemeClr val="lt1"/>
                </a:solidFill>
              </a:rPr>
              <a:t>Give companies the view on the factors of houses needed to be aware to get quick sales.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2256725" y="3606625"/>
            <a:ext cx="292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Variable Selection</a:t>
            </a:r>
            <a:endParaRPr/>
          </a:p>
        </p:txBody>
      </p:sp>
      <p:sp>
        <p:nvSpPr>
          <p:cNvPr id="388" name="Google Shape;388;p43"/>
          <p:cNvSpPr txBox="1"/>
          <p:nvPr/>
        </p:nvSpPr>
        <p:spPr>
          <a:xfrm>
            <a:off x="7006050" y="4139950"/>
            <a:ext cx="3867000" cy="1693200"/>
          </a:xfrm>
          <a:prstGeom prst="rect">
            <a:avLst/>
          </a:prstGeom>
          <a:noFill/>
          <a:ln w="9525" cap="flat" cmpd="sng">
            <a:solidFill>
              <a:srgbClr val="EF6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lt1"/>
                </a:solidFill>
              </a:rPr>
              <a:t>Random Forest Model</a:t>
            </a:r>
            <a:endParaRPr sz="1800" b="1" u="sng"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US">
                <a:solidFill>
                  <a:schemeClr val="lt1"/>
                </a:solidFill>
              </a:rPr>
              <a:t>Has the advantage of high R squared value and low MSE value. </a:t>
            </a:r>
            <a:endParaRPr>
              <a:solidFill>
                <a:schemeClr val="lt1"/>
              </a:solidFill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❏"/>
            </a:pPr>
            <a:r>
              <a:rPr lang="en-US">
                <a:solidFill>
                  <a:schemeClr val="lt1"/>
                </a:solidFill>
              </a:rPr>
              <a:t>Accuracy is more important in the housing market.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7380350" y="3606625"/>
            <a:ext cx="251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Model Selection</a:t>
            </a:r>
            <a:endParaRPr/>
          </a:p>
        </p:txBody>
      </p:sp>
      <p:sp>
        <p:nvSpPr>
          <p:cNvPr id="390" name="Google Shape;390;p43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1377328" y="489575"/>
            <a:ext cx="2926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6C00"/>
                </a:solidFill>
              </a:rPr>
              <a:t>Conclusion</a:t>
            </a:r>
            <a:endParaRPr sz="3600">
              <a:solidFill>
                <a:srgbClr val="EF6C00"/>
              </a:solidFill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2943724" y="1891590"/>
            <a:ext cx="1552500" cy="15510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3478693" y="2329755"/>
            <a:ext cx="482575" cy="674675"/>
          </a:xfrm>
          <a:custGeom>
            <a:avLst/>
            <a:gdLst/>
            <a:ahLst/>
            <a:cxnLst/>
            <a:rect l="l" t="t" r="r" b="b"/>
            <a:pathLst>
              <a:path w="723" h="986" extrusionOk="0">
                <a:moveTo>
                  <a:pt x="55" y="260"/>
                </a:moveTo>
                <a:cubicBezTo>
                  <a:pt x="55" y="232"/>
                  <a:pt x="68" y="218"/>
                  <a:pt x="95" y="217"/>
                </a:cubicBezTo>
                <a:lnTo>
                  <a:pt x="95" y="160"/>
                </a:lnTo>
                <a:cubicBezTo>
                  <a:pt x="45" y="161"/>
                  <a:pt x="0" y="193"/>
                  <a:pt x="0" y="242"/>
                </a:cubicBezTo>
                <a:lnTo>
                  <a:pt x="0" y="906"/>
                </a:lnTo>
                <a:cubicBezTo>
                  <a:pt x="0" y="947"/>
                  <a:pt x="40" y="986"/>
                  <a:pt x="80" y="986"/>
                </a:cubicBezTo>
                <a:lnTo>
                  <a:pt x="643" y="986"/>
                </a:lnTo>
                <a:cubicBezTo>
                  <a:pt x="683" y="986"/>
                  <a:pt x="723" y="947"/>
                  <a:pt x="723" y="906"/>
                </a:cubicBezTo>
                <a:lnTo>
                  <a:pt x="723" y="242"/>
                </a:lnTo>
                <a:cubicBezTo>
                  <a:pt x="723" y="193"/>
                  <a:pt x="678" y="161"/>
                  <a:pt x="628" y="160"/>
                </a:cubicBezTo>
                <a:lnTo>
                  <a:pt x="628" y="217"/>
                </a:lnTo>
                <a:cubicBezTo>
                  <a:pt x="655" y="218"/>
                  <a:pt x="668" y="232"/>
                  <a:pt x="668" y="260"/>
                </a:cubicBezTo>
                <a:lnTo>
                  <a:pt x="668" y="889"/>
                </a:lnTo>
                <a:cubicBezTo>
                  <a:pt x="668" y="908"/>
                  <a:pt x="659" y="929"/>
                  <a:pt x="640" y="929"/>
                </a:cubicBezTo>
                <a:lnTo>
                  <a:pt x="83" y="929"/>
                </a:lnTo>
                <a:cubicBezTo>
                  <a:pt x="61" y="929"/>
                  <a:pt x="55" y="906"/>
                  <a:pt x="55" y="884"/>
                </a:cubicBezTo>
                <a:lnTo>
                  <a:pt x="55" y="260"/>
                </a:lnTo>
                <a:close/>
                <a:moveTo>
                  <a:pt x="313" y="105"/>
                </a:moveTo>
                <a:cubicBezTo>
                  <a:pt x="313" y="82"/>
                  <a:pt x="335" y="60"/>
                  <a:pt x="358" y="60"/>
                </a:cubicBezTo>
                <a:lnTo>
                  <a:pt x="365" y="60"/>
                </a:lnTo>
                <a:cubicBezTo>
                  <a:pt x="388" y="60"/>
                  <a:pt x="410" y="82"/>
                  <a:pt x="410" y="105"/>
                </a:cubicBezTo>
                <a:lnTo>
                  <a:pt x="410" y="110"/>
                </a:lnTo>
                <a:cubicBezTo>
                  <a:pt x="410" y="135"/>
                  <a:pt x="388" y="157"/>
                  <a:pt x="363" y="157"/>
                </a:cubicBezTo>
                <a:lnTo>
                  <a:pt x="360" y="157"/>
                </a:lnTo>
                <a:cubicBezTo>
                  <a:pt x="335" y="157"/>
                  <a:pt x="313" y="135"/>
                  <a:pt x="313" y="110"/>
                </a:cubicBezTo>
                <a:lnTo>
                  <a:pt x="313" y="105"/>
                </a:lnTo>
                <a:close/>
                <a:moveTo>
                  <a:pt x="253" y="107"/>
                </a:moveTo>
                <a:lnTo>
                  <a:pt x="173" y="107"/>
                </a:lnTo>
                <a:cubicBezTo>
                  <a:pt x="145" y="107"/>
                  <a:pt x="133" y="120"/>
                  <a:pt x="133" y="147"/>
                </a:cubicBezTo>
                <a:lnTo>
                  <a:pt x="133" y="250"/>
                </a:lnTo>
                <a:cubicBezTo>
                  <a:pt x="133" y="267"/>
                  <a:pt x="144" y="285"/>
                  <a:pt x="160" y="285"/>
                </a:cubicBezTo>
                <a:lnTo>
                  <a:pt x="563" y="285"/>
                </a:lnTo>
                <a:cubicBezTo>
                  <a:pt x="579" y="285"/>
                  <a:pt x="590" y="267"/>
                  <a:pt x="590" y="250"/>
                </a:cubicBezTo>
                <a:lnTo>
                  <a:pt x="590" y="147"/>
                </a:lnTo>
                <a:cubicBezTo>
                  <a:pt x="590" y="120"/>
                  <a:pt x="578" y="107"/>
                  <a:pt x="550" y="107"/>
                </a:cubicBezTo>
                <a:lnTo>
                  <a:pt x="470" y="107"/>
                </a:lnTo>
                <a:cubicBezTo>
                  <a:pt x="470" y="52"/>
                  <a:pt x="423" y="0"/>
                  <a:pt x="370" y="0"/>
                </a:cubicBezTo>
                <a:lnTo>
                  <a:pt x="353" y="0"/>
                </a:lnTo>
                <a:cubicBezTo>
                  <a:pt x="300" y="0"/>
                  <a:pt x="253" y="52"/>
                  <a:pt x="253" y="107"/>
                </a:cubicBezTo>
                <a:close/>
                <a:moveTo>
                  <a:pt x="153" y="756"/>
                </a:moveTo>
                <a:cubicBezTo>
                  <a:pt x="153" y="751"/>
                  <a:pt x="154" y="749"/>
                  <a:pt x="160" y="749"/>
                </a:cubicBezTo>
                <a:lnTo>
                  <a:pt x="255" y="749"/>
                </a:lnTo>
                <a:lnTo>
                  <a:pt x="255" y="756"/>
                </a:lnTo>
                <a:cubicBezTo>
                  <a:pt x="255" y="764"/>
                  <a:pt x="216" y="787"/>
                  <a:pt x="208" y="791"/>
                </a:cubicBezTo>
                <a:cubicBezTo>
                  <a:pt x="201" y="786"/>
                  <a:pt x="186" y="771"/>
                  <a:pt x="175" y="771"/>
                </a:cubicBezTo>
                <a:lnTo>
                  <a:pt x="173" y="771"/>
                </a:lnTo>
                <a:cubicBezTo>
                  <a:pt x="167" y="771"/>
                  <a:pt x="158" y="780"/>
                  <a:pt x="158" y="786"/>
                </a:cubicBezTo>
                <a:lnTo>
                  <a:pt x="158" y="789"/>
                </a:lnTo>
                <a:cubicBezTo>
                  <a:pt x="158" y="795"/>
                  <a:pt x="193" y="834"/>
                  <a:pt x="200" y="834"/>
                </a:cubicBezTo>
                <a:lnTo>
                  <a:pt x="203" y="834"/>
                </a:lnTo>
                <a:cubicBezTo>
                  <a:pt x="208" y="834"/>
                  <a:pt x="247" y="802"/>
                  <a:pt x="255" y="796"/>
                </a:cubicBezTo>
                <a:cubicBezTo>
                  <a:pt x="255" y="810"/>
                  <a:pt x="261" y="854"/>
                  <a:pt x="248" y="854"/>
                </a:cubicBezTo>
                <a:lnTo>
                  <a:pt x="160" y="854"/>
                </a:lnTo>
                <a:cubicBezTo>
                  <a:pt x="154" y="854"/>
                  <a:pt x="153" y="852"/>
                  <a:pt x="153" y="846"/>
                </a:cubicBezTo>
                <a:lnTo>
                  <a:pt x="153" y="756"/>
                </a:lnTo>
                <a:close/>
                <a:moveTo>
                  <a:pt x="248" y="879"/>
                </a:moveTo>
                <a:cubicBezTo>
                  <a:pt x="295" y="879"/>
                  <a:pt x="277" y="827"/>
                  <a:pt x="280" y="784"/>
                </a:cubicBezTo>
                <a:cubicBezTo>
                  <a:pt x="282" y="762"/>
                  <a:pt x="337" y="742"/>
                  <a:pt x="343" y="721"/>
                </a:cubicBezTo>
                <a:lnTo>
                  <a:pt x="335" y="721"/>
                </a:lnTo>
                <a:cubicBezTo>
                  <a:pt x="318" y="721"/>
                  <a:pt x="293" y="737"/>
                  <a:pt x="280" y="744"/>
                </a:cubicBezTo>
                <a:cubicBezTo>
                  <a:pt x="274" y="735"/>
                  <a:pt x="268" y="724"/>
                  <a:pt x="253" y="724"/>
                </a:cubicBezTo>
                <a:lnTo>
                  <a:pt x="155" y="724"/>
                </a:lnTo>
                <a:cubicBezTo>
                  <a:pt x="141" y="724"/>
                  <a:pt x="128" y="737"/>
                  <a:pt x="128" y="751"/>
                </a:cubicBezTo>
                <a:lnTo>
                  <a:pt x="128" y="851"/>
                </a:lnTo>
                <a:cubicBezTo>
                  <a:pt x="128" y="868"/>
                  <a:pt x="143" y="879"/>
                  <a:pt x="160" y="879"/>
                </a:cubicBezTo>
                <a:lnTo>
                  <a:pt x="248" y="879"/>
                </a:lnTo>
                <a:close/>
                <a:moveTo>
                  <a:pt x="153" y="394"/>
                </a:moveTo>
                <a:cubicBezTo>
                  <a:pt x="153" y="389"/>
                  <a:pt x="154" y="387"/>
                  <a:pt x="160" y="387"/>
                </a:cubicBezTo>
                <a:lnTo>
                  <a:pt x="248" y="387"/>
                </a:lnTo>
                <a:cubicBezTo>
                  <a:pt x="253" y="387"/>
                  <a:pt x="255" y="389"/>
                  <a:pt x="255" y="394"/>
                </a:cubicBezTo>
                <a:cubicBezTo>
                  <a:pt x="255" y="401"/>
                  <a:pt x="213" y="429"/>
                  <a:pt x="208" y="429"/>
                </a:cubicBezTo>
                <a:cubicBezTo>
                  <a:pt x="203" y="429"/>
                  <a:pt x="190" y="409"/>
                  <a:pt x="175" y="409"/>
                </a:cubicBezTo>
                <a:cubicBezTo>
                  <a:pt x="168" y="409"/>
                  <a:pt x="158" y="417"/>
                  <a:pt x="158" y="424"/>
                </a:cubicBezTo>
                <a:lnTo>
                  <a:pt x="158" y="427"/>
                </a:lnTo>
                <a:cubicBezTo>
                  <a:pt x="158" y="437"/>
                  <a:pt x="192" y="470"/>
                  <a:pt x="200" y="474"/>
                </a:cubicBezTo>
                <a:lnTo>
                  <a:pt x="255" y="434"/>
                </a:lnTo>
                <a:lnTo>
                  <a:pt x="255" y="492"/>
                </a:lnTo>
                <a:lnTo>
                  <a:pt x="153" y="492"/>
                </a:lnTo>
                <a:lnTo>
                  <a:pt x="153" y="394"/>
                </a:lnTo>
                <a:close/>
                <a:moveTo>
                  <a:pt x="278" y="382"/>
                </a:moveTo>
                <a:cubicBezTo>
                  <a:pt x="275" y="369"/>
                  <a:pt x="264" y="362"/>
                  <a:pt x="248" y="362"/>
                </a:cubicBezTo>
                <a:lnTo>
                  <a:pt x="160" y="362"/>
                </a:lnTo>
                <a:cubicBezTo>
                  <a:pt x="143" y="362"/>
                  <a:pt x="128" y="373"/>
                  <a:pt x="128" y="390"/>
                </a:cubicBezTo>
                <a:lnTo>
                  <a:pt x="128" y="489"/>
                </a:lnTo>
                <a:cubicBezTo>
                  <a:pt x="128" y="504"/>
                  <a:pt x="141" y="517"/>
                  <a:pt x="155" y="517"/>
                </a:cubicBezTo>
                <a:lnTo>
                  <a:pt x="253" y="517"/>
                </a:lnTo>
                <a:cubicBezTo>
                  <a:pt x="292" y="517"/>
                  <a:pt x="280" y="455"/>
                  <a:pt x="279" y="416"/>
                </a:cubicBezTo>
                <a:lnTo>
                  <a:pt x="343" y="362"/>
                </a:lnTo>
                <a:cubicBezTo>
                  <a:pt x="343" y="362"/>
                  <a:pt x="338" y="360"/>
                  <a:pt x="338" y="360"/>
                </a:cubicBezTo>
                <a:cubicBezTo>
                  <a:pt x="313" y="360"/>
                  <a:pt x="293" y="381"/>
                  <a:pt x="278" y="382"/>
                </a:cubicBezTo>
                <a:close/>
                <a:moveTo>
                  <a:pt x="153" y="569"/>
                </a:moveTo>
                <a:lnTo>
                  <a:pt x="255" y="569"/>
                </a:lnTo>
                <a:lnTo>
                  <a:pt x="255" y="582"/>
                </a:lnTo>
                <a:lnTo>
                  <a:pt x="208" y="612"/>
                </a:lnTo>
                <a:lnTo>
                  <a:pt x="176" y="588"/>
                </a:lnTo>
                <a:cubicBezTo>
                  <a:pt x="168" y="593"/>
                  <a:pt x="158" y="595"/>
                  <a:pt x="158" y="607"/>
                </a:cubicBezTo>
                <a:cubicBezTo>
                  <a:pt x="158" y="614"/>
                  <a:pt x="193" y="654"/>
                  <a:pt x="200" y="654"/>
                </a:cubicBezTo>
                <a:cubicBezTo>
                  <a:pt x="212" y="654"/>
                  <a:pt x="242" y="620"/>
                  <a:pt x="255" y="617"/>
                </a:cubicBezTo>
                <a:lnTo>
                  <a:pt x="255" y="672"/>
                </a:lnTo>
                <a:lnTo>
                  <a:pt x="153" y="672"/>
                </a:lnTo>
                <a:lnTo>
                  <a:pt x="153" y="569"/>
                </a:lnTo>
                <a:close/>
                <a:moveTo>
                  <a:pt x="280" y="563"/>
                </a:moveTo>
                <a:cubicBezTo>
                  <a:pt x="275" y="555"/>
                  <a:pt x="269" y="544"/>
                  <a:pt x="255" y="544"/>
                </a:cubicBezTo>
                <a:lnTo>
                  <a:pt x="153" y="544"/>
                </a:lnTo>
                <a:cubicBezTo>
                  <a:pt x="140" y="544"/>
                  <a:pt x="128" y="557"/>
                  <a:pt x="128" y="569"/>
                </a:cubicBezTo>
                <a:lnTo>
                  <a:pt x="128" y="672"/>
                </a:lnTo>
                <a:cubicBezTo>
                  <a:pt x="128" y="684"/>
                  <a:pt x="140" y="696"/>
                  <a:pt x="153" y="696"/>
                </a:cubicBezTo>
                <a:lnTo>
                  <a:pt x="255" y="696"/>
                </a:lnTo>
                <a:cubicBezTo>
                  <a:pt x="291" y="696"/>
                  <a:pt x="280" y="632"/>
                  <a:pt x="279" y="596"/>
                </a:cubicBezTo>
                <a:lnTo>
                  <a:pt x="343" y="542"/>
                </a:lnTo>
                <a:lnTo>
                  <a:pt x="334" y="538"/>
                </a:lnTo>
                <a:lnTo>
                  <a:pt x="280" y="563"/>
                </a:lnTo>
                <a:close/>
                <a:moveTo>
                  <a:pt x="370" y="829"/>
                </a:moveTo>
                <a:cubicBezTo>
                  <a:pt x="370" y="834"/>
                  <a:pt x="372" y="836"/>
                  <a:pt x="378" y="836"/>
                </a:cubicBezTo>
                <a:lnTo>
                  <a:pt x="573" y="836"/>
                </a:lnTo>
                <a:cubicBezTo>
                  <a:pt x="579" y="836"/>
                  <a:pt x="580" y="834"/>
                  <a:pt x="580" y="829"/>
                </a:cubicBezTo>
                <a:lnTo>
                  <a:pt x="580" y="774"/>
                </a:lnTo>
                <a:cubicBezTo>
                  <a:pt x="580" y="768"/>
                  <a:pt x="579" y="766"/>
                  <a:pt x="573" y="766"/>
                </a:cubicBezTo>
                <a:lnTo>
                  <a:pt x="370" y="766"/>
                </a:lnTo>
                <a:lnTo>
                  <a:pt x="370" y="829"/>
                </a:lnTo>
                <a:close/>
                <a:moveTo>
                  <a:pt x="370" y="654"/>
                </a:moveTo>
                <a:lnTo>
                  <a:pt x="580" y="654"/>
                </a:lnTo>
                <a:lnTo>
                  <a:pt x="580" y="587"/>
                </a:lnTo>
                <a:lnTo>
                  <a:pt x="370" y="587"/>
                </a:lnTo>
                <a:lnTo>
                  <a:pt x="370" y="654"/>
                </a:lnTo>
                <a:close/>
                <a:moveTo>
                  <a:pt x="370" y="474"/>
                </a:moveTo>
                <a:lnTo>
                  <a:pt x="523" y="474"/>
                </a:lnTo>
                <a:lnTo>
                  <a:pt x="523" y="407"/>
                </a:lnTo>
                <a:lnTo>
                  <a:pt x="370" y="407"/>
                </a:lnTo>
                <a:lnTo>
                  <a:pt x="370" y="4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4991000" y="1830025"/>
            <a:ext cx="240300" cy="2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866140" y="1149350"/>
            <a:ext cx="906780" cy="4558665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7630" y="2061700"/>
            <a:ext cx="3953510" cy="27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6094730" y="2059940"/>
            <a:ext cx="2475865" cy="1285875"/>
          </a:xfrm>
          <a:prstGeom prst="rect">
            <a:avLst/>
          </a:prstGeom>
          <a:noFill/>
          <a:ln w="28575" cap="flat" cmpd="sng">
            <a:solidFill>
              <a:srgbClr val="F272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8726170" y="2059940"/>
            <a:ext cx="2475865" cy="1285875"/>
          </a:xfrm>
          <a:prstGeom prst="rect">
            <a:avLst/>
          </a:prstGeom>
          <a:noFill/>
          <a:ln w="28575" cap="flat" cmpd="sng">
            <a:solidFill>
              <a:srgbClr val="F272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6094095" y="3512185"/>
            <a:ext cx="2475865" cy="1285875"/>
          </a:xfrm>
          <a:prstGeom prst="rect">
            <a:avLst/>
          </a:prstGeom>
          <a:noFill/>
          <a:ln w="28575" cap="flat" cmpd="sng">
            <a:solidFill>
              <a:srgbClr val="F272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8725535" y="3512185"/>
            <a:ext cx="2475865" cy="1285875"/>
          </a:xfrm>
          <a:prstGeom prst="rect">
            <a:avLst/>
          </a:prstGeom>
          <a:noFill/>
          <a:ln w="28575" cap="flat" cmpd="sng">
            <a:solidFill>
              <a:srgbClr val="F2722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772925" y="3014350"/>
            <a:ext cx="3175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6167613" y="2410388"/>
            <a:ext cx="233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6266130" y="3843570"/>
            <a:ext cx="213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Analysis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8898205" y="2410390"/>
            <a:ext cx="2131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EDA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8798412" y="3843575"/>
            <a:ext cx="2330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44"/>
          <p:cNvGrpSpPr/>
          <p:nvPr/>
        </p:nvGrpSpPr>
        <p:grpSpPr>
          <a:xfrm>
            <a:off x="522968" y="1506160"/>
            <a:ext cx="990600" cy="990600"/>
            <a:chOff x="1962150" y="2000250"/>
            <a:chExt cx="990600" cy="990600"/>
          </a:xfrm>
        </p:grpSpPr>
        <p:sp>
          <p:nvSpPr>
            <p:cNvPr id="400" name="Google Shape;400;p44"/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2230038" y="2268138"/>
              <a:ext cx="454823" cy="454823"/>
            </a:xfrm>
            <a:custGeom>
              <a:avLst/>
              <a:gdLst/>
              <a:ahLst/>
              <a:cxnLst/>
              <a:rect l="l" t="t" r="r" b="b"/>
              <a:pathLst>
                <a:path w="1019" h="1017" extrusionOk="0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44"/>
          <p:cNvSpPr txBox="1"/>
          <p:nvPr/>
        </p:nvSpPr>
        <p:spPr>
          <a:xfrm>
            <a:off x="2034800" y="1472850"/>
            <a:ext cx="7818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Important Factors: </a:t>
            </a: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Location, Room Types, Squares, and Community Average</a:t>
            </a:r>
            <a:endParaRPr sz="2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grpSp>
        <p:nvGrpSpPr>
          <p:cNvPr id="403" name="Google Shape;403;p44"/>
          <p:cNvGrpSpPr/>
          <p:nvPr/>
        </p:nvGrpSpPr>
        <p:grpSpPr>
          <a:xfrm>
            <a:off x="522968" y="5015291"/>
            <a:ext cx="990600" cy="990600"/>
            <a:chOff x="-3640825" y="2722950"/>
            <a:chExt cx="990600" cy="990600"/>
          </a:xfrm>
        </p:grpSpPr>
        <p:sp>
          <p:nvSpPr>
            <p:cNvPr id="404" name="Google Shape;404;p44"/>
            <p:cNvSpPr/>
            <p:nvPr/>
          </p:nvSpPr>
          <p:spPr>
            <a:xfrm>
              <a:off x="-3640825" y="2722950"/>
              <a:ext cx="990600" cy="9906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4"/>
            <p:cNvSpPr/>
            <p:nvPr/>
          </p:nvSpPr>
          <p:spPr>
            <a:xfrm>
              <a:off x="-3372943" y="2990846"/>
              <a:ext cx="454826" cy="454825"/>
            </a:xfrm>
            <a:custGeom>
              <a:avLst/>
              <a:gdLst/>
              <a:ahLst/>
              <a:cxnLst/>
              <a:rect l="l" t="t" r="r" b="b"/>
              <a:pathLst>
                <a:path w="1019" h="1017" extrusionOk="0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44"/>
          <p:cNvSpPr txBox="1"/>
          <p:nvPr/>
        </p:nvSpPr>
        <p:spPr>
          <a:xfrm>
            <a:off x="2034800" y="5370250"/>
            <a:ext cx="92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100"/>
              <a:buNone/>
            </a:pPr>
            <a:r>
              <a:rPr lang="en-US" sz="2000">
                <a:solidFill>
                  <a:srgbClr val="FFFFFF"/>
                </a:solidFill>
              </a:rPr>
              <a:t>Highest Demand Month: March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407" name="Google Shape;407;p44"/>
          <p:cNvGrpSpPr/>
          <p:nvPr/>
        </p:nvGrpSpPr>
        <p:grpSpPr>
          <a:xfrm>
            <a:off x="522968" y="3260735"/>
            <a:ext cx="990600" cy="990600"/>
            <a:chOff x="1962150" y="2000250"/>
            <a:chExt cx="990600" cy="990600"/>
          </a:xfrm>
        </p:grpSpPr>
        <p:sp>
          <p:nvSpPr>
            <p:cNvPr id="408" name="Google Shape;408;p44"/>
            <p:cNvSpPr/>
            <p:nvPr/>
          </p:nvSpPr>
          <p:spPr>
            <a:xfrm>
              <a:off x="1962150" y="2000250"/>
              <a:ext cx="990600" cy="9906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4"/>
            <p:cNvSpPr/>
            <p:nvPr/>
          </p:nvSpPr>
          <p:spPr>
            <a:xfrm>
              <a:off x="2230038" y="2268138"/>
              <a:ext cx="454823" cy="454823"/>
            </a:xfrm>
            <a:custGeom>
              <a:avLst/>
              <a:gdLst/>
              <a:ahLst/>
              <a:cxnLst/>
              <a:rect l="l" t="t" r="r" b="b"/>
              <a:pathLst>
                <a:path w="1019" h="1017" extrusionOk="0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44"/>
          <p:cNvSpPr txBox="1"/>
          <p:nvPr/>
        </p:nvSpPr>
        <p:spPr>
          <a:xfrm>
            <a:off x="2034800" y="3566000"/>
            <a:ext cx="74094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Ideal House Type: Five Rooms and </a:t>
            </a:r>
            <a:r>
              <a:rPr lang="en-US" sz="2000">
                <a:solidFill>
                  <a:schemeClr val="lt1"/>
                </a:solidFill>
              </a:rPr>
              <a:t>89 m</a:t>
            </a:r>
            <a:r>
              <a:rPr lang="en-US" sz="2000" baseline="30000">
                <a:solidFill>
                  <a:schemeClr val="lt1"/>
                </a:solidFill>
              </a:rPr>
              <a:t>2</a:t>
            </a:r>
            <a:endParaRPr sz="2000">
              <a:solidFill>
                <a:srgbClr val="FFFFF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666115" y="489585"/>
            <a:ext cx="590700" cy="590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1377325" y="489575"/>
            <a:ext cx="423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6C00"/>
                </a:solidFill>
              </a:rPr>
              <a:t>Recommendations</a:t>
            </a:r>
            <a:endParaRPr sz="3600">
              <a:solidFill>
                <a:srgbClr val="EF6C00"/>
              </a:solidFill>
            </a:endParaRPr>
          </a:p>
        </p:txBody>
      </p:sp>
      <p:pic>
        <p:nvPicPr>
          <p:cNvPr id="413" name="Google Shape;4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25" y="3460675"/>
            <a:ext cx="590700" cy="5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49" y="5130950"/>
            <a:ext cx="647466" cy="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537" y="1694162"/>
            <a:ext cx="647475" cy="6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2170" y="1311314"/>
            <a:ext cx="4547870" cy="314571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5"/>
          <p:cNvSpPr/>
          <p:nvPr/>
        </p:nvSpPr>
        <p:spPr>
          <a:xfrm>
            <a:off x="5318650" y="2243440"/>
            <a:ext cx="4771500" cy="3311400"/>
          </a:xfrm>
          <a:prstGeom prst="rect">
            <a:avLst/>
          </a:prstGeom>
          <a:gradFill>
            <a:gsLst>
              <a:gs pos="0">
                <a:srgbClr val="B88240">
                  <a:alpha val="53725"/>
                </a:srgbClr>
              </a:gs>
              <a:gs pos="85000">
                <a:srgbClr val="E8620E"/>
              </a:gs>
              <a:gs pos="100000">
                <a:srgbClr val="E8620E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 txBox="1"/>
          <p:nvPr/>
        </p:nvSpPr>
        <p:spPr>
          <a:xfrm>
            <a:off x="302550" y="2917525"/>
            <a:ext cx="101775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7500" b="1">
                <a:solidFill>
                  <a:schemeClr val="lt1"/>
                </a:solidFill>
              </a:rPr>
              <a:t>hanks </a:t>
            </a:r>
            <a:r>
              <a:rPr lang="en-US" sz="7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watching!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0211" y="1490345"/>
            <a:ext cx="5232947" cy="324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459865" y="1079500"/>
            <a:ext cx="2089785" cy="221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512873" y="2874600"/>
            <a:ext cx="3574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1589405" y="5120005"/>
            <a:ext cx="736600" cy="736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1123950" y="101550"/>
            <a:ext cx="523200" cy="5043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929838" y="1580051"/>
            <a:ext cx="52725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Zhang (2019) stated that Beijing has the ninth highest house price in the world. </a:t>
            </a:r>
            <a:endParaRPr sz="1800"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9D9D9"/>
                </a:solidFill>
              </a:rPr>
              <a:t>The growth of price can be huge from 17,854 RMB in 2013 to 27,497 RMB in 2016. </a:t>
            </a:r>
            <a:endParaRPr sz="1800">
              <a:solidFill>
                <a:srgbClr val="D9D9D9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4300" y="3705500"/>
            <a:ext cx="5272499" cy="23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950" y="702229"/>
            <a:ext cx="3862705" cy="5391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1760850" y="0"/>
            <a:ext cx="8670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6C00"/>
                </a:solidFill>
              </a:rPr>
              <a:t>Background</a:t>
            </a:r>
            <a:endParaRPr sz="3600" b="1">
              <a:solidFill>
                <a:srgbClr val="EF6C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 flipH="1">
            <a:off x="10215055" y="745565"/>
            <a:ext cx="573300" cy="48978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/>
          <p:nvPr/>
        </p:nvSpPr>
        <p:spPr>
          <a:xfrm flipH="1">
            <a:off x="652835" y="3006870"/>
            <a:ext cx="205800" cy="1761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5759" y="764315"/>
            <a:ext cx="3179287" cy="48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2317351" y="1797450"/>
            <a:ext cx="42258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What factors are important in Beijing house price?</a:t>
            </a:r>
            <a:endParaRPr sz="18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What types of houses are favored in market and When is the best time to sell?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Which model is the best fit to represent the market?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800" y="1872337"/>
            <a:ext cx="573400" cy="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7696" y="3006875"/>
            <a:ext cx="573400" cy="57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8600" y="4141450"/>
            <a:ext cx="531600" cy="53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/>
          <p:nvPr/>
        </p:nvSpPr>
        <p:spPr>
          <a:xfrm flipH="1">
            <a:off x="858618" y="455159"/>
            <a:ext cx="531600" cy="5316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1544738" y="367250"/>
            <a:ext cx="8670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EF6C00"/>
                </a:solidFill>
              </a:rPr>
              <a:t>Business Questions</a:t>
            </a:r>
            <a:endParaRPr sz="3600">
              <a:solidFill>
                <a:srgbClr val="EF6C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EF6C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 flipH="1">
            <a:off x="974950" y="652550"/>
            <a:ext cx="531600" cy="4905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4833620" y="4539615"/>
            <a:ext cx="25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1506545" y="4628902"/>
            <a:ext cx="25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1983400" y="3968700"/>
            <a:ext cx="3109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Rstudio: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Mainly focusing on 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EDA &amp; Modeling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7046125" y="3968700"/>
            <a:ext cx="35175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Tableau: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Exploring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pattern of the  housing market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grpSp>
        <p:nvGrpSpPr>
          <p:cNvPr id="222" name="Google Shape;222;p30"/>
          <p:cNvGrpSpPr/>
          <p:nvPr/>
        </p:nvGrpSpPr>
        <p:grpSpPr>
          <a:xfrm>
            <a:off x="2746940" y="2251188"/>
            <a:ext cx="1582420" cy="1582420"/>
            <a:chOff x="1977440" y="2637788"/>
            <a:chExt cx="1582420" cy="1582420"/>
          </a:xfrm>
        </p:grpSpPr>
        <p:sp>
          <p:nvSpPr>
            <p:cNvPr id="223" name="Google Shape;223;p30"/>
            <p:cNvSpPr/>
            <p:nvPr/>
          </p:nvSpPr>
          <p:spPr>
            <a:xfrm>
              <a:off x="1977440" y="2637788"/>
              <a:ext cx="1582420" cy="1582420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" name="Google Shape;22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51150" y="2943625"/>
              <a:ext cx="970750" cy="970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30"/>
          <p:cNvGrpSpPr/>
          <p:nvPr/>
        </p:nvGrpSpPr>
        <p:grpSpPr>
          <a:xfrm>
            <a:off x="8084988" y="2150288"/>
            <a:ext cx="1582420" cy="1582420"/>
            <a:chOff x="5304788" y="2637788"/>
            <a:chExt cx="1582420" cy="1582420"/>
          </a:xfrm>
        </p:grpSpPr>
        <p:grpSp>
          <p:nvGrpSpPr>
            <p:cNvPr id="226" name="Google Shape;226;p30"/>
            <p:cNvGrpSpPr/>
            <p:nvPr/>
          </p:nvGrpSpPr>
          <p:grpSpPr>
            <a:xfrm>
              <a:off x="5304788" y="2637788"/>
              <a:ext cx="1582420" cy="1582420"/>
              <a:chOff x="2133600" y="2600325"/>
              <a:chExt cx="1582420" cy="1582420"/>
            </a:xfrm>
          </p:grpSpPr>
          <p:sp>
            <p:nvSpPr>
              <p:cNvPr id="227" name="Google Shape;227;p30"/>
              <p:cNvSpPr/>
              <p:nvPr/>
            </p:nvSpPr>
            <p:spPr>
              <a:xfrm>
                <a:off x="2133600" y="2600325"/>
                <a:ext cx="1582420" cy="1582420"/>
              </a:xfrm>
              <a:prstGeom prst="ellipse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2715856" y="3134374"/>
                <a:ext cx="417692" cy="51389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017" extrusionOk="0">
                    <a:moveTo>
                      <a:pt x="732" y="0"/>
                    </a:moveTo>
                    <a:lnTo>
                      <a:pt x="96" y="0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76" y="2"/>
                    </a:lnTo>
                    <a:lnTo>
                      <a:pt x="67" y="4"/>
                    </a:lnTo>
                    <a:lnTo>
                      <a:pt x="58" y="7"/>
                    </a:lnTo>
                    <a:lnTo>
                      <a:pt x="50" y="10"/>
                    </a:lnTo>
                    <a:lnTo>
                      <a:pt x="42" y="16"/>
                    </a:lnTo>
                    <a:lnTo>
                      <a:pt x="35" y="21"/>
                    </a:lnTo>
                    <a:lnTo>
                      <a:pt x="28" y="27"/>
                    </a:lnTo>
                    <a:lnTo>
                      <a:pt x="22" y="34"/>
                    </a:lnTo>
                    <a:lnTo>
                      <a:pt x="16" y="41"/>
                    </a:lnTo>
                    <a:lnTo>
                      <a:pt x="12" y="49"/>
                    </a:lnTo>
                    <a:lnTo>
                      <a:pt x="8" y="58"/>
                    </a:lnTo>
                    <a:lnTo>
                      <a:pt x="5" y="66"/>
                    </a:lnTo>
                    <a:lnTo>
                      <a:pt x="2" y="76"/>
                    </a:lnTo>
                    <a:lnTo>
                      <a:pt x="0" y="85"/>
                    </a:lnTo>
                    <a:lnTo>
                      <a:pt x="0" y="95"/>
                    </a:lnTo>
                    <a:lnTo>
                      <a:pt x="0" y="921"/>
                    </a:lnTo>
                    <a:lnTo>
                      <a:pt x="0" y="921"/>
                    </a:lnTo>
                    <a:lnTo>
                      <a:pt x="0" y="931"/>
                    </a:lnTo>
                    <a:lnTo>
                      <a:pt x="2" y="941"/>
                    </a:lnTo>
                    <a:lnTo>
                      <a:pt x="5" y="950"/>
                    </a:lnTo>
                    <a:lnTo>
                      <a:pt x="8" y="959"/>
                    </a:lnTo>
                    <a:lnTo>
                      <a:pt x="12" y="967"/>
                    </a:lnTo>
                    <a:lnTo>
                      <a:pt x="16" y="975"/>
                    </a:lnTo>
                    <a:lnTo>
                      <a:pt x="22" y="982"/>
                    </a:lnTo>
                    <a:lnTo>
                      <a:pt x="28" y="989"/>
                    </a:lnTo>
                    <a:lnTo>
                      <a:pt x="35" y="995"/>
                    </a:lnTo>
                    <a:lnTo>
                      <a:pt x="42" y="1001"/>
                    </a:lnTo>
                    <a:lnTo>
                      <a:pt x="50" y="1006"/>
                    </a:lnTo>
                    <a:lnTo>
                      <a:pt x="58" y="1009"/>
                    </a:lnTo>
                    <a:lnTo>
                      <a:pt x="67" y="1012"/>
                    </a:lnTo>
                    <a:lnTo>
                      <a:pt x="76" y="1015"/>
                    </a:lnTo>
                    <a:lnTo>
                      <a:pt x="86" y="1017"/>
                    </a:lnTo>
                    <a:lnTo>
                      <a:pt x="96" y="1017"/>
                    </a:lnTo>
                    <a:lnTo>
                      <a:pt x="732" y="1017"/>
                    </a:lnTo>
                    <a:lnTo>
                      <a:pt x="732" y="1017"/>
                    </a:lnTo>
                    <a:lnTo>
                      <a:pt x="742" y="1017"/>
                    </a:lnTo>
                    <a:lnTo>
                      <a:pt x="751" y="1015"/>
                    </a:lnTo>
                    <a:lnTo>
                      <a:pt x="760" y="1012"/>
                    </a:lnTo>
                    <a:lnTo>
                      <a:pt x="769" y="1009"/>
                    </a:lnTo>
                    <a:lnTo>
                      <a:pt x="777" y="1006"/>
                    </a:lnTo>
                    <a:lnTo>
                      <a:pt x="785" y="1001"/>
                    </a:lnTo>
                    <a:lnTo>
                      <a:pt x="792" y="995"/>
                    </a:lnTo>
                    <a:lnTo>
                      <a:pt x="800" y="989"/>
                    </a:lnTo>
                    <a:lnTo>
                      <a:pt x="805" y="982"/>
                    </a:lnTo>
                    <a:lnTo>
                      <a:pt x="810" y="975"/>
                    </a:lnTo>
                    <a:lnTo>
                      <a:pt x="816" y="967"/>
                    </a:lnTo>
                    <a:lnTo>
                      <a:pt x="820" y="959"/>
                    </a:lnTo>
                    <a:lnTo>
                      <a:pt x="823" y="950"/>
                    </a:lnTo>
                    <a:lnTo>
                      <a:pt x="825" y="941"/>
                    </a:lnTo>
                    <a:lnTo>
                      <a:pt x="826" y="931"/>
                    </a:lnTo>
                    <a:lnTo>
                      <a:pt x="828" y="921"/>
                    </a:lnTo>
                    <a:lnTo>
                      <a:pt x="828" y="95"/>
                    </a:lnTo>
                    <a:lnTo>
                      <a:pt x="828" y="95"/>
                    </a:lnTo>
                    <a:lnTo>
                      <a:pt x="826" y="85"/>
                    </a:lnTo>
                    <a:lnTo>
                      <a:pt x="825" y="76"/>
                    </a:lnTo>
                    <a:lnTo>
                      <a:pt x="823" y="66"/>
                    </a:lnTo>
                    <a:lnTo>
                      <a:pt x="820" y="58"/>
                    </a:lnTo>
                    <a:lnTo>
                      <a:pt x="816" y="49"/>
                    </a:lnTo>
                    <a:lnTo>
                      <a:pt x="810" y="41"/>
                    </a:lnTo>
                    <a:lnTo>
                      <a:pt x="805" y="34"/>
                    </a:lnTo>
                    <a:lnTo>
                      <a:pt x="800" y="27"/>
                    </a:lnTo>
                    <a:lnTo>
                      <a:pt x="792" y="21"/>
                    </a:lnTo>
                    <a:lnTo>
                      <a:pt x="785" y="16"/>
                    </a:lnTo>
                    <a:lnTo>
                      <a:pt x="777" y="10"/>
                    </a:lnTo>
                    <a:lnTo>
                      <a:pt x="769" y="7"/>
                    </a:lnTo>
                    <a:lnTo>
                      <a:pt x="760" y="4"/>
                    </a:lnTo>
                    <a:lnTo>
                      <a:pt x="751" y="2"/>
                    </a:lnTo>
                    <a:lnTo>
                      <a:pt x="742" y="0"/>
                    </a:lnTo>
                    <a:lnTo>
                      <a:pt x="732" y="0"/>
                    </a:lnTo>
                    <a:lnTo>
                      <a:pt x="732" y="0"/>
                    </a:lnTo>
                    <a:close/>
                    <a:moveTo>
                      <a:pt x="763" y="921"/>
                    </a:moveTo>
                    <a:lnTo>
                      <a:pt x="763" y="921"/>
                    </a:lnTo>
                    <a:lnTo>
                      <a:pt x="763" y="928"/>
                    </a:lnTo>
                    <a:lnTo>
                      <a:pt x="761" y="934"/>
                    </a:lnTo>
                    <a:lnTo>
                      <a:pt x="758" y="939"/>
                    </a:lnTo>
                    <a:lnTo>
                      <a:pt x="755" y="944"/>
                    </a:lnTo>
                    <a:lnTo>
                      <a:pt x="749" y="948"/>
                    </a:lnTo>
                    <a:lnTo>
                      <a:pt x="744" y="951"/>
                    </a:lnTo>
                    <a:lnTo>
                      <a:pt x="738" y="952"/>
                    </a:lnTo>
                    <a:lnTo>
                      <a:pt x="732" y="953"/>
                    </a:lnTo>
                    <a:lnTo>
                      <a:pt x="96" y="953"/>
                    </a:lnTo>
                    <a:lnTo>
                      <a:pt x="96" y="953"/>
                    </a:lnTo>
                    <a:lnTo>
                      <a:pt x="89" y="952"/>
                    </a:lnTo>
                    <a:lnTo>
                      <a:pt x="83" y="951"/>
                    </a:lnTo>
                    <a:lnTo>
                      <a:pt x="78" y="948"/>
                    </a:lnTo>
                    <a:lnTo>
                      <a:pt x="73" y="944"/>
                    </a:lnTo>
                    <a:lnTo>
                      <a:pt x="69" y="939"/>
                    </a:lnTo>
                    <a:lnTo>
                      <a:pt x="66" y="934"/>
                    </a:lnTo>
                    <a:lnTo>
                      <a:pt x="65" y="928"/>
                    </a:lnTo>
                    <a:lnTo>
                      <a:pt x="64" y="921"/>
                    </a:lnTo>
                    <a:lnTo>
                      <a:pt x="64" y="280"/>
                    </a:lnTo>
                    <a:lnTo>
                      <a:pt x="64" y="280"/>
                    </a:lnTo>
                    <a:lnTo>
                      <a:pt x="80" y="284"/>
                    </a:lnTo>
                    <a:lnTo>
                      <a:pt x="87" y="285"/>
                    </a:lnTo>
                    <a:lnTo>
                      <a:pt x="96" y="286"/>
                    </a:lnTo>
                    <a:lnTo>
                      <a:pt x="732" y="286"/>
                    </a:lnTo>
                    <a:lnTo>
                      <a:pt x="732" y="286"/>
                    </a:lnTo>
                    <a:lnTo>
                      <a:pt x="740" y="285"/>
                    </a:lnTo>
                    <a:lnTo>
                      <a:pt x="748" y="284"/>
                    </a:lnTo>
                    <a:lnTo>
                      <a:pt x="763" y="280"/>
                    </a:lnTo>
                    <a:lnTo>
                      <a:pt x="763" y="921"/>
                    </a:lnTo>
                    <a:close/>
                    <a:moveTo>
                      <a:pt x="763" y="191"/>
                    </a:moveTo>
                    <a:lnTo>
                      <a:pt x="763" y="191"/>
                    </a:lnTo>
                    <a:lnTo>
                      <a:pt x="763" y="197"/>
                    </a:lnTo>
                    <a:lnTo>
                      <a:pt x="761" y="202"/>
                    </a:lnTo>
                    <a:lnTo>
                      <a:pt x="758" y="208"/>
                    </a:lnTo>
                    <a:lnTo>
                      <a:pt x="755" y="213"/>
                    </a:lnTo>
                    <a:lnTo>
                      <a:pt x="749" y="216"/>
                    </a:lnTo>
                    <a:lnTo>
                      <a:pt x="744" y="220"/>
                    </a:lnTo>
                    <a:lnTo>
                      <a:pt x="738" y="222"/>
                    </a:lnTo>
                    <a:lnTo>
                      <a:pt x="732" y="222"/>
                    </a:lnTo>
                    <a:lnTo>
                      <a:pt x="96" y="222"/>
                    </a:lnTo>
                    <a:lnTo>
                      <a:pt x="96" y="222"/>
                    </a:lnTo>
                    <a:lnTo>
                      <a:pt x="89" y="222"/>
                    </a:lnTo>
                    <a:lnTo>
                      <a:pt x="83" y="220"/>
                    </a:lnTo>
                    <a:lnTo>
                      <a:pt x="78" y="216"/>
                    </a:lnTo>
                    <a:lnTo>
                      <a:pt x="73" y="213"/>
                    </a:lnTo>
                    <a:lnTo>
                      <a:pt x="69" y="208"/>
                    </a:lnTo>
                    <a:lnTo>
                      <a:pt x="66" y="202"/>
                    </a:lnTo>
                    <a:lnTo>
                      <a:pt x="65" y="197"/>
                    </a:lnTo>
                    <a:lnTo>
                      <a:pt x="64" y="191"/>
                    </a:lnTo>
                    <a:lnTo>
                      <a:pt x="64" y="95"/>
                    </a:lnTo>
                    <a:lnTo>
                      <a:pt x="64" y="95"/>
                    </a:lnTo>
                    <a:lnTo>
                      <a:pt x="65" y="89"/>
                    </a:lnTo>
                    <a:lnTo>
                      <a:pt x="66" y="82"/>
                    </a:lnTo>
                    <a:lnTo>
                      <a:pt x="69" y="77"/>
                    </a:lnTo>
                    <a:lnTo>
                      <a:pt x="73" y="73"/>
                    </a:lnTo>
                    <a:lnTo>
                      <a:pt x="78" y="68"/>
                    </a:lnTo>
                    <a:lnTo>
                      <a:pt x="83" y="65"/>
                    </a:lnTo>
                    <a:lnTo>
                      <a:pt x="89" y="64"/>
                    </a:lnTo>
                    <a:lnTo>
                      <a:pt x="96" y="63"/>
                    </a:lnTo>
                    <a:lnTo>
                      <a:pt x="732" y="63"/>
                    </a:lnTo>
                    <a:lnTo>
                      <a:pt x="732" y="63"/>
                    </a:lnTo>
                    <a:lnTo>
                      <a:pt x="738" y="64"/>
                    </a:lnTo>
                    <a:lnTo>
                      <a:pt x="744" y="65"/>
                    </a:lnTo>
                    <a:lnTo>
                      <a:pt x="749" y="68"/>
                    </a:lnTo>
                    <a:lnTo>
                      <a:pt x="755" y="73"/>
                    </a:lnTo>
                    <a:lnTo>
                      <a:pt x="758" y="77"/>
                    </a:lnTo>
                    <a:lnTo>
                      <a:pt x="761" y="82"/>
                    </a:lnTo>
                    <a:lnTo>
                      <a:pt x="763" y="89"/>
                    </a:lnTo>
                    <a:lnTo>
                      <a:pt x="763" y="95"/>
                    </a:lnTo>
                    <a:lnTo>
                      <a:pt x="763" y="191"/>
                    </a:lnTo>
                    <a:close/>
                    <a:moveTo>
                      <a:pt x="191" y="508"/>
                    </a:moveTo>
                    <a:lnTo>
                      <a:pt x="222" y="508"/>
                    </a:lnTo>
                    <a:lnTo>
                      <a:pt x="222" y="540"/>
                    </a:lnTo>
                    <a:lnTo>
                      <a:pt x="222" y="540"/>
                    </a:lnTo>
                    <a:lnTo>
                      <a:pt x="223" y="547"/>
                    </a:lnTo>
                    <a:lnTo>
                      <a:pt x="226" y="552"/>
                    </a:lnTo>
                    <a:lnTo>
                      <a:pt x="228" y="557"/>
                    </a:lnTo>
                    <a:lnTo>
                      <a:pt x="232" y="563"/>
                    </a:lnTo>
                    <a:lnTo>
                      <a:pt x="236" y="566"/>
                    </a:lnTo>
                    <a:lnTo>
                      <a:pt x="242" y="569"/>
                    </a:lnTo>
                    <a:lnTo>
                      <a:pt x="248" y="571"/>
                    </a:lnTo>
                    <a:lnTo>
                      <a:pt x="255" y="571"/>
                    </a:lnTo>
                    <a:lnTo>
                      <a:pt x="255" y="571"/>
                    </a:lnTo>
                    <a:lnTo>
                      <a:pt x="261" y="571"/>
                    </a:lnTo>
                    <a:lnTo>
                      <a:pt x="267" y="569"/>
                    </a:lnTo>
                    <a:lnTo>
                      <a:pt x="273" y="566"/>
                    </a:lnTo>
                    <a:lnTo>
                      <a:pt x="277" y="563"/>
                    </a:lnTo>
                    <a:lnTo>
                      <a:pt x="281" y="557"/>
                    </a:lnTo>
                    <a:lnTo>
                      <a:pt x="284" y="552"/>
                    </a:lnTo>
                    <a:lnTo>
                      <a:pt x="286" y="547"/>
                    </a:lnTo>
                    <a:lnTo>
                      <a:pt x="287" y="540"/>
                    </a:lnTo>
                    <a:lnTo>
                      <a:pt x="287" y="508"/>
                    </a:lnTo>
                    <a:lnTo>
                      <a:pt x="318" y="508"/>
                    </a:lnTo>
                    <a:lnTo>
                      <a:pt x="318" y="508"/>
                    </a:lnTo>
                    <a:lnTo>
                      <a:pt x="324" y="507"/>
                    </a:lnTo>
                    <a:lnTo>
                      <a:pt x="331" y="506"/>
                    </a:lnTo>
                    <a:lnTo>
                      <a:pt x="336" y="503"/>
                    </a:lnTo>
                    <a:lnTo>
                      <a:pt x="340" y="498"/>
                    </a:lnTo>
                    <a:lnTo>
                      <a:pt x="345" y="494"/>
                    </a:lnTo>
                    <a:lnTo>
                      <a:pt x="348" y="489"/>
                    </a:lnTo>
                    <a:lnTo>
                      <a:pt x="349" y="482"/>
                    </a:lnTo>
                    <a:lnTo>
                      <a:pt x="350" y="476"/>
                    </a:lnTo>
                    <a:lnTo>
                      <a:pt x="350" y="476"/>
                    </a:lnTo>
                    <a:lnTo>
                      <a:pt x="349" y="470"/>
                    </a:lnTo>
                    <a:lnTo>
                      <a:pt x="348" y="464"/>
                    </a:lnTo>
                    <a:lnTo>
                      <a:pt x="345" y="459"/>
                    </a:lnTo>
                    <a:lnTo>
                      <a:pt x="340" y="453"/>
                    </a:lnTo>
                    <a:lnTo>
                      <a:pt x="336" y="450"/>
                    </a:lnTo>
                    <a:lnTo>
                      <a:pt x="331" y="447"/>
                    </a:lnTo>
                    <a:lnTo>
                      <a:pt x="324" y="445"/>
                    </a:lnTo>
                    <a:lnTo>
                      <a:pt x="318" y="445"/>
                    </a:lnTo>
                    <a:lnTo>
                      <a:pt x="287" y="445"/>
                    </a:lnTo>
                    <a:lnTo>
                      <a:pt x="287" y="413"/>
                    </a:lnTo>
                    <a:lnTo>
                      <a:pt x="287" y="413"/>
                    </a:lnTo>
                    <a:lnTo>
                      <a:pt x="286" y="406"/>
                    </a:lnTo>
                    <a:lnTo>
                      <a:pt x="284" y="401"/>
                    </a:lnTo>
                    <a:lnTo>
                      <a:pt x="281" y="395"/>
                    </a:lnTo>
                    <a:lnTo>
                      <a:pt x="277" y="390"/>
                    </a:lnTo>
                    <a:lnTo>
                      <a:pt x="273" y="387"/>
                    </a:lnTo>
                    <a:lnTo>
                      <a:pt x="267" y="384"/>
                    </a:lnTo>
                    <a:lnTo>
                      <a:pt x="261" y="382"/>
                    </a:lnTo>
                    <a:lnTo>
                      <a:pt x="255" y="380"/>
                    </a:lnTo>
                    <a:lnTo>
                      <a:pt x="255" y="380"/>
                    </a:lnTo>
                    <a:lnTo>
                      <a:pt x="248" y="382"/>
                    </a:lnTo>
                    <a:lnTo>
                      <a:pt x="242" y="384"/>
                    </a:lnTo>
                    <a:lnTo>
                      <a:pt x="236" y="387"/>
                    </a:lnTo>
                    <a:lnTo>
                      <a:pt x="232" y="390"/>
                    </a:lnTo>
                    <a:lnTo>
                      <a:pt x="228" y="395"/>
                    </a:lnTo>
                    <a:lnTo>
                      <a:pt x="226" y="401"/>
                    </a:lnTo>
                    <a:lnTo>
                      <a:pt x="223" y="406"/>
                    </a:lnTo>
                    <a:lnTo>
                      <a:pt x="222" y="413"/>
                    </a:lnTo>
                    <a:lnTo>
                      <a:pt x="222" y="445"/>
                    </a:lnTo>
                    <a:lnTo>
                      <a:pt x="191" y="445"/>
                    </a:lnTo>
                    <a:lnTo>
                      <a:pt x="191" y="445"/>
                    </a:lnTo>
                    <a:lnTo>
                      <a:pt x="185" y="445"/>
                    </a:lnTo>
                    <a:lnTo>
                      <a:pt x="178" y="447"/>
                    </a:lnTo>
                    <a:lnTo>
                      <a:pt x="173" y="450"/>
                    </a:lnTo>
                    <a:lnTo>
                      <a:pt x="169" y="453"/>
                    </a:lnTo>
                    <a:lnTo>
                      <a:pt x="164" y="459"/>
                    </a:lnTo>
                    <a:lnTo>
                      <a:pt x="161" y="464"/>
                    </a:lnTo>
                    <a:lnTo>
                      <a:pt x="160" y="470"/>
                    </a:lnTo>
                    <a:lnTo>
                      <a:pt x="159" y="476"/>
                    </a:lnTo>
                    <a:lnTo>
                      <a:pt x="159" y="476"/>
                    </a:lnTo>
                    <a:lnTo>
                      <a:pt x="160" y="482"/>
                    </a:lnTo>
                    <a:lnTo>
                      <a:pt x="161" y="489"/>
                    </a:lnTo>
                    <a:lnTo>
                      <a:pt x="164" y="494"/>
                    </a:lnTo>
                    <a:lnTo>
                      <a:pt x="169" y="498"/>
                    </a:lnTo>
                    <a:lnTo>
                      <a:pt x="173" y="503"/>
                    </a:lnTo>
                    <a:lnTo>
                      <a:pt x="178" y="506"/>
                    </a:lnTo>
                    <a:lnTo>
                      <a:pt x="185" y="507"/>
                    </a:lnTo>
                    <a:lnTo>
                      <a:pt x="191" y="508"/>
                    </a:lnTo>
                    <a:lnTo>
                      <a:pt x="191" y="508"/>
                    </a:lnTo>
                    <a:close/>
                    <a:moveTo>
                      <a:pt x="637" y="445"/>
                    </a:moveTo>
                    <a:lnTo>
                      <a:pt x="509" y="445"/>
                    </a:lnTo>
                    <a:lnTo>
                      <a:pt x="509" y="445"/>
                    </a:lnTo>
                    <a:lnTo>
                      <a:pt x="502" y="445"/>
                    </a:lnTo>
                    <a:lnTo>
                      <a:pt x="497" y="447"/>
                    </a:lnTo>
                    <a:lnTo>
                      <a:pt x="492" y="450"/>
                    </a:lnTo>
                    <a:lnTo>
                      <a:pt x="486" y="453"/>
                    </a:lnTo>
                    <a:lnTo>
                      <a:pt x="483" y="459"/>
                    </a:lnTo>
                    <a:lnTo>
                      <a:pt x="480" y="464"/>
                    </a:lnTo>
                    <a:lnTo>
                      <a:pt x="478" y="470"/>
                    </a:lnTo>
                    <a:lnTo>
                      <a:pt x="478" y="476"/>
                    </a:lnTo>
                    <a:lnTo>
                      <a:pt x="478" y="476"/>
                    </a:lnTo>
                    <a:lnTo>
                      <a:pt x="478" y="482"/>
                    </a:lnTo>
                    <a:lnTo>
                      <a:pt x="480" y="489"/>
                    </a:lnTo>
                    <a:lnTo>
                      <a:pt x="483" y="494"/>
                    </a:lnTo>
                    <a:lnTo>
                      <a:pt x="486" y="498"/>
                    </a:lnTo>
                    <a:lnTo>
                      <a:pt x="492" y="503"/>
                    </a:lnTo>
                    <a:lnTo>
                      <a:pt x="497" y="506"/>
                    </a:lnTo>
                    <a:lnTo>
                      <a:pt x="502" y="507"/>
                    </a:lnTo>
                    <a:lnTo>
                      <a:pt x="509" y="508"/>
                    </a:lnTo>
                    <a:lnTo>
                      <a:pt x="637" y="508"/>
                    </a:lnTo>
                    <a:lnTo>
                      <a:pt x="637" y="508"/>
                    </a:lnTo>
                    <a:lnTo>
                      <a:pt x="643" y="507"/>
                    </a:lnTo>
                    <a:lnTo>
                      <a:pt x="648" y="506"/>
                    </a:lnTo>
                    <a:lnTo>
                      <a:pt x="654" y="503"/>
                    </a:lnTo>
                    <a:lnTo>
                      <a:pt x="659" y="498"/>
                    </a:lnTo>
                    <a:lnTo>
                      <a:pt x="662" y="494"/>
                    </a:lnTo>
                    <a:lnTo>
                      <a:pt x="666" y="489"/>
                    </a:lnTo>
                    <a:lnTo>
                      <a:pt x="668" y="482"/>
                    </a:lnTo>
                    <a:lnTo>
                      <a:pt x="668" y="476"/>
                    </a:lnTo>
                    <a:lnTo>
                      <a:pt x="668" y="476"/>
                    </a:lnTo>
                    <a:lnTo>
                      <a:pt x="668" y="470"/>
                    </a:lnTo>
                    <a:lnTo>
                      <a:pt x="666" y="464"/>
                    </a:lnTo>
                    <a:lnTo>
                      <a:pt x="662" y="459"/>
                    </a:lnTo>
                    <a:lnTo>
                      <a:pt x="659" y="453"/>
                    </a:lnTo>
                    <a:lnTo>
                      <a:pt x="654" y="450"/>
                    </a:lnTo>
                    <a:lnTo>
                      <a:pt x="648" y="447"/>
                    </a:lnTo>
                    <a:lnTo>
                      <a:pt x="643" y="445"/>
                    </a:lnTo>
                    <a:lnTo>
                      <a:pt x="637" y="445"/>
                    </a:lnTo>
                    <a:lnTo>
                      <a:pt x="637" y="445"/>
                    </a:lnTo>
                    <a:close/>
                    <a:moveTo>
                      <a:pt x="637" y="667"/>
                    </a:moveTo>
                    <a:lnTo>
                      <a:pt x="509" y="667"/>
                    </a:lnTo>
                    <a:lnTo>
                      <a:pt x="509" y="667"/>
                    </a:lnTo>
                    <a:lnTo>
                      <a:pt x="502" y="668"/>
                    </a:lnTo>
                    <a:lnTo>
                      <a:pt x="497" y="670"/>
                    </a:lnTo>
                    <a:lnTo>
                      <a:pt x="492" y="672"/>
                    </a:lnTo>
                    <a:lnTo>
                      <a:pt x="486" y="677"/>
                    </a:lnTo>
                    <a:lnTo>
                      <a:pt x="483" y="681"/>
                    </a:lnTo>
                    <a:lnTo>
                      <a:pt x="480" y="686"/>
                    </a:lnTo>
                    <a:lnTo>
                      <a:pt x="478" y="693"/>
                    </a:lnTo>
                    <a:lnTo>
                      <a:pt x="478" y="699"/>
                    </a:lnTo>
                    <a:lnTo>
                      <a:pt x="478" y="699"/>
                    </a:lnTo>
                    <a:lnTo>
                      <a:pt x="478" y="706"/>
                    </a:lnTo>
                    <a:lnTo>
                      <a:pt x="480" y="711"/>
                    </a:lnTo>
                    <a:lnTo>
                      <a:pt x="483" y="716"/>
                    </a:lnTo>
                    <a:lnTo>
                      <a:pt x="486" y="722"/>
                    </a:lnTo>
                    <a:lnTo>
                      <a:pt x="492" y="725"/>
                    </a:lnTo>
                    <a:lnTo>
                      <a:pt x="497" y="728"/>
                    </a:lnTo>
                    <a:lnTo>
                      <a:pt x="502" y="730"/>
                    </a:lnTo>
                    <a:lnTo>
                      <a:pt x="509" y="731"/>
                    </a:lnTo>
                    <a:lnTo>
                      <a:pt x="637" y="731"/>
                    </a:lnTo>
                    <a:lnTo>
                      <a:pt x="637" y="731"/>
                    </a:lnTo>
                    <a:lnTo>
                      <a:pt x="643" y="730"/>
                    </a:lnTo>
                    <a:lnTo>
                      <a:pt x="648" y="728"/>
                    </a:lnTo>
                    <a:lnTo>
                      <a:pt x="654" y="725"/>
                    </a:lnTo>
                    <a:lnTo>
                      <a:pt x="659" y="722"/>
                    </a:lnTo>
                    <a:lnTo>
                      <a:pt x="662" y="716"/>
                    </a:lnTo>
                    <a:lnTo>
                      <a:pt x="666" y="711"/>
                    </a:lnTo>
                    <a:lnTo>
                      <a:pt x="668" y="706"/>
                    </a:lnTo>
                    <a:lnTo>
                      <a:pt x="668" y="699"/>
                    </a:lnTo>
                    <a:lnTo>
                      <a:pt x="668" y="699"/>
                    </a:lnTo>
                    <a:lnTo>
                      <a:pt x="668" y="693"/>
                    </a:lnTo>
                    <a:lnTo>
                      <a:pt x="666" y="686"/>
                    </a:lnTo>
                    <a:lnTo>
                      <a:pt x="662" y="681"/>
                    </a:lnTo>
                    <a:lnTo>
                      <a:pt x="659" y="677"/>
                    </a:lnTo>
                    <a:lnTo>
                      <a:pt x="654" y="672"/>
                    </a:lnTo>
                    <a:lnTo>
                      <a:pt x="648" y="670"/>
                    </a:lnTo>
                    <a:lnTo>
                      <a:pt x="643" y="668"/>
                    </a:lnTo>
                    <a:lnTo>
                      <a:pt x="637" y="667"/>
                    </a:lnTo>
                    <a:lnTo>
                      <a:pt x="637" y="667"/>
                    </a:lnTo>
                    <a:close/>
                    <a:moveTo>
                      <a:pt x="637" y="795"/>
                    </a:moveTo>
                    <a:lnTo>
                      <a:pt x="509" y="795"/>
                    </a:lnTo>
                    <a:lnTo>
                      <a:pt x="509" y="795"/>
                    </a:lnTo>
                    <a:lnTo>
                      <a:pt x="502" y="795"/>
                    </a:lnTo>
                    <a:lnTo>
                      <a:pt x="497" y="797"/>
                    </a:lnTo>
                    <a:lnTo>
                      <a:pt x="492" y="800"/>
                    </a:lnTo>
                    <a:lnTo>
                      <a:pt x="486" y="803"/>
                    </a:lnTo>
                    <a:lnTo>
                      <a:pt x="483" y="809"/>
                    </a:lnTo>
                    <a:lnTo>
                      <a:pt x="480" y="814"/>
                    </a:lnTo>
                    <a:lnTo>
                      <a:pt x="478" y="819"/>
                    </a:lnTo>
                    <a:lnTo>
                      <a:pt x="478" y="826"/>
                    </a:lnTo>
                    <a:lnTo>
                      <a:pt x="478" y="826"/>
                    </a:lnTo>
                    <a:lnTo>
                      <a:pt x="478" y="832"/>
                    </a:lnTo>
                    <a:lnTo>
                      <a:pt x="480" y="839"/>
                    </a:lnTo>
                    <a:lnTo>
                      <a:pt x="483" y="844"/>
                    </a:lnTo>
                    <a:lnTo>
                      <a:pt x="486" y="848"/>
                    </a:lnTo>
                    <a:lnTo>
                      <a:pt x="492" y="853"/>
                    </a:lnTo>
                    <a:lnTo>
                      <a:pt x="497" y="856"/>
                    </a:lnTo>
                    <a:lnTo>
                      <a:pt x="502" y="857"/>
                    </a:lnTo>
                    <a:lnTo>
                      <a:pt x="509" y="858"/>
                    </a:lnTo>
                    <a:lnTo>
                      <a:pt x="637" y="858"/>
                    </a:lnTo>
                    <a:lnTo>
                      <a:pt x="637" y="858"/>
                    </a:lnTo>
                    <a:lnTo>
                      <a:pt x="643" y="857"/>
                    </a:lnTo>
                    <a:lnTo>
                      <a:pt x="648" y="856"/>
                    </a:lnTo>
                    <a:lnTo>
                      <a:pt x="654" y="853"/>
                    </a:lnTo>
                    <a:lnTo>
                      <a:pt x="659" y="848"/>
                    </a:lnTo>
                    <a:lnTo>
                      <a:pt x="662" y="844"/>
                    </a:lnTo>
                    <a:lnTo>
                      <a:pt x="666" y="839"/>
                    </a:lnTo>
                    <a:lnTo>
                      <a:pt x="668" y="832"/>
                    </a:lnTo>
                    <a:lnTo>
                      <a:pt x="668" y="826"/>
                    </a:lnTo>
                    <a:lnTo>
                      <a:pt x="668" y="826"/>
                    </a:lnTo>
                    <a:lnTo>
                      <a:pt x="668" y="819"/>
                    </a:lnTo>
                    <a:lnTo>
                      <a:pt x="666" y="814"/>
                    </a:lnTo>
                    <a:lnTo>
                      <a:pt x="662" y="809"/>
                    </a:lnTo>
                    <a:lnTo>
                      <a:pt x="659" y="803"/>
                    </a:lnTo>
                    <a:lnTo>
                      <a:pt x="654" y="800"/>
                    </a:lnTo>
                    <a:lnTo>
                      <a:pt x="648" y="797"/>
                    </a:lnTo>
                    <a:lnTo>
                      <a:pt x="643" y="795"/>
                    </a:lnTo>
                    <a:lnTo>
                      <a:pt x="637" y="795"/>
                    </a:lnTo>
                    <a:lnTo>
                      <a:pt x="637" y="795"/>
                    </a:lnTo>
                    <a:close/>
                    <a:moveTo>
                      <a:pt x="340" y="677"/>
                    </a:moveTo>
                    <a:lnTo>
                      <a:pt x="340" y="677"/>
                    </a:lnTo>
                    <a:lnTo>
                      <a:pt x="336" y="672"/>
                    </a:lnTo>
                    <a:lnTo>
                      <a:pt x="330" y="669"/>
                    </a:lnTo>
                    <a:lnTo>
                      <a:pt x="324" y="668"/>
                    </a:lnTo>
                    <a:lnTo>
                      <a:pt x="318" y="667"/>
                    </a:lnTo>
                    <a:lnTo>
                      <a:pt x="313" y="668"/>
                    </a:lnTo>
                    <a:lnTo>
                      <a:pt x="306" y="669"/>
                    </a:lnTo>
                    <a:lnTo>
                      <a:pt x="301" y="672"/>
                    </a:lnTo>
                    <a:lnTo>
                      <a:pt x="295" y="677"/>
                    </a:lnTo>
                    <a:lnTo>
                      <a:pt x="255" y="717"/>
                    </a:lnTo>
                    <a:lnTo>
                      <a:pt x="214" y="677"/>
                    </a:lnTo>
                    <a:lnTo>
                      <a:pt x="214" y="677"/>
                    </a:lnTo>
                    <a:lnTo>
                      <a:pt x="208" y="672"/>
                    </a:lnTo>
                    <a:lnTo>
                      <a:pt x="203" y="669"/>
                    </a:lnTo>
                    <a:lnTo>
                      <a:pt x="197" y="668"/>
                    </a:lnTo>
                    <a:lnTo>
                      <a:pt x="191" y="667"/>
                    </a:lnTo>
                    <a:lnTo>
                      <a:pt x="185" y="668"/>
                    </a:lnTo>
                    <a:lnTo>
                      <a:pt x="179" y="669"/>
                    </a:lnTo>
                    <a:lnTo>
                      <a:pt x="173" y="672"/>
                    </a:lnTo>
                    <a:lnTo>
                      <a:pt x="169" y="677"/>
                    </a:lnTo>
                    <a:lnTo>
                      <a:pt x="169" y="677"/>
                    </a:lnTo>
                    <a:lnTo>
                      <a:pt x="164" y="682"/>
                    </a:lnTo>
                    <a:lnTo>
                      <a:pt x="161" y="687"/>
                    </a:lnTo>
                    <a:lnTo>
                      <a:pt x="160" y="693"/>
                    </a:lnTo>
                    <a:lnTo>
                      <a:pt x="159" y="699"/>
                    </a:lnTo>
                    <a:lnTo>
                      <a:pt x="160" y="706"/>
                    </a:lnTo>
                    <a:lnTo>
                      <a:pt x="161" y="711"/>
                    </a:lnTo>
                    <a:lnTo>
                      <a:pt x="164" y="716"/>
                    </a:lnTo>
                    <a:lnTo>
                      <a:pt x="169" y="722"/>
                    </a:lnTo>
                    <a:lnTo>
                      <a:pt x="210" y="762"/>
                    </a:lnTo>
                    <a:lnTo>
                      <a:pt x="169" y="803"/>
                    </a:lnTo>
                    <a:lnTo>
                      <a:pt x="169" y="803"/>
                    </a:lnTo>
                    <a:lnTo>
                      <a:pt x="164" y="809"/>
                    </a:lnTo>
                    <a:lnTo>
                      <a:pt x="161" y="814"/>
                    </a:lnTo>
                    <a:lnTo>
                      <a:pt x="160" y="820"/>
                    </a:lnTo>
                    <a:lnTo>
                      <a:pt x="159" y="826"/>
                    </a:lnTo>
                    <a:lnTo>
                      <a:pt x="160" y="832"/>
                    </a:lnTo>
                    <a:lnTo>
                      <a:pt x="161" y="839"/>
                    </a:lnTo>
                    <a:lnTo>
                      <a:pt x="164" y="844"/>
                    </a:lnTo>
                    <a:lnTo>
                      <a:pt x="169" y="848"/>
                    </a:lnTo>
                    <a:lnTo>
                      <a:pt x="169" y="848"/>
                    </a:lnTo>
                    <a:lnTo>
                      <a:pt x="173" y="853"/>
                    </a:lnTo>
                    <a:lnTo>
                      <a:pt x="179" y="856"/>
                    </a:lnTo>
                    <a:lnTo>
                      <a:pt x="185" y="858"/>
                    </a:lnTo>
                    <a:lnTo>
                      <a:pt x="191" y="858"/>
                    </a:lnTo>
                    <a:lnTo>
                      <a:pt x="191" y="858"/>
                    </a:lnTo>
                    <a:lnTo>
                      <a:pt x="197" y="858"/>
                    </a:lnTo>
                    <a:lnTo>
                      <a:pt x="203" y="856"/>
                    </a:lnTo>
                    <a:lnTo>
                      <a:pt x="208" y="853"/>
                    </a:lnTo>
                    <a:lnTo>
                      <a:pt x="214" y="848"/>
                    </a:lnTo>
                    <a:lnTo>
                      <a:pt x="255" y="807"/>
                    </a:lnTo>
                    <a:lnTo>
                      <a:pt x="295" y="848"/>
                    </a:lnTo>
                    <a:lnTo>
                      <a:pt x="295" y="848"/>
                    </a:lnTo>
                    <a:lnTo>
                      <a:pt x="301" y="853"/>
                    </a:lnTo>
                    <a:lnTo>
                      <a:pt x="306" y="856"/>
                    </a:lnTo>
                    <a:lnTo>
                      <a:pt x="313" y="858"/>
                    </a:lnTo>
                    <a:lnTo>
                      <a:pt x="318" y="858"/>
                    </a:lnTo>
                    <a:lnTo>
                      <a:pt x="318" y="858"/>
                    </a:lnTo>
                    <a:lnTo>
                      <a:pt x="324" y="858"/>
                    </a:lnTo>
                    <a:lnTo>
                      <a:pt x="330" y="856"/>
                    </a:lnTo>
                    <a:lnTo>
                      <a:pt x="336" y="853"/>
                    </a:lnTo>
                    <a:lnTo>
                      <a:pt x="340" y="848"/>
                    </a:lnTo>
                    <a:lnTo>
                      <a:pt x="340" y="848"/>
                    </a:lnTo>
                    <a:lnTo>
                      <a:pt x="345" y="844"/>
                    </a:lnTo>
                    <a:lnTo>
                      <a:pt x="348" y="839"/>
                    </a:lnTo>
                    <a:lnTo>
                      <a:pt x="349" y="832"/>
                    </a:lnTo>
                    <a:lnTo>
                      <a:pt x="350" y="826"/>
                    </a:lnTo>
                    <a:lnTo>
                      <a:pt x="349" y="820"/>
                    </a:lnTo>
                    <a:lnTo>
                      <a:pt x="348" y="814"/>
                    </a:lnTo>
                    <a:lnTo>
                      <a:pt x="345" y="809"/>
                    </a:lnTo>
                    <a:lnTo>
                      <a:pt x="340" y="803"/>
                    </a:lnTo>
                    <a:lnTo>
                      <a:pt x="300" y="762"/>
                    </a:lnTo>
                    <a:lnTo>
                      <a:pt x="340" y="722"/>
                    </a:lnTo>
                    <a:lnTo>
                      <a:pt x="340" y="722"/>
                    </a:lnTo>
                    <a:lnTo>
                      <a:pt x="345" y="716"/>
                    </a:lnTo>
                    <a:lnTo>
                      <a:pt x="348" y="711"/>
                    </a:lnTo>
                    <a:lnTo>
                      <a:pt x="349" y="706"/>
                    </a:lnTo>
                    <a:lnTo>
                      <a:pt x="350" y="699"/>
                    </a:lnTo>
                    <a:lnTo>
                      <a:pt x="349" y="693"/>
                    </a:lnTo>
                    <a:lnTo>
                      <a:pt x="348" y="687"/>
                    </a:lnTo>
                    <a:lnTo>
                      <a:pt x="345" y="682"/>
                    </a:lnTo>
                    <a:lnTo>
                      <a:pt x="340" y="677"/>
                    </a:lnTo>
                    <a:lnTo>
                      <a:pt x="340" y="6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44546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29" name="Google Shape;22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5988" y="2910450"/>
              <a:ext cx="970750" cy="970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30"/>
          <p:cNvSpPr txBox="1"/>
          <p:nvPr/>
        </p:nvSpPr>
        <p:spPr>
          <a:xfrm>
            <a:off x="1893400" y="544100"/>
            <a:ext cx="8670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EF6C00"/>
                </a:solidFill>
              </a:rPr>
              <a:t>Tools</a:t>
            </a:r>
            <a:endParaRPr sz="3600" b="1">
              <a:solidFill>
                <a:srgbClr val="EF6C00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0050" y="1624895"/>
            <a:ext cx="5233969" cy="324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2430250" y="1079500"/>
            <a:ext cx="19602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174150" y="2895850"/>
            <a:ext cx="7371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</a:rPr>
              <a:t>Exploratory Data Analysis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2632030" y="5136805"/>
            <a:ext cx="736500" cy="7365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666115" y="489585"/>
            <a:ext cx="590550" cy="59055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1471250" y="489575"/>
            <a:ext cx="8670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6C00"/>
                </a:solidFill>
              </a:rPr>
              <a:t>Data Collection</a:t>
            </a:r>
            <a:endParaRPr sz="4000" b="1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666125" y="1470755"/>
            <a:ext cx="42282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❏"/>
            </a:pPr>
            <a:r>
              <a:rPr lang="en-US" sz="7600">
                <a:solidFill>
                  <a:srgbClr val="FFFFFF"/>
                </a:solidFill>
              </a:rPr>
              <a:t>Obtained from </a:t>
            </a:r>
            <a:r>
              <a:rPr lang="en-US" sz="76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https://bj.lianjia.com/ershoufang/</a:t>
            </a:r>
            <a:endParaRPr sz="7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T Sans Narrow"/>
              <a:buChar char="❏"/>
            </a:pPr>
            <a:r>
              <a:rPr lang="en-US" sz="7600">
                <a:solidFill>
                  <a:srgbClr val="FFFFFF"/>
                </a:solidFill>
              </a:rPr>
              <a:t>Total </a:t>
            </a:r>
            <a:r>
              <a:rPr lang="en-US" sz="7600" b="1">
                <a:solidFill>
                  <a:srgbClr val="FFFFFF"/>
                </a:solidFill>
              </a:rPr>
              <a:t>318,851</a:t>
            </a:r>
            <a:r>
              <a:rPr lang="en-US" sz="7600">
                <a:solidFill>
                  <a:srgbClr val="FFFFFF"/>
                </a:solidFill>
              </a:rPr>
              <a:t> observations</a:t>
            </a:r>
            <a:endParaRPr sz="7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T Sans Narrow"/>
              <a:buChar char="❏"/>
            </a:pPr>
            <a:r>
              <a:rPr lang="en-US" sz="7600" b="1">
                <a:solidFill>
                  <a:srgbClr val="FFFFFF"/>
                </a:solidFill>
              </a:rPr>
              <a:t>8</a:t>
            </a:r>
            <a:r>
              <a:rPr lang="en-US" sz="7600">
                <a:solidFill>
                  <a:srgbClr val="FFFFFF"/>
                </a:solidFill>
              </a:rPr>
              <a:t> Character attributes</a:t>
            </a:r>
            <a:endParaRPr sz="7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T Sans Narrow"/>
              <a:buChar char="❏"/>
            </a:pPr>
            <a:r>
              <a:rPr lang="en-US" sz="7600" b="1">
                <a:solidFill>
                  <a:srgbClr val="FFFFFF"/>
                </a:solidFill>
              </a:rPr>
              <a:t>9</a:t>
            </a:r>
            <a:r>
              <a:rPr lang="en-US" sz="7600">
                <a:solidFill>
                  <a:srgbClr val="FFFFFF"/>
                </a:solidFill>
              </a:rPr>
              <a:t> Numeric and </a:t>
            </a:r>
            <a:r>
              <a:rPr lang="en-US" sz="7600" b="1">
                <a:solidFill>
                  <a:srgbClr val="FFFFFF"/>
                </a:solidFill>
              </a:rPr>
              <a:t>9</a:t>
            </a:r>
            <a:r>
              <a:rPr lang="en-US" sz="7600">
                <a:solidFill>
                  <a:srgbClr val="FFFFFF"/>
                </a:solidFill>
              </a:rPr>
              <a:t> Integer attributes </a:t>
            </a:r>
            <a:endParaRPr sz="76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T Sans Narrow"/>
              <a:buChar char="❏"/>
            </a:pPr>
            <a:r>
              <a:rPr lang="en-US" sz="7600">
                <a:solidFill>
                  <a:srgbClr val="FFFFFF"/>
                </a:solidFill>
              </a:rPr>
              <a:t>Outcome variable: </a:t>
            </a:r>
            <a:r>
              <a:rPr lang="en-US" sz="7600" b="1">
                <a:solidFill>
                  <a:srgbClr val="FFFFFF"/>
                </a:solidFill>
              </a:rPr>
              <a:t>totalPrice</a:t>
            </a:r>
            <a:endParaRPr sz="76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625" y="936450"/>
            <a:ext cx="6432726" cy="52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666115" y="489585"/>
            <a:ext cx="590700" cy="590700"/>
          </a:xfrm>
          <a:prstGeom prst="rect">
            <a:avLst/>
          </a:prstGeom>
          <a:solidFill>
            <a:srgbClr val="F27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1471250" y="489575"/>
            <a:ext cx="86703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EF6C00"/>
                </a:solidFill>
              </a:rPr>
              <a:t>Data Cleansing</a:t>
            </a:r>
            <a:endParaRPr sz="3600">
              <a:solidFill>
                <a:srgbClr val="EF6C00"/>
              </a:solidFill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666125" y="1470755"/>
            <a:ext cx="4228200" cy="48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❏"/>
            </a:pPr>
            <a:r>
              <a:rPr lang="en-US" sz="7600">
                <a:solidFill>
                  <a:srgbClr val="FFFFFF"/>
                </a:solidFill>
              </a:rPr>
              <a:t>drop url, id, cid columns</a:t>
            </a: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❏"/>
            </a:pPr>
            <a:r>
              <a:rPr lang="en-US" sz="7600">
                <a:solidFill>
                  <a:srgbClr val="FFFFFF"/>
                </a:solidFill>
              </a:rPr>
              <a:t>49.54% of DOM data is missing-replace with mean</a:t>
            </a: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❏"/>
            </a:pPr>
            <a:r>
              <a:rPr lang="en-US" sz="7600">
                <a:solidFill>
                  <a:srgbClr val="FFFFFF"/>
                </a:solidFill>
              </a:rPr>
              <a:t>select only 2017 data</a:t>
            </a: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❏"/>
            </a:pPr>
            <a:r>
              <a:rPr lang="en-US" sz="7600">
                <a:solidFill>
                  <a:srgbClr val="FFFFFF"/>
                </a:solidFill>
              </a:rPr>
              <a:t>changed currency unit of CNY to USD</a:t>
            </a: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❏"/>
            </a:pPr>
            <a:r>
              <a:rPr lang="en-US" sz="7600">
                <a:solidFill>
                  <a:srgbClr val="FFFFFF"/>
                </a:solidFill>
              </a:rPr>
              <a:t>outlier detection</a:t>
            </a:r>
            <a:endParaRPr sz="7600">
              <a:solidFill>
                <a:srgbClr val="FFFFFF"/>
              </a:solidFill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❏"/>
            </a:pPr>
            <a:r>
              <a:rPr lang="en-US" sz="7600">
                <a:solidFill>
                  <a:srgbClr val="FFFFFF"/>
                </a:solidFill>
              </a:rPr>
              <a:t>dummy variable creation</a:t>
            </a:r>
            <a:endParaRPr sz="76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7600">
              <a:solidFill>
                <a:srgbClr val="FFFFFF"/>
              </a:solidFill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850" y="1631200"/>
            <a:ext cx="5949151" cy="38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Widescreen</PresentationFormat>
  <Paragraphs>134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PT Sans Narrow</vt:lpstr>
      <vt:lpstr>Open Sans</vt:lpstr>
      <vt:lpstr>Calibri</vt:lpstr>
      <vt:lpstr>Times New Roman</vt:lpstr>
      <vt:lpstr>Verdana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yiyu shen</dc:creator>
  <cp:lastModifiedBy>yiyu shen</cp:lastModifiedBy>
  <cp:revision>1</cp:revision>
  <dcterms:modified xsi:type="dcterms:W3CDTF">2021-02-27T20:24:01Z</dcterms:modified>
</cp:coreProperties>
</file>