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BE61D-C39F-438E-B87C-E45508C3C339}"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8784E-0F4E-43CF-917C-E6A4A318167C}" type="slidenum">
              <a:rPr lang="en-US" smtClean="0"/>
              <a:t>‹#›</a:t>
            </a:fld>
            <a:endParaRPr lang="en-US"/>
          </a:p>
        </p:txBody>
      </p:sp>
    </p:spTree>
    <p:extLst>
      <p:ext uri="{BB962C8B-B14F-4D97-AF65-F5344CB8AC3E}">
        <p14:creationId xmlns:p14="http://schemas.microsoft.com/office/powerpoint/2010/main" val="569665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944B-BAFD-FBCB-EE89-B41161FF285B}"/>
              </a:ext>
            </a:extLst>
          </p:cNvPr>
          <p:cNvSpPr>
            <a:spLocks noGrp="1"/>
          </p:cNvSpPr>
          <p:nvPr>
            <p:ph type="ctrTitle"/>
          </p:nvPr>
        </p:nvSpPr>
        <p:spPr>
          <a:xfrm>
            <a:off x="1524000" y="1122363"/>
            <a:ext cx="9144000" cy="2387600"/>
          </a:xfrm>
        </p:spPr>
        <p:txBody>
          <a:bodyPr anchor="b">
            <a:normAutofit/>
          </a:bodyPr>
          <a:lstStyle>
            <a:lvl1pPr algn="ctr">
              <a:defRPr sz="4800" b="1">
                <a:solidFill>
                  <a:srgbClr val="996633"/>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30D8E387-4485-554C-B8BE-A9DE8AC0D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DB46A75-6994-43B8-6952-0C4AD53C481D}"/>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5" name="Footer Placeholder 4">
            <a:extLst>
              <a:ext uri="{FF2B5EF4-FFF2-40B4-BE49-F238E27FC236}">
                <a16:creationId xmlns:a16="http://schemas.microsoft.com/office/drawing/2014/main" id="{2CB503AA-AB2A-AAAD-A4CF-89CF21C6A0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ADD626-5D00-5429-EB0E-8A0E2F6479B8}"/>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289692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039A-57E2-3E6E-2E67-A81D2326A4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77B17-D64B-339E-5991-76E03AEBD8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E0185-E171-7808-B374-CFD6B8A2731A}"/>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5" name="Footer Placeholder 4">
            <a:extLst>
              <a:ext uri="{FF2B5EF4-FFF2-40B4-BE49-F238E27FC236}">
                <a16:creationId xmlns:a16="http://schemas.microsoft.com/office/drawing/2014/main" id="{F67BC8AE-ADE8-7639-4EE5-742EB25464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D23498B-DA05-B508-6473-EC0DA86A5F94}"/>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147408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68051-A2E2-AC9B-38F5-87D22421B0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CC7A36-C3ED-6206-9943-85C7B2678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0D062-2FED-F802-FC19-82C47FCBCBF6}"/>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5" name="Footer Placeholder 4">
            <a:extLst>
              <a:ext uri="{FF2B5EF4-FFF2-40B4-BE49-F238E27FC236}">
                <a16:creationId xmlns:a16="http://schemas.microsoft.com/office/drawing/2014/main" id="{23595557-AC3D-589E-66D6-ABFAF01A4B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7DA8810-715C-6528-64C7-3263E19CEF11}"/>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352691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E5DC-373B-6E49-010F-38474DC4E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9E977-C11E-30BD-93D4-533F6475F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BBA54-50AB-5BA2-888A-F7772398391D}"/>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5" name="Footer Placeholder 4">
            <a:extLst>
              <a:ext uri="{FF2B5EF4-FFF2-40B4-BE49-F238E27FC236}">
                <a16:creationId xmlns:a16="http://schemas.microsoft.com/office/drawing/2014/main" id="{10090DB4-3EED-5B24-BA4C-E486ED29AC8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958BAD-E1F5-BDC5-8F40-C0BE7E7C6946}"/>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197277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A918-4EAC-1D4A-1857-02493B813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CE4111-FB76-BFB4-53C5-08A9B42508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F7A58-9B21-D177-3B7C-9B45D75A453F}"/>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5" name="Footer Placeholder 4">
            <a:extLst>
              <a:ext uri="{FF2B5EF4-FFF2-40B4-BE49-F238E27FC236}">
                <a16:creationId xmlns:a16="http://schemas.microsoft.com/office/drawing/2014/main" id="{3ADA678C-2EA3-7D0E-D16D-37811B76DD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F04BA7B-D85E-B774-87BE-6911AFCE62D8}"/>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31301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4BD3F-A2C6-4309-E1DC-E8B5D8D25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3227D0-E11E-CA67-58A9-251EEC4E4C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002A9-4640-1717-1E54-A999C66251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D75DEF-F7D2-45D1-5E11-6332C3535DD8}"/>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6" name="Footer Placeholder 5">
            <a:extLst>
              <a:ext uri="{FF2B5EF4-FFF2-40B4-BE49-F238E27FC236}">
                <a16:creationId xmlns:a16="http://schemas.microsoft.com/office/drawing/2014/main" id="{89FB4A7D-4AF8-F15C-A336-11AB4CDFD20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54C5784-52A3-6F7B-BADF-6402D344EE84}"/>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9551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3E49-208A-B482-4993-1BBA0A6B25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F11FB0-DC86-4A1D-F633-752F9AFC30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36258-DE4D-F3BA-4A4A-CA4A4A9592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4908A9-971A-0988-839B-A376B2E42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2813B7-84A2-0568-1C80-27C3ADA191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4C3E81-611E-AF06-5CD9-0EF11206F468}"/>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8" name="Footer Placeholder 7">
            <a:extLst>
              <a:ext uri="{FF2B5EF4-FFF2-40B4-BE49-F238E27FC236}">
                <a16:creationId xmlns:a16="http://schemas.microsoft.com/office/drawing/2014/main" id="{A72C3CBC-9EED-4409-7CA9-FEDF8E5B80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94C1E47-1FC4-CBD0-336F-E4D1F56B5019}"/>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2081942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7ACD-620B-5E73-14B9-7EB60278C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03ECB4-AC49-1AF3-69EB-A31743F7F273}"/>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4" name="Footer Placeholder 3">
            <a:extLst>
              <a:ext uri="{FF2B5EF4-FFF2-40B4-BE49-F238E27FC236}">
                <a16:creationId xmlns:a16="http://schemas.microsoft.com/office/drawing/2014/main" id="{5B492F2B-DB41-2972-5642-25EC05DAE27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052971D-4C0F-F1A3-9327-F2B4F1CF7E60}"/>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154301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A82B0-8178-C745-328C-27D28AB3941B}"/>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3" name="Footer Placeholder 2">
            <a:extLst>
              <a:ext uri="{FF2B5EF4-FFF2-40B4-BE49-F238E27FC236}">
                <a16:creationId xmlns:a16="http://schemas.microsoft.com/office/drawing/2014/main" id="{131AAB7B-4970-15BF-B5A7-83B04B7185F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B38EE64-66D3-873E-816B-13534446BEA6}"/>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3251366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BD0E-20E1-44DF-C17D-A76781BED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46BAB4-CF9E-CD5B-A03F-CCCE91DC6E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F5C922-C68C-03A0-75AF-E5D3966B9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A458FE-5D55-24BB-6C04-24B188866F4C}"/>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6" name="Footer Placeholder 5">
            <a:extLst>
              <a:ext uri="{FF2B5EF4-FFF2-40B4-BE49-F238E27FC236}">
                <a16:creationId xmlns:a16="http://schemas.microsoft.com/office/drawing/2014/main" id="{CEE032B2-C147-7417-72D7-FA7A4FE016C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C270FC7-4823-CF63-FBE4-F04ADFC6F23F}"/>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97392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8413-6CE3-B0FC-668F-48DE471FE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0D68EC-D673-F4D3-9A8C-60B6E68B7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5CE46D-C968-5E71-018E-B95B468B2F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9604C-B758-A2A9-1C57-0527D7A6CDC2}"/>
              </a:ext>
            </a:extLst>
          </p:cNvPr>
          <p:cNvSpPr>
            <a:spLocks noGrp="1"/>
          </p:cNvSpPr>
          <p:nvPr>
            <p:ph type="dt" sz="half" idx="10"/>
          </p:nvPr>
        </p:nvSpPr>
        <p:spPr>
          <a:xfrm>
            <a:off x="838200" y="6356350"/>
            <a:ext cx="2743200" cy="365125"/>
          </a:xfrm>
          <a:prstGeom prst="rect">
            <a:avLst/>
          </a:prstGeom>
        </p:spPr>
        <p:txBody>
          <a:bodyPr/>
          <a:lstStyle/>
          <a:p>
            <a:fld id="{D7888E11-BF94-4D54-BCF4-AF4AAD3E45B9}" type="datetimeFigureOut">
              <a:rPr lang="en-US" smtClean="0"/>
              <a:t>10/21/2025</a:t>
            </a:fld>
            <a:endParaRPr lang="en-US"/>
          </a:p>
        </p:txBody>
      </p:sp>
      <p:sp>
        <p:nvSpPr>
          <p:cNvPr id="6" name="Footer Placeholder 5">
            <a:extLst>
              <a:ext uri="{FF2B5EF4-FFF2-40B4-BE49-F238E27FC236}">
                <a16:creationId xmlns:a16="http://schemas.microsoft.com/office/drawing/2014/main" id="{7C1C1CAA-1CEF-631E-B6B2-A12F85E083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D7D897B-AAA4-15F2-EA45-457AC1FAEA85}"/>
              </a:ext>
            </a:extLst>
          </p:cNvPr>
          <p:cNvSpPr>
            <a:spLocks noGrp="1"/>
          </p:cNvSpPr>
          <p:nvPr>
            <p:ph type="sldNum" sz="quarter" idx="12"/>
          </p:nvPr>
        </p:nvSpPr>
        <p:spPr>
          <a:xfrm>
            <a:off x="8610600" y="6356350"/>
            <a:ext cx="2743200" cy="365125"/>
          </a:xfrm>
          <a:prstGeom prst="rect">
            <a:avLst/>
          </a:prstGeom>
        </p:spPr>
        <p:txBody>
          <a:bodyPr/>
          <a:lstStyle/>
          <a:p>
            <a:fld id="{4F12FBC0-7A31-4FC5-A1B1-9B356A5FD163}" type="slidenum">
              <a:rPr lang="en-US" smtClean="0"/>
              <a:t>‹#›</a:t>
            </a:fld>
            <a:endParaRPr lang="en-US"/>
          </a:p>
        </p:txBody>
      </p:sp>
    </p:spTree>
    <p:extLst>
      <p:ext uri="{BB962C8B-B14F-4D97-AF65-F5344CB8AC3E}">
        <p14:creationId xmlns:p14="http://schemas.microsoft.com/office/powerpoint/2010/main" val="257649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5000" b="-1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365E4-4436-DA67-F189-5C434CCC7A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FDA1D5-4FAC-A839-B85F-54DC121982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E71FD0A7-6C0D-D930-381A-95412A96AEFC}"/>
              </a:ext>
            </a:extLst>
          </p:cNvPr>
          <p:cNvSpPr txBox="1"/>
          <p:nvPr userDrawn="1"/>
        </p:nvSpPr>
        <p:spPr>
          <a:xfrm>
            <a:off x="11262167" y="6458672"/>
            <a:ext cx="671331" cy="369332"/>
          </a:xfrm>
          <a:prstGeom prst="rect">
            <a:avLst/>
          </a:prstGeom>
          <a:noFill/>
        </p:spPr>
        <p:txBody>
          <a:bodyPr wrap="square" rtlCol="0">
            <a:spAutoFit/>
          </a:bodyPr>
          <a:lstStyle/>
          <a:p>
            <a:fld id="{F93BB6C6-904F-4F08-AC72-3228D451B742}" type="slidenum">
              <a:rPr lang="vi-VN" smtClean="0"/>
              <a:t>‹#›</a:t>
            </a:fld>
            <a:endParaRPr lang="en-US" dirty="0"/>
          </a:p>
        </p:txBody>
      </p:sp>
    </p:spTree>
    <p:extLst>
      <p:ext uri="{BB962C8B-B14F-4D97-AF65-F5344CB8AC3E}">
        <p14:creationId xmlns:p14="http://schemas.microsoft.com/office/powerpoint/2010/main" val="935403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slide" Target="slide7.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slide" Target="slide8.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slide" Target="slide3.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slide" Target="slide4.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EB72-99AA-CA8E-71FE-C399A97AF7EC}"/>
              </a:ext>
            </a:extLst>
          </p:cNvPr>
          <p:cNvSpPr>
            <a:spLocks noGrp="1"/>
          </p:cNvSpPr>
          <p:nvPr>
            <p:ph type="ctrTitle"/>
          </p:nvPr>
        </p:nvSpPr>
        <p:spPr/>
        <p:txBody>
          <a:bodyPr>
            <a:normAutofit/>
          </a:bodyPr>
          <a:lstStyle/>
          <a:p>
            <a:r>
              <a:rPr lang="vi-VN" sz="5000" b="1" dirty="0">
                <a:solidFill>
                  <a:srgbClr val="996633"/>
                </a:solidFill>
              </a:rPr>
              <a:t>BỐ CỤC MỘT BÀI THUYẾT TRÌNH</a:t>
            </a:r>
            <a:endParaRPr lang="en-US" sz="5000" b="1" dirty="0">
              <a:solidFill>
                <a:srgbClr val="996633"/>
              </a:solidFill>
            </a:endParaRPr>
          </a:p>
        </p:txBody>
      </p:sp>
      <p:sp>
        <p:nvSpPr>
          <p:cNvPr id="3" name="Subtitle 2">
            <a:extLst>
              <a:ext uri="{FF2B5EF4-FFF2-40B4-BE49-F238E27FC236}">
                <a16:creationId xmlns:a16="http://schemas.microsoft.com/office/drawing/2014/main" id="{5DC12C7E-02F3-1312-B5C1-A899E4529390}"/>
              </a:ext>
            </a:extLst>
          </p:cNvPr>
          <p:cNvSpPr>
            <a:spLocks noGrp="1"/>
          </p:cNvSpPr>
          <p:nvPr>
            <p:ph type="subTitle" idx="1"/>
          </p:nvPr>
        </p:nvSpPr>
        <p:spPr>
          <a:xfrm>
            <a:off x="2164465" y="3692323"/>
            <a:ext cx="7430947" cy="682907"/>
          </a:xfrm>
        </p:spPr>
        <p:txBody>
          <a:bodyPr>
            <a:normAutofit/>
          </a:bodyPr>
          <a:lstStyle/>
          <a:p>
            <a:r>
              <a:rPr lang="vi-VN" sz="3200" b="1" dirty="0">
                <a:latin typeface="+mj-lt"/>
              </a:rPr>
              <a:t>ThS.Họ và Tên</a:t>
            </a:r>
            <a:endParaRPr lang="en-US" sz="3200" b="1" dirty="0">
              <a:latin typeface="+mj-lt"/>
            </a:endParaRPr>
          </a:p>
        </p:txBody>
      </p:sp>
      <p:sp>
        <p:nvSpPr>
          <p:cNvPr id="6" name="TextBox 5">
            <a:extLst>
              <a:ext uri="{FF2B5EF4-FFF2-40B4-BE49-F238E27FC236}">
                <a16:creationId xmlns:a16="http://schemas.microsoft.com/office/drawing/2014/main" id="{B666050A-2161-B9A3-03CB-4C5FB83D4FD8}"/>
              </a:ext>
            </a:extLst>
          </p:cNvPr>
          <p:cNvSpPr txBox="1"/>
          <p:nvPr/>
        </p:nvSpPr>
        <p:spPr>
          <a:xfrm>
            <a:off x="6787121" y="5735637"/>
            <a:ext cx="4456253" cy="400110"/>
          </a:xfrm>
          <a:prstGeom prst="rect">
            <a:avLst/>
          </a:prstGeom>
          <a:noFill/>
        </p:spPr>
        <p:txBody>
          <a:bodyPr wrap="square" rtlCol="0">
            <a:spAutoFit/>
          </a:bodyPr>
          <a:lstStyle/>
          <a:p>
            <a:r>
              <a:rPr lang="vi-VN" sz="2000" b="1" dirty="0">
                <a:latin typeface="+mj-lt"/>
              </a:rPr>
              <a:t>Trích từ Tủ sách Khoa học VLOS</a:t>
            </a:r>
            <a:endParaRPr lang="en-US" sz="2000" b="1" dirty="0">
              <a:latin typeface="+mj-lt"/>
            </a:endParaRPr>
          </a:p>
        </p:txBody>
      </p:sp>
    </p:spTree>
    <p:extLst>
      <p:ext uri="{BB962C8B-B14F-4D97-AF65-F5344CB8AC3E}">
        <p14:creationId xmlns:p14="http://schemas.microsoft.com/office/powerpoint/2010/main" val="771450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circle(in)">
                                      <p:cBhvr>
                                        <p:cTn id="21"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EC7D-C85C-A6CF-7318-0B7F350FD4DE}"/>
              </a:ext>
            </a:extLst>
          </p:cNvPr>
          <p:cNvSpPr>
            <a:spLocks noGrp="1"/>
          </p:cNvSpPr>
          <p:nvPr>
            <p:ph type="title"/>
          </p:nvPr>
        </p:nvSpPr>
        <p:spPr>
          <a:xfrm>
            <a:off x="625034" y="682906"/>
            <a:ext cx="2743199" cy="914400"/>
          </a:xfrm>
        </p:spPr>
        <p:txBody>
          <a:bodyPr>
            <a:normAutofit/>
          </a:bodyPr>
          <a:lstStyle/>
          <a:p>
            <a:r>
              <a:rPr lang="vi-VN" b="1" dirty="0">
                <a:solidFill>
                  <a:srgbClr val="996633"/>
                </a:solidFill>
              </a:rPr>
              <a:t>Giới thiệu</a:t>
            </a:r>
            <a:endParaRPr lang="en-US" b="1" dirty="0">
              <a:solidFill>
                <a:srgbClr val="996633"/>
              </a:solidFill>
            </a:endParaRPr>
          </a:p>
        </p:txBody>
      </p:sp>
      <p:sp>
        <p:nvSpPr>
          <p:cNvPr id="4" name="TextBox 3">
            <a:extLst>
              <a:ext uri="{FF2B5EF4-FFF2-40B4-BE49-F238E27FC236}">
                <a16:creationId xmlns:a16="http://schemas.microsoft.com/office/drawing/2014/main" id="{50756646-C588-149D-A08D-D7D80EE2EA04}"/>
              </a:ext>
            </a:extLst>
          </p:cNvPr>
          <p:cNvSpPr txBox="1"/>
          <p:nvPr/>
        </p:nvSpPr>
        <p:spPr>
          <a:xfrm>
            <a:off x="925976" y="2039657"/>
            <a:ext cx="9329195" cy="2677656"/>
          </a:xfrm>
          <a:prstGeom prst="rect">
            <a:avLst/>
          </a:prstGeom>
          <a:noFill/>
        </p:spPr>
        <p:txBody>
          <a:bodyPr wrap="square" rtlCol="0">
            <a:spAutoFit/>
          </a:bodyPr>
          <a:lstStyle/>
          <a:p>
            <a:r>
              <a:rPr lang="vi-VN" sz="2800" dirty="0"/>
              <a:t>• </a:t>
            </a:r>
            <a:r>
              <a:rPr lang="vi-VN" sz="2800" dirty="0">
                <a:latin typeface="+mj-lt"/>
              </a:rPr>
              <a:t>Phần mở đầu</a:t>
            </a:r>
          </a:p>
          <a:p>
            <a:r>
              <a:rPr lang="vi-VN" sz="2800" dirty="0">
                <a:latin typeface="+mj-lt"/>
              </a:rPr>
              <a:t>     - Cần đạt được mục đích</a:t>
            </a:r>
          </a:p>
          <a:p>
            <a:r>
              <a:rPr lang="vi-VN" sz="2800" dirty="0">
                <a:latin typeface="+mj-lt"/>
              </a:rPr>
              <a:t>• Phần chính</a:t>
            </a:r>
          </a:p>
          <a:p>
            <a:r>
              <a:rPr lang="vi-VN" sz="2800" dirty="0">
                <a:latin typeface="+mj-lt"/>
              </a:rPr>
              <a:t>     - Đưa ra giải pháp, ý kiến</a:t>
            </a:r>
          </a:p>
          <a:p>
            <a:r>
              <a:rPr lang="vi-VN" sz="2800" dirty="0">
                <a:latin typeface="+mj-lt"/>
              </a:rPr>
              <a:t>• Phần kết</a:t>
            </a:r>
          </a:p>
          <a:p>
            <a:r>
              <a:rPr lang="vi-VN" sz="2800" dirty="0">
                <a:latin typeface="+mj-lt"/>
              </a:rPr>
              <a:t>     -Tóm tắt các nội dung đã được trình bày</a:t>
            </a:r>
            <a:endParaRPr lang="en-US" sz="2800" dirty="0">
              <a:latin typeface="+mj-lt"/>
            </a:endParaRPr>
          </a:p>
        </p:txBody>
      </p:sp>
    </p:spTree>
    <p:extLst>
      <p:ext uri="{BB962C8B-B14F-4D97-AF65-F5344CB8AC3E}">
        <p14:creationId xmlns:p14="http://schemas.microsoft.com/office/powerpoint/2010/main" val="27265737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arn(inVertical)">
                                      <p:cBhvr>
                                        <p:cTn id="20" dur="500"/>
                                        <p:tgtEl>
                                          <p:spTgt spid="4">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barn(inVertical)">
                                      <p:cBhvr>
                                        <p:cTn id="23" dur="500"/>
                                        <p:tgtEl>
                                          <p:spTgt spid="4">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arn(inVertical)">
                                      <p:cBhvr>
                                        <p:cTn id="26" dur="500"/>
                                        <p:tgtEl>
                                          <p:spTgt spid="4">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barn(inVertical)">
                                      <p:cBhvr>
                                        <p:cTn id="2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1581-0E12-95A3-A1D8-8613D19D2D9E}"/>
              </a:ext>
            </a:extLst>
          </p:cNvPr>
          <p:cNvSpPr>
            <a:spLocks noGrp="1"/>
          </p:cNvSpPr>
          <p:nvPr>
            <p:ph type="title"/>
          </p:nvPr>
        </p:nvSpPr>
        <p:spPr>
          <a:xfrm>
            <a:off x="682907" y="844952"/>
            <a:ext cx="4016416" cy="845736"/>
          </a:xfrm>
        </p:spPr>
        <p:txBody>
          <a:bodyPr/>
          <a:lstStyle/>
          <a:p>
            <a:r>
              <a:rPr lang="vi-VN" b="1" dirty="0">
                <a:solidFill>
                  <a:srgbClr val="996633"/>
                </a:solidFill>
              </a:rPr>
              <a:t>Phần mở đầu</a:t>
            </a:r>
            <a:endParaRPr lang="en-US" b="1" dirty="0">
              <a:solidFill>
                <a:srgbClr val="996633"/>
              </a:solidFill>
            </a:endParaRPr>
          </a:p>
        </p:txBody>
      </p:sp>
      <p:sp>
        <p:nvSpPr>
          <p:cNvPr id="4" name="TextBox 3">
            <a:extLst>
              <a:ext uri="{FF2B5EF4-FFF2-40B4-BE49-F238E27FC236}">
                <a16:creationId xmlns:a16="http://schemas.microsoft.com/office/drawing/2014/main" id="{F3CD7781-B43F-1E5F-6105-B9F11CD5B2C9}"/>
              </a:ext>
            </a:extLst>
          </p:cNvPr>
          <p:cNvSpPr txBox="1"/>
          <p:nvPr/>
        </p:nvSpPr>
        <p:spPr>
          <a:xfrm>
            <a:off x="682907" y="1851949"/>
            <a:ext cx="10220445" cy="3539430"/>
          </a:xfrm>
          <a:prstGeom prst="rect">
            <a:avLst/>
          </a:prstGeom>
          <a:noFill/>
        </p:spPr>
        <p:txBody>
          <a:bodyPr wrap="square" rtlCol="0">
            <a:spAutoFit/>
          </a:bodyPr>
          <a:lstStyle/>
          <a:p>
            <a:r>
              <a:rPr lang="vi-VN" sz="2800" dirty="0"/>
              <a:t>•</a:t>
            </a:r>
            <a:r>
              <a:rPr lang="vi-VN" sz="2800" dirty="0">
                <a:latin typeface="+mj-lt"/>
              </a:rPr>
              <a:t>Thu hút sự chú ý của người nghe</a:t>
            </a:r>
          </a:p>
          <a:p>
            <a:r>
              <a:rPr lang="vi-VN" sz="2800" dirty="0">
                <a:latin typeface="+mj-lt"/>
              </a:rPr>
              <a:t>    - </a:t>
            </a:r>
            <a:r>
              <a:rPr lang="vi-VN" sz="2800" dirty="0">
                <a:latin typeface="+mj-lt"/>
                <a:hlinkClick r:id="rId2" action="ppaction://hlinksldjump"/>
              </a:rPr>
              <a:t>Sử dụng một đoạn trích dẫn</a:t>
            </a:r>
            <a:endParaRPr lang="vi-VN" sz="2800" dirty="0">
              <a:latin typeface="+mj-lt"/>
            </a:endParaRPr>
          </a:p>
          <a:p>
            <a:r>
              <a:rPr lang="vi-VN" sz="2800" dirty="0">
                <a:latin typeface="+mj-lt"/>
              </a:rPr>
              <a:t>    - Một câu hỏi</a:t>
            </a:r>
          </a:p>
          <a:p>
            <a:r>
              <a:rPr lang="vi-VN" sz="2800" dirty="0">
                <a:latin typeface="+mj-lt"/>
              </a:rPr>
              <a:t>    - Một lời hứa</a:t>
            </a:r>
          </a:p>
          <a:p>
            <a:r>
              <a:rPr lang="vi-VN" sz="2800" dirty="0">
                <a:latin typeface="+mj-lt"/>
              </a:rPr>
              <a:t>    - Thậm chí làm mọi người phải hoạt động</a:t>
            </a:r>
          </a:p>
          <a:p>
            <a:r>
              <a:rPr lang="vi-VN" sz="2800" dirty="0">
                <a:latin typeface="+mj-lt"/>
              </a:rPr>
              <a:t>•Tóm lược các nội dung liên quan</a:t>
            </a:r>
          </a:p>
          <a:p>
            <a:r>
              <a:rPr lang="vi-VN" sz="2800" dirty="0">
                <a:latin typeface="+mj-lt"/>
              </a:rPr>
              <a:t>    - Đã được trình bày</a:t>
            </a:r>
          </a:p>
          <a:p>
            <a:r>
              <a:rPr lang="vi-VN" sz="2800" dirty="0">
                <a:latin typeface="+mj-lt"/>
              </a:rPr>
              <a:t>    - Được đa số người nghe biết rõ</a:t>
            </a:r>
            <a:endParaRPr lang="en-US" sz="2800" dirty="0">
              <a:latin typeface="+mj-lt"/>
            </a:endParaRPr>
          </a:p>
        </p:txBody>
      </p:sp>
    </p:spTree>
    <p:extLst>
      <p:ext uri="{BB962C8B-B14F-4D97-AF65-F5344CB8AC3E}">
        <p14:creationId xmlns:p14="http://schemas.microsoft.com/office/powerpoint/2010/main" val="212631812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D82A-7E69-8C82-E054-63722D4ED8B6}"/>
              </a:ext>
            </a:extLst>
          </p:cNvPr>
          <p:cNvSpPr>
            <a:spLocks noGrp="1"/>
          </p:cNvSpPr>
          <p:nvPr>
            <p:ph type="title"/>
          </p:nvPr>
        </p:nvSpPr>
        <p:spPr>
          <a:xfrm>
            <a:off x="899652" y="899963"/>
            <a:ext cx="3317111" cy="902825"/>
          </a:xfrm>
        </p:spPr>
        <p:txBody>
          <a:bodyPr>
            <a:normAutofit/>
          </a:bodyPr>
          <a:lstStyle/>
          <a:p>
            <a:r>
              <a:rPr lang="vi-VN" b="1" dirty="0">
                <a:solidFill>
                  <a:srgbClr val="996633"/>
                </a:solidFill>
              </a:rPr>
              <a:t>Phần chính</a:t>
            </a:r>
            <a:endParaRPr lang="en-US" b="1" dirty="0">
              <a:solidFill>
                <a:srgbClr val="996633"/>
              </a:solidFill>
            </a:endParaRPr>
          </a:p>
        </p:txBody>
      </p:sp>
      <p:sp>
        <p:nvSpPr>
          <p:cNvPr id="3" name="TextBox 2">
            <a:extLst>
              <a:ext uri="{FF2B5EF4-FFF2-40B4-BE49-F238E27FC236}">
                <a16:creationId xmlns:a16="http://schemas.microsoft.com/office/drawing/2014/main" id="{06926A30-8CF3-BF0B-B861-5D76B1F2E22E}"/>
              </a:ext>
            </a:extLst>
          </p:cNvPr>
          <p:cNvSpPr txBox="1"/>
          <p:nvPr/>
        </p:nvSpPr>
        <p:spPr>
          <a:xfrm>
            <a:off x="1093839" y="1897751"/>
            <a:ext cx="7912262" cy="2677656"/>
          </a:xfrm>
          <a:prstGeom prst="rect">
            <a:avLst/>
          </a:prstGeom>
          <a:noFill/>
        </p:spPr>
        <p:txBody>
          <a:bodyPr wrap="square" rtlCol="0">
            <a:spAutoFit/>
          </a:bodyPr>
          <a:lstStyle/>
          <a:p>
            <a:r>
              <a:rPr lang="vi-VN" sz="2800" dirty="0">
                <a:latin typeface="+mj-lt"/>
              </a:rPr>
              <a:t>• Phần chính với các nội dung</a:t>
            </a:r>
          </a:p>
          <a:p>
            <a:r>
              <a:rPr lang="vi-VN" sz="2800" dirty="0">
                <a:latin typeface="+mj-lt"/>
              </a:rPr>
              <a:t>    - Vấn đề cần giải quyết, yêu cầu công việc</a:t>
            </a:r>
          </a:p>
          <a:p>
            <a:r>
              <a:rPr lang="vi-VN" sz="2800" dirty="0">
                <a:latin typeface="+mj-lt"/>
              </a:rPr>
              <a:t>    - Ý tưởng và giải pháp </a:t>
            </a:r>
          </a:p>
          <a:p>
            <a:r>
              <a:rPr lang="vi-VN" sz="2800" dirty="0">
                <a:latin typeface="+mj-lt"/>
              </a:rPr>
              <a:t>    - </a:t>
            </a:r>
            <a:r>
              <a:rPr lang="vi-VN" sz="2800" dirty="0">
                <a:latin typeface="+mj-lt"/>
                <a:hlinkClick r:id="rId2" action="ppaction://hlinksldjump"/>
              </a:rPr>
              <a:t>Cung cấp ví dụ để chứng minh</a:t>
            </a:r>
            <a:endParaRPr lang="vi-VN" sz="2800" dirty="0">
              <a:latin typeface="+mj-lt"/>
            </a:endParaRPr>
          </a:p>
          <a:p>
            <a:r>
              <a:rPr lang="vi-VN" sz="2800" dirty="0">
                <a:latin typeface="+mj-lt"/>
              </a:rPr>
              <a:t>    - Lợi ích khi áp dụng giải pháp</a:t>
            </a:r>
          </a:p>
          <a:p>
            <a:r>
              <a:rPr lang="vi-VN" sz="2800" dirty="0">
                <a:latin typeface="+mj-lt"/>
              </a:rPr>
              <a:t>    - Chương trình hành động /các việc làm cụ thể</a:t>
            </a:r>
            <a:endParaRPr lang="en-US" sz="2800" dirty="0">
              <a:latin typeface="+mj-lt"/>
            </a:endParaRPr>
          </a:p>
        </p:txBody>
      </p:sp>
    </p:spTree>
    <p:extLst>
      <p:ext uri="{BB962C8B-B14F-4D97-AF65-F5344CB8AC3E}">
        <p14:creationId xmlns:p14="http://schemas.microsoft.com/office/powerpoint/2010/main" val="26863838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A81E-F6A1-AFB6-0C27-84BBBA805C11}"/>
              </a:ext>
            </a:extLst>
          </p:cNvPr>
          <p:cNvSpPr>
            <a:spLocks noGrp="1"/>
          </p:cNvSpPr>
          <p:nvPr>
            <p:ph type="title"/>
          </p:nvPr>
        </p:nvSpPr>
        <p:spPr>
          <a:xfrm>
            <a:off x="831850" y="1169044"/>
            <a:ext cx="3184565" cy="416688"/>
          </a:xfrm>
        </p:spPr>
        <p:txBody>
          <a:bodyPr>
            <a:normAutofit fontScale="90000"/>
          </a:bodyPr>
          <a:lstStyle/>
          <a:p>
            <a:r>
              <a:rPr lang="vi-VN" sz="4400" b="1" dirty="0">
                <a:solidFill>
                  <a:srgbClr val="996633"/>
                </a:solidFill>
              </a:rPr>
              <a:t>Phần kết</a:t>
            </a:r>
            <a:endParaRPr lang="en-US" sz="4400" b="1" dirty="0">
              <a:solidFill>
                <a:srgbClr val="996633"/>
              </a:solidFill>
            </a:endParaRPr>
          </a:p>
        </p:txBody>
      </p:sp>
      <p:sp>
        <p:nvSpPr>
          <p:cNvPr id="3" name="Text Placeholder 2">
            <a:extLst>
              <a:ext uri="{FF2B5EF4-FFF2-40B4-BE49-F238E27FC236}">
                <a16:creationId xmlns:a16="http://schemas.microsoft.com/office/drawing/2014/main" id="{D86786FD-700E-4DB5-0CC2-D6797D6E66B4}"/>
              </a:ext>
            </a:extLst>
          </p:cNvPr>
          <p:cNvSpPr>
            <a:spLocks noGrp="1"/>
          </p:cNvSpPr>
          <p:nvPr>
            <p:ph type="body" idx="1"/>
          </p:nvPr>
        </p:nvSpPr>
        <p:spPr>
          <a:xfrm>
            <a:off x="831850" y="1898249"/>
            <a:ext cx="10515600" cy="1979270"/>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a:t>
            </a:r>
            <a:r>
              <a:rPr lang="vi-VN" sz="2800" dirty="0">
                <a:solidFill>
                  <a:schemeClr val="tx1"/>
                </a:solidFill>
                <a:latin typeface="Times New Roman" panose="02020603050405020304" pitchFamily="18" charset="0"/>
                <a:cs typeface="Times New Roman" panose="02020603050405020304" pitchFamily="18" charset="0"/>
              </a:rPr>
              <a:t> Tóm tắt</a:t>
            </a:r>
          </a:p>
          <a:p>
            <a:r>
              <a:rPr lang="en-US" sz="2800" dirty="0">
                <a:solidFill>
                  <a:schemeClr val="tx1"/>
                </a:solidFill>
                <a:latin typeface="Times New Roman" panose="02020603050405020304" pitchFamily="18" charset="0"/>
                <a:cs typeface="Times New Roman" panose="02020603050405020304" pitchFamily="18" charset="0"/>
              </a:rPr>
              <a:t>•</a:t>
            </a:r>
            <a:r>
              <a:rPr lang="vi-VN" sz="2800" dirty="0">
                <a:solidFill>
                  <a:schemeClr val="tx1"/>
                </a:solidFill>
                <a:latin typeface="Times New Roman" panose="02020603050405020304" pitchFamily="18" charset="0"/>
                <a:cs typeface="Times New Roman" panose="02020603050405020304" pitchFamily="18" charset="0"/>
              </a:rPr>
              <a:t> Kết luận cuối cùng</a:t>
            </a:r>
          </a:p>
          <a:p>
            <a:r>
              <a:rPr lang="vi-VN" sz="2800" dirty="0">
                <a:solidFill>
                  <a:schemeClr val="tx1"/>
                </a:solidFill>
                <a:latin typeface="Times New Roman" panose="02020603050405020304" pitchFamily="18" charset="0"/>
                <a:cs typeface="Times New Roman" panose="02020603050405020304" pitchFamily="18" charset="0"/>
              </a:rPr>
              <a:t>      - Liệu còn điều gì bạn muốn người nghe ghi nhớ?</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579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D59823-9B3C-BB8D-199F-9AE6E944E2DB}"/>
              </a:ext>
            </a:extLst>
          </p:cNvPr>
          <p:cNvSpPr>
            <a:spLocks noGrp="1"/>
          </p:cNvSpPr>
          <p:nvPr>
            <p:ph type="title"/>
          </p:nvPr>
        </p:nvSpPr>
        <p:spPr>
          <a:xfrm>
            <a:off x="2769834" y="2821329"/>
            <a:ext cx="8564301" cy="1215342"/>
          </a:xfrm>
        </p:spPr>
        <p:txBody>
          <a:bodyPr>
            <a:normAutofit/>
          </a:bodyPr>
          <a:lstStyle/>
          <a:p>
            <a:r>
              <a:rPr lang="vi-VN" sz="3600" b="1" dirty="0"/>
              <a:t>Cám</a:t>
            </a:r>
            <a:r>
              <a:rPr lang="vi-VN" sz="4000" b="1" dirty="0"/>
              <a:t> ơn sự chú ý của quý vị</a:t>
            </a:r>
            <a:endParaRPr lang="en-US" sz="4000" b="1" dirty="0"/>
          </a:p>
        </p:txBody>
      </p:sp>
    </p:spTree>
    <p:extLst>
      <p:ext uri="{BB962C8B-B14F-4D97-AF65-F5344CB8AC3E}">
        <p14:creationId xmlns:p14="http://schemas.microsoft.com/office/powerpoint/2010/main" val="1921690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2875EF-E1EC-AA67-4293-BBFD44B64F35}"/>
              </a:ext>
            </a:extLst>
          </p:cNvPr>
          <p:cNvSpPr>
            <a:spLocks noGrp="1"/>
          </p:cNvSpPr>
          <p:nvPr>
            <p:ph type="title"/>
          </p:nvPr>
        </p:nvSpPr>
        <p:spPr>
          <a:xfrm>
            <a:off x="625033" y="942073"/>
            <a:ext cx="10722417" cy="620510"/>
          </a:xfrm>
        </p:spPr>
        <p:txBody>
          <a:bodyPr>
            <a:normAutofit fontScale="90000"/>
          </a:bodyPr>
          <a:lstStyle/>
          <a:p>
            <a:r>
              <a:rPr lang="en-US" sz="4000" b="1" dirty="0" err="1">
                <a:solidFill>
                  <a:srgbClr val="996633"/>
                </a:solidFill>
                <a:latin typeface="Times New Roman" panose="02020603050405020304" pitchFamily="18" charset="0"/>
                <a:cs typeface="Times New Roman" panose="02020603050405020304" pitchFamily="18" charset="0"/>
              </a:rPr>
              <a:t>Ví</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dụ</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sử</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dụng</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một</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đoạn</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trích</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dẫn</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khi</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giới</a:t>
            </a:r>
            <a:r>
              <a:rPr lang="en-US" sz="4000" b="1" dirty="0">
                <a:solidFill>
                  <a:srgbClr val="996633"/>
                </a:solidFill>
                <a:latin typeface="Times New Roman" panose="02020603050405020304" pitchFamily="18" charset="0"/>
                <a:cs typeface="Times New Roman" panose="02020603050405020304" pitchFamily="18" charset="0"/>
              </a:rPr>
              <a:t> </a:t>
            </a:r>
            <a:r>
              <a:rPr lang="en-US" sz="4000" b="1" dirty="0" err="1">
                <a:solidFill>
                  <a:srgbClr val="996633"/>
                </a:solidFill>
                <a:latin typeface="Times New Roman" panose="02020603050405020304" pitchFamily="18" charset="0"/>
                <a:cs typeface="Times New Roman" panose="02020603050405020304" pitchFamily="18" charset="0"/>
              </a:rPr>
              <a:t>thiệu</a:t>
            </a:r>
            <a:endParaRPr lang="en-US" sz="4000" b="1" dirty="0">
              <a:solidFill>
                <a:srgbClr val="996633"/>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24E2619-DC26-6684-B76F-9633723E92AA}"/>
              </a:ext>
            </a:extLst>
          </p:cNvPr>
          <p:cNvSpPr>
            <a:spLocks noGrp="1"/>
          </p:cNvSpPr>
          <p:nvPr>
            <p:ph type="body" idx="1"/>
          </p:nvPr>
        </p:nvSpPr>
        <p:spPr>
          <a:xfrm>
            <a:off x="831850" y="1921397"/>
            <a:ext cx="10515600" cy="4168253"/>
          </a:xfrm>
        </p:spPr>
        <p:txBody>
          <a:bodyPr>
            <a:normAutofit/>
          </a:bodyPr>
          <a:lstStyle/>
          <a:p>
            <a:r>
              <a:rPr lang="vi-VN" sz="2800" dirty="0">
                <a:solidFill>
                  <a:schemeClr val="tx1"/>
                </a:solidFill>
                <a:latin typeface="+mj-lt"/>
              </a:rPr>
              <a:t>•Ví dụ: Ta có thể phát biểu trích dẫn lợi ích khi học ngành công nghệ thông tin</a:t>
            </a:r>
          </a:p>
          <a:p>
            <a:r>
              <a:rPr lang="vi-VN" sz="2800" dirty="0">
                <a:solidFill>
                  <a:schemeClr val="tx1"/>
                </a:solidFill>
                <a:latin typeface="+mj-lt"/>
              </a:rPr>
              <a:t>         “Hàng năm, công nghệ mới luôn được phát triển và thể hiện tầm quan trọng của nó đối với cuộc sống. Các doanh nghiệp cũng thay đôi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US" sz="2800" dirty="0">
              <a:solidFill>
                <a:schemeClr val="tx1"/>
              </a:solidFill>
              <a:latin typeface="+mj-lt"/>
            </a:endParaRPr>
          </a:p>
        </p:txBody>
      </p:sp>
      <p:sp>
        <p:nvSpPr>
          <p:cNvPr id="3" name="Action Button: Return 2">
            <a:hlinkClick r:id="rId2" action="ppaction://hlinksldjump" highlightClick="1"/>
            <a:extLst>
              <a:ext uri="{FF2B5EF4-FFF2-40B4-BE49-F238E27FC236}">
                <a16:creationId xmlns:a16="http://schemas.microsoft.com/office/drawing/2014/main" id="{91C3ACC0-BBA6-037D-114B-FAC28D30D568}"/>
              </a:ext>
            </a:extLst>
          </p:cNvPr>
          <p:cNvSpPr/>
          <p:nvPr/>
        </p:nvSpPr>
        <p:spPr>
          <a:xfrm>
            <a:off x="5063613" y="5899355"/>
            <a:ext cx="855406" cy="422787"/>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95178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circle(in)">
                                      <p:cBhvr>
                                        <p:cTn id="14" dur="2000"/>
                                        <p:tgtEl>
                                          <p:spTgt spid="5">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DC03-7B5A-A7F0-7C7B-A83342C6F9ED}"/>
              </a:ext>
            </a:extLst>
          </p:cNvPr>
          <p:cNvSpPr>
            <a:spLocks noGrp="1"/>
          </p:cNvSpPr>
          <p:nvPr>
            <p:ph type="title"/>
          </p:nvPr>
        </p:nvSpPr>
        <p:spPr>
          <a:xfrm>
            <a:off x="717630" y="1018572"/>
            <a:ext cx="10629820" cy="555585"/>
          </a:xfrm>
        </p:spPr>
        <p:txBody>
          <a:bodyPr>
            <a:normAutofit fontScale="90000"/>
          </a:bodyPr>
          <a:lstStyle/>
          <a:p>
            <a:r>
              <a:rPr lang="vi-VN" sz="4000" b="1" dirty="0">
                <a:solidFill>
                  <a:srgbClr val="996633"/>
                </a:solidFill>
              </a:rPr>
              <a:t>Ví dụ minh chứng một vấn đề</a:t>
            </a:r>
            <a:endParaRPr lang="en-US" sz="4000" b="1" dirty="0">
              <a:solidFill>
                <a:srgbClr val="996633"/>
              </a:solidFill>
            </a:endParaRPr>
          </a:p>
        </p:txBody>
      </p:sp>
      <p:sp>
        <p:nvSpPr>
          <p:cNvPr id="3" name="Text Placeholder 2">
            <a:extLst>
              <a:ext uri="{FF2B5EF4-FFF2-40B4-BE49-F238E27FC236}">
                <a16:creationId xmlns:a16="http://schemas.microsoft.com/office/drawing/2014/main" id="{B5FB1D32-5290-68AF-A07E-8A5CA01F63E2}"/>
              </a:ext>
            </a:extLst>
          </p:cNvPr>
          <p:cNvSpPr>
            <a:spLocks noGrp="1"/>
          </p:cNvSpPr>
          <p:nvPr>
            <p:ph type="body" idx="1"/>
          </p:nvPr>
        </p:nvSpPr>
        <p:spPr>
          <a:xfrm>
            <a:off x="717630" y="1574157"/>
            <a:ext cx="10515600" cy="740780"/>
          </a:xfrm>
        </p:spPr>
        <p:txBody>
          <a:bodyPr>
            <a:normAutofit/>
          </a:bodyPr>
          <a:lstStyle/>
          <a:p>
            <a:r>
              <a:rPr lang="en-US" dirty="0">
                <a:solidFill>
                  <a:schemeClr val="tx1"/>
                </a:solidFill>
              </a:rPr>
              <a:t>•</a:t>
            </a:r>
            <a:r>
              <a:rPr lang="vi-VN" dirty="0">
                <a:solidFill>
                  <a:schemeClr val="tx1"/>
                </a:solidFill>
              </a:rPr>
              <a:t> Bảng thống kê kết quả tuyển sinh 2020</a:t>
            </a:r>
            <a:endParaRPr lang="en-US" dirty="0">
              <a:solidFill>
                <a:schemeClr val="tx1"/>
              </a:solidFill>
            </a:endParaRPr>
          </a:p>
        </p:txBody>
      </p:sp>
      <p:graphicFrame>
        <p:nvGraphicFramePr>
          <p:cNvPr id="6" name="Table 5">
            <a:extLst>
              <a:ext uri="{FF2B5EF4-FFF2-40B4-BE49-F238E27FC236}">
                <a16:creationId xmlns:a16="http://schemas.microsoft.com/office/drawing/2014/main" id="{6B6BAB8D-889D-BB75-B080-24A8AD48AC97}"/>
              </a:ext>
            </a:extLst>
          </p:cNvPr>
          <p:cNvGraphicFramePr>
            <a:graphicFrameLocks noGrp="1"/>
          </p:cNvGraphicFramePr>
          <p:nvPr>
            <p:extLst>
              <p:ext uri="{D42A27DB-BD31-4B8C-83A1-F6EECF244321}">
                <p14:modId xmlns:p14="http://schemas.microsoft.com/office/powerpoint/2010/main" val="1126598587"/>
              </p:ext>
            </p:extLst>
          </p:nvPr>
        </p:nvGraphicFramePr>
        <p:xfrm>
          <a:off x="958770" y="2181828"/>
          <a:ext cx="9345436" cy="3657600"/>
        </p:xfrm>
        <a:graphic>
          <a:graphicData uri="http://schemas.openxmlformats.org/drawingml/2006/table">
            <a:tbl>
              <a:tblPr firstRow="1" bandRow="1">
                <a:tableStyleId>{5940675A-B579-460E-94D1-54222C63F5DA}</a:tableStyleId>
              </a:tblPr>
              <a:tblGrid>
                <a:gridCol w="5972972">
                  <a:extLst>
                    <a:ext uri="{9D8B030D-6E8A-4147-A177-3AD203B41FA5}">
                      <a16:colId xmlns:a16="http://schemas.microsoft.com/office/drawing/2014/main" val="3532858359"/>
                    </a:ext>
                  </a:extLst>
                </a:gridCol>
                <a:gridCol w="3372464">
                  <a:extLst>
                    <a:ext uri="{9D8B030D-6E8A-4147-A177-3AD203B41FA5}">
                      <a16:colId xmlns:a16="http://schemas.microsoft.com/office/drawing/2014/main" val="3322307183"/>
                    </a:ext>
                  </a:extLst>
                </a:gridCol>
              </a:tblGrid>
              <a:tr h="0">
                <a:tc>
                  <a:txBody>
                    <a:bodyPr/>
                    <a:lstStyle/>
                    <a:p>
                      <a:r>
                        <a:rPr lang="vi-VN" b="1" dirty="0"/>
                        <a:t>Tên ngành/ chuyên ngành</a:t>
                      </a:r>
                      <a:endParaRPr lang="en-US" b="1" dirty="0"/>
                    </a:p>
                  </a:txBody>
                  <a:tcPr>
                    <a:solidFill>
                      <a:schemeClr val="bg1"/>
                    </a:solidFill>
                  </a:tcPr>
                </a:tc>
                <a:tc>
                  <a:txBody>
                    <a:bodyPr/>
                    <a:lstStyle/>
                    <a:p>
                      <a:r>
                        <a:rPr lang="vi-VN" b="1" dirty="0"/>
                        <a:t>Số lượng tuyển sinh</a:t>
                      </a:r>
                      <a:endParaRPr lang="en-US" b="1" dirty="0"/>
                    </a:p>
                  </a:txBody>
                  <a:tcPr>
                    <a:solidFill>
                      <a:schemeClr val="bg1"/>
                    </a:solidFill>
                  </a:tcPr>
                </a:tc>
                <a:extLst>
                  <a:ext uri="{0D108BD9-81ED-4DB2-BD59-A6C34878D82A}">
                    <a16:rowId xmlns:a16="http://schemas.microsoft.com/office/drawing/2014/main" val="4184759346"/>
                  </a:ext>
                </a:extLst>
              </a:tr>
              <a:tr h="361733">
                <a:tc>
                  <a:txBody>
                    <a:bodyPr/>
                    <a:lstStyle/>
                    <a:p>
                      <a:r>
                        <a:rPr lang="vi-VN" b="1" dirty="0"/>
                        <a:t>Công nghệ thông tin</a:t>
                      </a:r>
                    </a:p>
                  </a:txBody>
                  <a:tcPr>
                    <a:solidFill>
                      <a:schemeClr val="bg1"/>
                    </a:solidFill>
                  </a:tcPr>
                </a:tc>
                <a:tc>
                  <a:txBody>
                    <a:bodyPr/>
                    <a:lstStyle/>
                    <a:p>
                      <a:r>
                        <a:rPr lang="vi-VN" b="1" dirty="0"/>
                        <a:t>272</a:t>
                      </a:r>
                      <a:endParaRPr lang="en-US" b="1" dirty="0"/>
                    </a:p>
                  </a:txBody>
                  <a:tcPr>
                    <a:solidFill>
                      <a:schemeClr val="bg1"/>
                    </a:solidFill>
                  </a:tcPr>
                </a:tc>
                <a:extLst>
                  <a:ext uri="{0D108BD9-81ED-4DB2-BD59-A6C34878D82A}">
                    <a16:rowId xmlns:a16="http://schemas.microsoft.com/office/drawing/2014/main" val="3487539017"/>
                  </a:ext>
                </a:extLst>
              </a:tr>
              <a:tr h="361733">
                <a:tc>
                  <a:txBody>
                    <a:bodyPr/>
                    <a:lstStyle/>
                    <a:p>
                      <a:r>
                        <a:rPr lang="vi-VN" b="1" dirty="0"/>
                        <a:t>Công nghệ thông tin - CLC</a:t>
                      </a:r>
                      <a:endParaRPr lang="en-US" b="1" dirty="0"/>
                    </a:p>
                  </a:txBody>
                  <a:tcPr>
                    <a:solidFill>
                      <a:schemeClr val="bg1"/>
                    </a:solidFill>
                  </a:tcPr>
                </a:tc>
                <a:tc>
                  <a:txBody>
                    <a:bodyPr/>
                    <a:lstStyle/>
                    <a:p>
                      <a:r>
                        <a:rPr lang="vi-VN" b="1" dirty="0"/>
                        <a:t>144</a:t>
                      </a:r>
                      <a:endParaRPr lang="en-US" b="1" dirty="0"/>
                    </a:p>
                  </a:txBody>
                  <a:tcPr>
                    <a:solidFill>
                      <a:schemeClr val="bg1"/>
                    </a:solidFill>
                  </a:tcPr>
                </a:tc>
                <a:extLst>
                  <a:ext uri="{0D108BD9-81ED-4DB2-BD59-A6C34878D82A}">
                    <a16:rowId xmlns:a16="http://schemas.microsoft.com/office/drawing/2014/main" val="1085328483"/>
                  </a:ext>
                </a:extLst>
              </a:tr>
              <a:tr h="361733">
                <a:tc>
                  <a:txBody>
                    <a:bodyPr/>
                    <a:lstStyle/>
                    <a:p>
                      <a:r>
                        <a:rPr lang="vi-VN" b="1" dirty="0"/>
                        <a:t>Công nghệ thông tin – HA</a:t>
                      </a:r>
                      <a:endParaRPr lang="en-US" b="1" dirty="0"/>
                    </a:p>
                  </a:txBody>
                  <a:tcPr>
                    <a:solidFill>
                      <a:schemeClr val="bg1"/>
                    </a:solidFill>
                  </a:tcPr>
                </a:tc>
                <a:tc>
                  <a:txBody>
                    <a:bodyPr/>
                    <a:lstStyle/>
                    <a:p>
                      <a:r>
                        <a:rPr lang="vi-VN" b="1" dirty="0"/>
                        <a:t>75</a:t>
                      </a:r>
                      <a:endParaRPr lang="en-US" b="1" dirty="0"/>
                    </a:p>
                  </a:txBody>
                  <a:tcPr>
                    <a:solidFill>
                      <a:schemeClr val="bg1"/>
                    </a:solidFill>
                  </a:tcPr>
                </a:tc>
                <a:extLst>
                  <a:ext uri="{0D108BD9-81ED-4DB2-BD59-A6C34878D82A}">
                    <a16:rowId xmlns:a16="http://schemas.microsoft.com/office/drawing/2014/main" val="470191666"/>
                  </a:ext>
                </a:extLst>
              </a:tr>
              <a:tr h="361733">
                <a:tc>
                  <a:txBody>
                    <a:bodyPr/>
                    <a:lstStyle/>
                    <a:p>
                      <a:r>
                        <a:rPr lang="vi-VN" b="1" dirty="0"/>
                        <a:t>Mạng máy tính và truyền thông dữ liệu</a:t>
                      </a:r>
                      <a:endParaRPr lang="en-US" b="1" dirty="0"/>
                    </a:p>
                  </a:txBody>
                  <a:tcPr>
                    <a:solidFill>
                      <a:schemeClr val="bg1"/>
                    </a:solidFill>
                  </a:tcPr>
                </a:tc>
                <a:tc>
                  <a:txBody>
                    <a:bodyPr/>
                    <a:lstStyle/>
                    <a:p>
                      <a:r>
                        <a:rPr lang="vi-VN" b="1" dirty="0"/>
                        <a:t>149</a:t>
                      </a:r>
                      <a:endParaRPr lang="en-US" b="1" dirty="0"/>
                    </a:p>
                  </a:txBody>
                  <a:tcPr>
                    <a:solidFill>
                      <a:schemeClr val="bg1"/>
                    </a:solidFill>
                  </a:tcPr>
                </a:tc>
                <a:extLst>
                  <a:ext uri="{0D108BD9-81ED-4DB2-BD59-A6C34878D82A}">
                    <a16:rowId xmlns:a16="http://schemas.microsoft.com/office/drawing/2014/main" val="3034136644"/>
                  </a:ext>
                </a:extLst>
              </a:tr>
              <a:tr h="361733">
                <a:tc>
                  <a:txBody>
                    <a:bodyPr/>
                    <a:lstStyle/>
                    <a:p>
                      <a:r>
                        <a:rPr lang="vi-VN" b="1" dirty="0"/>
                        <a:t>Kỹ thuật phần mềm</a:t>
                      </a:r>
                      <a:endParaRPr lang="en-US" b="1" dirty="0"/>
                    </a:p>
                  </a:txBody>
                  <a:tcPr>
                    <a:solidFill>
                      <a:schemeClr val="bg1"/>
                    </a:solidFill>
                  </a:tcPr>
                </a:tc>
                <a:tc>
                  <a:txBody>
                    <a:bodyPr/>
                    <a:lstStyle/>
                    <a:p>
                      <a:r>
                        <a:rPr lang="vi-VN" b="1" dirty="0"/>
                        <a:t>266</a:t>
                      </a:r>
                      <a:endParaRPr lang="en-US" b="1" dirty="0"/>
                    </a:p>
                  </a:txBody>
                  <a:tcPr>
                    <a:solidFill>
                      <a:schemeClr val="bg1"/>
                    </a:solidFill>
                  </a:tcPr>
                </a:tc>
                <a:extLst>
                  <a:ext uri="{0D108BD9-81ED-4DB2-BD59-A6C34878D82A}">
                    <a16:rowId xmlns:a16="http://schemas.microsoft.com/office/drawing/2014/main" val="2450305302"/>
                  </a:ext>
                </a:extLst>
              </a:tr>
              <a:tr h="361733">
                <a:tc>
                  <a:txBody>
                    <a:bodyPr/>
                    <a:lstStyle/>
                    <a:p>
                      <a:r>
                        <a:rPr lang="vi-VN" b="1" dirty="0"/>
                        <a:t>Hệ thống thông tin</a:t>
                      </a:r>
                      <a:endParaRPr lang="en-US" b="1" dirty="0"/>
                    </a:p>
                  </a:txBody>
                  <a:tcPr>
                    <a:solidFill>
                      <a:schemeClr val="bg1"/>
                    </a:solidFill>
                  </a:tcPr>
                </a:tc>
                <a:tc>
                  <a:txBody>
                    <a:bodyPr/>
                    <a:lstStyle/>
                    <a:p>
                      <a:r>
                        <a:rPr lang="vi-VN" b="1" dirty="0"/>
                        <a:t>135</a:t>
                      </a:r>
                      <a:endParaRPr lang="en-US" b="1" dirty="0"/>
                    </a:p>
                  </a:txBody>
                  <a:tcPr>
                    <a:solidFill>
                      <a:schemeClr val="bg1"/>
                    </a:solidFill>
                  </a:tcPr>
                </a:tc>
                <a:extLst>
                  <a:ext uri="{0D108BD9-81ED-4DB2-BD59-A6C34878D82A}">
                    <a16:rowId xmlns:a16="http://schemas.microsoft.com/office/drawing/2014/main" val="3643416714"/>
                  </a:ext>
                </a:extLst>
              </a:tr>
              <a:tr h="361733">
                <a:tc>
                  <a:txBody>
                    <a:bodyPr/>
                    <a:lstStyle/>
                    <a:p>
                      <a:r>
                        <a:rPr lang="vi-VN" b="1" dirty="0"/>
                        <a:t>Khoa học máy tính</a:t>
                      </a:r>
                      <a:endParaRPr lang="en-US" b="1" dirty="0"/>
                    </a:p>
                  </a:txBody>
                  <a:tcPr>
                    <a:solidFill>
                      <a:schemeClr val="bg1"/>
                    </a:solidFill>
                  </a:tcPr>
                </a:tc>
                <a:tc>
                  <a:txBody>
                    <a:bodyPr/>
                    <a:lstStyle/>
                    <a:p>
                      <a:r>
                        <a:rPr lang="vi-VN" b="1" dirty="0"/>
                        <a:t>178</a:t>
                      </a:r>
                      <a:endParaRPr lang="en-US" b="1" dirty="0"/>
                    </a:p>
                  </a:txBody>
                  <a:tcPr>
                    <a:solidFill>
                      <a:schemeClr val="bg1"/>
                    </a:solidFill>
                  </a:tcPr>
                </a:tc>
                <a:extLst>
                  <a:ext uri="{0D108BD9-81ED-4DB2-BD59-A6C34878D82A}">
                    <a16:rowId xmlns:a16="http://schemas.microsoft.com/office/drawing/2014/main" val="1314967798"/>
                  </a:ext>
                </a:extLst>
              </a:tr>
              <a:tr h="361733">
                <a:tc>
                  <a:txBody>
                    <a:bodyPr/>
                    <a:lstStyle/>
                    <a:p>
                      <a:r>
                        <a:rPr lang="vi-VN" b="1" dirty="0"/>
                        <a:t>Tin học ứng dụng</a:t>
                      </a:r>
                      <a:endParaRPr lang="en-US" b="1" dirty="0"/>
                    </a:p>
                  </a:txBody>
                  <a:tcPr>
                    <a:solidFill>
                      <a:schemeClr val="bg1"/>
                    </a:solidFill>
                  </a:tcPr>
                </a:tc>
                <a:tc>
                  <a:txBody>
                    <a:bodyPr/>
                    <a:lstStyle/>
                    <a:p>
                      <a:r>
                        <a:rPr lang="vi-VN" b="1" dirty="0"/>
                        <a:t>32</a:t>
                      </a:r>
                      <a:endParaRPr lang="en-US" b="1" dirty="0"/>
                    </a:p>
                  </a:txBody>
                  <a:tcPr>
                    <a:solidFill>
                      <a:schemeClr val="bg1"/>
                    </a:solidFill>
                  </a:tcPr>
                </a:tc>
                <a:extLst>
                  <a:ext uri="{0D108BD9-81ED-4DB2-BD59-A6C34878D82A}">
                    <a16:rowId xmlns:a16="http://schemas.microsoft.com/office/drawing/2014/main" val="552140446"/>
                  </a:ext>
                </a:extLst>
              </a:tr>
              <a:tr h="361733">
                <a:tc>
                  <a:txBody>
                    <a:bodyPr/>
                    <a:lstStyle/>
                    <a:p>
                      <a:r>
                        <a:rPr lang="vi-VN" b="1" dirty="0"/>
                        <a:t>Tổng</a:t>
                      </a:r>
                      <a:endParaRPr lang="en-US" b="1" dirty="0"/>
                    </a:p>
                  </a:txBody>
                  <a:tcPr>
                    <a:solidFill>
                      <a:schemeClr val="bg1"/>
                    </a:solidFill>
                  </a:tcPr>
                </a:tc>
                <a:tc>
                  <a:txBody>
                    <a:bodyPr/>
                    <a:lstStyle/>
                    <a:p>
                      <a:r>
                        <a:rPr lang="vi-VN" b="1" dirty="0"/>
                        <a:t>1251</a:t>
                      </a:r>
                      <a:endParaRPr lang="en-US" b="1" dirty="0"/>
                    </a:p>
                  </a:txBody>
                  <a:tcPr>
                    <a:solidFill>
                      <a:schemeClr val="bg1"/>
                    </a:solidFill>
                  </a:tcPr>
                </a:tc>
                <a:extLst>
                  <a:ext uri="{0D108BD9-81ED-4DB2-BD59-A6C34878D82A}">
                    <a16:rowId xmlns:a16="http://schemas.microsoft.com/office/drawing/2014/main" val="3932481510"/>
                  </a:ext>
                </a:extLst>
              </a:tr>
            </a:tbl>
          </a:graphicData>
        </a:graphic>
      </p:graphicFrame>
      <p:sp>
        <p:nvSpPr>
          <p:cNvPr id="7" name="Action Button: Return 6">
            <a:hlinkClick r:id="rId2" action="ppaction://hlinksldjump" highlightClick="1"/>
            <a:extLst>
              <a:ext uri="{FF2B5EF4-FFF2-40B4-BE49-F238E27FC236}">
                <a16:creationId xmlns:a16="http://schemas.microsoft.com/office/drawing/2014/main" id="{53340ECF-8DD5-F85D-EEA6-3647E7E117E1}"/>
              </a:ext>
            </a:extLst>
          </p:cNvPr>
          <p:cNvSpPr/>
          <p:nvPr/>
        </p:nvSpPr>
        <p:spPr>
          <a:xfrm>
            <a:off x="8504903" y="1018572"/>
            <a:ext cx="688258" cy="555585"/>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6029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TotalTime>
  <Words>408</Words>
  <Application>Microsoft Office PowerPoint</Application>
  <PresentationFormat>Màn hình rộng</PresentationFormat>
  <Paragraphs>56</Paragraphs>
  <Slides>8</Slides>
  <Notes>0</Notes>
  <HiddenSlides>0</HiddenSlides>
  <MMClips>0</MMClips>
  <ScaleCrop>false</ScaleCrop>
  <HeadingPairs>
    <vt:vector size="4" baseType="variant">
      <vt:variant>
        <vt:lpstr>Chủ đề</vt:lpstr>
      </vt:variant>
      <vt:variant>
        <vt:i4>1</vt:i4>
      </vt:variant>
      <vt:variant>
        <vt:lpstr>Tiêu đề Bản chiếu</vt:lpstr>
      </vt:variant>
      <vt:variant>
        <vt:i4>8</vt:i4>
      </vt:variant>
    </vt:vector>
  </HeadingPairs>
  <TitlesOfParts>
    <vt:vector size="9" baseType="lpstr">
      <vt:lpstr>Office Theme</vt:lpstr>
      <vt:lpstr>BỐ CỤC MỘT BÀI THUYẾT TRÌNH</vt:lpstr>
      <vt:lpstr>Giới thiệu</vt:lpstr>
      <vt:lpstr>Phần mở đầu</vt:lpstr>
      <vt:lpstr>Phần chính</vt:lpstr>
      <vt:lpstr>Phần kết</vt:lpstr>
      <vt:lpstr>Cám ơn sự chú ý của quý vị</vt:lpstr>
      <vt:lpstr>Ví dụ: sử dụng một đoạn trích dẫn khi giới thiệu</vt:lpstr>
      <vt:lpstr>Ví dụ minh chứng một vấn đề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BỐ CỤC MỘT BÀI THUYẾT TRÌNH</dc:title>
  <dc:creator>phung phung</dc:creator>
  <cp:lastModifiedBy>phung phung</cp:lastModifiedBy>
  <cp:revision>5</cp:revision>
  <dcterms:created xsi:type="dcterms:W3CDTF">2025-10-18T15:46:27Z</dcterms:created>
  <dcterms:modified xsi:type="dcterms:W3CDTF">2025-10-21T00:28:01Z</dcterms:modified>
</cp:coreProperties>
</file>