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38" r:id="rId2"/>
    <p:sldId id="476" r:id="rId3"/>
    <p:sldId id="498" r:id="rId4"/>
    <p:sldId id="499" r:id="rId5"/>
    <p:sldId id="512" r:id="rId6"/>
    <p:sldId id="510" r:id="rId7"/>
    <p:sldId id="511" r:id="rId8"/>
    <p:sldId id="500" r:id="rId9"/>
    <p:sldId id="502" r:id="rId10"/>
    <p:sldId id="496" r:id="rId11"/>
    <p:sldId id="501" r:id="rId12"/>
    <p:sldId id="503" r:id="rId13"/>
    <p:sldId id="504" r:id="rId14"/>
    <p:sldId id="505" r:id="rId15"/>
    <p:sldId id="506" r:id="rId16"/>
    <p:sldId id="508" r:id="rId17"/>
    <p:sldId id="507" r:id="rId18"/>
    <p:sldId id="509" r:id="rId19"/>
    <p:sldId id="469" r:id="rId20"/>
    <p:sldId id="431" r:id="rId21"/>
    <p:sldId id="439" r:id="rId22"/>
  </p:sldIdLst>
  <p:sldSz cx="9144000" cy="6858000" type="screen4x3"/>
  <p:notesSz cx="6761163" cy="9942513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C24"/>
    <a:srgbClr val="F79646"/>
    <a:srgbClr val="E2AC00"/>
    <a:srgbClr val="1CF836"/>
    <a:srgbClr val="4F81BD"/>
    <a:srgbClr val="B21F10"/>
    <a:srgbClr val="CC0000"/>
    <a:srgbClr val="1C4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80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429492A-E271-4AFD-80AF-C55E9CB913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6CEB718-14AD-478E-B488-2314413AF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C29FDD-B2F1-46BF-A9CB-BBFFD4EDEECB}" type="datetimeFigureOut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3B764D-B6F4-4D14-819A-6CE9562AEC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CA10D97-82D6-4722-9D0D-7FAC2C7A3D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D8377A-08CD-432A-B5A3-E3826ECCBE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02179C9-7DCE-496C-A12F-91EAE56A7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6652F2-410C-4D58-800A-FF1020D90E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16BBB8-5F3F-40F1-A868-AD3B0D299477}" type="datetimeFigureOut">
              <a:rPr lang="ru-RU"/>
              <a:pPr>
                <a:defRPr/>
              </a:pPr>
              <a:t>22.03.2022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C07C559B-0201-4CFB-BDD8-FB6E8B3DD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ADA82E52-DDD9-4946-9B51-B0316AE7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9004DC-BC60-49FB-9ADA-7E9E8863E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F9E4F-74A7-42F9-9955-E198A7D86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7D17D3-F7FF-49E8-9DF8-43DE8D58B1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917548-25A5-482D-9D1C-B1411232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15077-2757-49FF-BF6E-1252783C8642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56F883-22EE-49A2-BC91-A33C30B3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7EE732-8644-4C09-8BB6-FDDC071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C6990-5244-4CC0-A3DB-FF38A3F8245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408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60C0D6-8CF4-4678-98E4-A11F747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798-0CC2-4393-B56C-280A250A31B0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8CB09D-5852-404A-8F8C-C4C0B08B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FB5EC6-7A77-4C8C-91EC-38B4F0D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1500-4B94-4725-A82E-D1BB59E55EA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8840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BBF306-D8C6-4680-A552-C9235D2E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BC4EA-EA18-4F2A-BB4B-157470240FA3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872256-EB08-49E2-A2AE-F85801D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D99E86-7142-4A79-8E35-B3E16213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DA95-7242-4559-89B1-9D6B9594B1B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3546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A042D5-9494-46A4-B33C-236AA8FF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A27F-9D37-41F0-92FE-D89025BCDA0E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A588B2-F7D8-4DDC-852E-86068575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37C108-D9F1-43D4-A234-3AD0544C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E9D56-C905-4D5A-8B89-F8501A3F9F9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62301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117A24-D1FC-451E-AE77-36A98B4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C305B-0AB1-4534-9A80-60BC2762D420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3B0258-BB02-4E71-B04C-514EAD97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F6D6F-32A5-4138-98DF-E517CDF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B302B-A4E7-4236-A880-CF9EBEEBF68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419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885750EB-441B-4B87-8A97-E176DC10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F859-F722-4062-8855-47FC133821F1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B3436385-31EF-47A8-BEEE-6EF3C61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10334C4-CAA8-4D3E-9BB0-2642A9A2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72B9-ED65-452E-A9BD-B8CF5979B77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707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F6A0084D-6F77-4E42-A731-738A64F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279BE-3D3C-4624-82E3-C40BC937598C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0FC1186-91BF-4C6D-B7CD-FC41B63F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63981DD9-EA7A-4EE6-877C-D440F6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C48E-53AB-4DDD-A4DB-E5417E14349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092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9D083724-1D76-4963-BBB2-F2846F18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29E-3FA4-496E-B4B4-2EB750C2DEDD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78B5B4F4-A578-4698-90DC-370B541D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3DC2AD7-87C4-4405-888B-BECB0CF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C581-88C2-478D-9531-8809DC5DCEC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902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43B349BB-778B-4CFB-803D-792820A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98527-B325-46AE-B2B4-CE4D51FDA268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E2DD338B-2766-49FC-899B-79A9BC2F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0A8029FB-1DA1-47D4-BED7-6A15B453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F834-0A79-4D48-9B90-56C53BB90DD9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559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7055ED7E-A640-4111-8871-08FC0D54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89BAC-571C-47A6-9286-26EA0A5574EF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C6A969C-A254-4F7D-8FAE-3000CD2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E1441EEA-4A5C-49B1-AAC1-776DBCAC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9A57-3EF5-4A70-B6E6-F4547A2F9E5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483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EDED8A0B-2D9E-45CB-93E2-29BB98BF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1CCE-20F4-4BC2-9022-1914C0A37A3D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36FF0CBC-F013-41E2-9A13-F9D3A71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015AD6B-9EC4-4152-9094-6B4336AF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5C045-855F-45AB-B439-1A801976BA4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94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0201B6D8-AEF0-402A-96DD-BE0C261080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</a:t>
            </a:r>
            <a:endParaRPr lang="en-US" altLang="ru-RU"/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05E681DB-0A51-4CC1-9D24-8C88048EB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ru-RU"/>
              <a:t>Kliknij, aby edytować style wzorca tekstu</a:t>
            </a:r>
          </a:p>
          <a:p>
            <a:pPr lvl="1"/>
            <a:r>
              <a:rPr lang="pl-PL" altLang="ru-RU"/>
              <a:t>Drugi poziom</a:t>
            </a:r>
          </a:p>
          <a:p>
            <a:pPr lvl="2"/>
            <a:r>
              <a:rPr lang="pl-PL" altLang="ru-RU"/>
              <a:t>Trzeci poziom</a:t>
            </a:r>
          </a:p>
          <a:p>
            <a:pPr lvl="3"/>
            <a:r>
              <a:rPr lang="pl-PL" altLang="ru-RU"/>
              <a:t>Czwarty poziom</a:t>
            </a:r>
          </a:p>
          <a:p>
            <a:pPr lvl="4"/>
            <a:r>
              <a:rPr lang="pl-PL" altLang="ru-RU"/>
              <a:t>Piąty poziom</a:t>
            </a:r>
            <a:endParaRPr lang="en-US" alt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5CAF37-8754-425C-AA9C-0AF96917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A3008-47BC-41EB-901D-B6AFAD360360}" type="datetime1">
              <a:rPr lang="en-US"/>
              <a:pPr>
                <a:defRPr/>
              </a:pPr>
              <a:t>3/22/2022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62C7B-257B-4EAF-A41E-736C15EF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707C42-4662-4E08-901B-C39BD190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977B76-EF07-4952-B2FC-D551A05D641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rybinski@rybinski.e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ybinski@rybinski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3E51827E-412D-4E62-899F-078445A4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2060575"/>
            <a:ext cx="8280400" cy="2735263"/>
          </a:xfrm>
        </p:spPr>
        <p:txBody>
          <a:bodyPr/>
          <a:lstStyle/>
          <a:p>
            <a:pPr algn="l" eaLnBrk="1" hangingPunct="1"/>
            <a:r>
              <a:rPr lang="pl-PL" altLang="ru-RU" sz="4200" dirty="0" err="1">
                <a:latin typeface="Bookman Old Style" panose="02050604050505020204" pitchFamily="18" charset="0"/>
              </a:rPr>
              <a:t>Artificial</a:t>
            </a:r>
            <a:r>
              <a:rPr lang="pl-PL" altLang="ru-RU" sz="4200" dirty="0">
                <a:latin typeface="Bookman Old Style" panose="02050604050505020204" pitchFamily="18" charset="0"/>
              </a:rPr>
              <a:t> </a:t>
            </a:r>
            <a:r>
              <a:rPr lang="pl-PL" altLang="ru-RU" sz="4200" dirty="0" err="1">
                <a:latin typeface="Bookman Old Style" panose="02050604050505020204" pitchFamily="18" charset="0"/>
              </a:rPr>
              <a:t>intelligence</a:t>
            </a:r>
            <a:br>
              <a:rPr lang="pl-PL" altLang="ru-RU" sz="4200" dirty="0">
                <a:latin typeface="Bookman Old Style" panose="02050604050505020204" pitchFamily="18" charset="0"/>
              </a:rPr>
            </a:br>
            <a:r>
              <a:rPr lang="pl-PL" altLang="ru-RU" sz="3200" dirty="0" err="1">
                <a:latin typeface="Bookman Old Style" panose="02050604050505020204" pitchFamily="18" charset="0"/>
              </a:rPr>
              <a:t>Lecture</a:t>
            </a:r>
            <a:r>
              <a:rPr lang="pl-PL" altLang="ru-RU" sz="3200" dirty="0">
                <a:latin typeface="Bookman Old Style" panose="02050604050505020204" pitchFamily="18" charset="0"/>
              </a:rPr>
              <a:t> 6.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Introduction</a:t>
            </a:r>
            <a:r>
              <a:rPr lang="pl-PL" altLang="ru-RU" sz="3200" dirty="0">
                <a:latin typeface="Bookman Old Style" panose="02050604050505020204" pitchFamily="18" charset="0"/>
              </a:rPr>
              <a:t> to </a:t>
            </a:r>
            <a:r>
              <a:rPr lang="pl-PL" altLang="ru-RU" sz="3200" dirty="0" err="1">
                <a:latin typeface="Bookman Old Style" panose="02050604050505020204" pitchFamily="18" charset="0"/>
              </a:rPr>
              <a:t>Keras</a:t>
            </a:r>
            <a:endParaRPr lang="en-US" altLang="ru-RU" sz="3200" dirty="0">
              <a:latin typeface="Bookman Old Style" panose="02050604050505020204" pitchFamily="18" charset="0"/>
            </a:endParaRPr>
          </a:p>
        </p:txBody>
      </p:sp>
      <p:sp>
        <p:nvSpPr>
          <p:cNvPr id="4099" name="Podtytuł 2">
            <a:extLst>
              <a:ext uri="{FF2B5EF4-FFF2-40B4-BE49-F238E27FC236}">
                <a16:creationId xmlns:a16="http://schemas.microsoft.com/office/drawing/2014/main" id="{C9378C43-9E92-4F81-A559-4D290B44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5589588"/>
            <a:ext cx="8310562" cy="1008062"/>
          </a:xfrm>
        </p:spPr>
        <p:txBody>
          <a:bodyPr/>
          <a:lstStyle/>
          <a:p>
            <a:pPr algn="l" eaLnBrk="1" hangingPunct="1"/>
            <a:r>
              <a:rPr lang="pl-PL" altLang="ru-RU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</a:t>
            </a:r>
            <a:r>
              <a:rPr lang="en-US" altLang="ru-RU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rof</a:t>
            </a:r>
            <a:r>
              <a:rPr lang="en-US" altLang="ru-RU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. Krzysztof </a:t>
            </a:r>
            <a:r>
              <a:rPr lang="en-US" altLang="ru-RU" sz="18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Rybinski</a:t>
            </a:r>
            <a:endParaRPr lang="en-US" altLang="ru-RU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 eaLnBrk="1" hangingPunct="1"/>
            <a:endParaRPr lang="en-US" altLang="ru-RU" sz="1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F4EA94F9-59B4-426D-888E-0BDB1473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4786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https://keras.io/api/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766AB2A-6BB0-452B-B43D-0DEAF04F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7178"/>
            <a:ext cx="5654902" cy="55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89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Reading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documentation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4F9293D-A59E-489A-8A6D-4A96892C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817"/>
            <a:ext cx="9144000" cy="4849511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F070F5D-D8F1-42B0-BCC2-E529CFC5ECF0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https://keras.io/api/layers/reshaping_layers/flatten/</a:t>
            </a:r>
          </a:p>
        </p:txBody>
      </p:sp>
    </p:spTree>
    <p:extLst>
      <p:ext uri="{BB962C8B-B14F-4D97-AF65-F5344CB8AC3E}">
        <p14:creationId xmlns:p14="http://schemas.microsoft.com/office/powerpoint/2010/main" val="233075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89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Reading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documentation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A3092F3-1960-4F76-A4B1-B28564D4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211"/>
            <a:ext cx="9144000" cy="464808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1113D38-7C0B-4C72-B954-377DC30F8DAC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https://keras.io/api/layers/core_layers/dense/</a:t>
            </a:r>
          </a:p>
        </p:txBody>
      </p:sp>
    </p:spTree>
    <p:extLst>
      <p:ext uri="{BB962C8B-B14F-4D97-AF65-F5344CB8AC3E}">
        <p14:creationId xmlns:p14="http://schemas.microsoft.com/office/powerpoint/2010/main" val="350156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89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Reading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documentation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(3)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7C05876-9919-4BE2-B24E-1B1D2D55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848872" cy="510058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B4BB018-F05C-4248-BD66-B9387D6694F5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https://keras.io/api/models/model_training_apis/</a:t>
            </a:r>
          </a:p>
        </p:txBody>
      </p:sp>
    </p:spTree>
    <p:extLst>
      <p:ext uri="{BB962C8B-B14F-4D97-AF65-F5344CB8AC3E}">
        <p14:creationId xmlns:p14="http://schemas.microsoft.com/office/powerpoint/2010/main" val="152082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89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Reading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documentation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(4)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7A702C-1307-4B07-9B7A-DF88CEDD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96752"/>
            <a:ext cx="6963693" cy="530673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F312A4-9C70-4E8C-9A9D-FE51F3C0846F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https://keras.io/api/models/model_training_apis/</a:t>
            </a:r>
          </a:p>
        </p:txBody>
      </p:sp>
    </p:spTree>
    <p:extLst>
      <p:ext uri="{BB962C8B-B14F-4D97-AF65-F5344CB8AC3E}">
        <p14:creationId xmlns:p14="http://schemas.microsoft.com/office/powerpoint/2010/main" val="415045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891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Reading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documentation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(5)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F312A4-9C70-4E8C-9A9D-FE51F3C0846F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https://keras.io/api/models/model_training_apis/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7A6E4E3-D9E8-41D6-955A-FCFF34EE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0" y="1500660"/>
            <a:ext cx="7676997" cy="45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49968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Callbacks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API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F312A4-9C70-4E8C-9A9D-FE51F3C0846F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https://keras.io/api/callbacks/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7FF8F5-E18F-4F27-AB0F-75CC6F56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752"/>
            <a:ext cx="7141616" cy="30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57470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Callbacks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–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early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stopping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F312A4-9C70-4E8C-9A9D-FE51F3C0846F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https://keras.io/api/callbacks/early_stopping/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9A0969D-D1A3-4F6E-8275-C63904E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7" y="1203708"/>
            <a:ext cx="6652418" cy="236805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904C0C7-C9FF-4247-8F2B-0FF786CF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659459"/>
            <a:ext cx="5221783" cy="27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8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5437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Callbacks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– model checkpoint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F312A4-9C70-4E8C-9A9D-FE51F3C0846F}"/>
              </a:ext>
            </a:extLst>
          </p:cNvPr>
          <p:cNvSpPr txBox="1"/>
          <p:nvPr/>
        </p:nvSpPr>
        <p:spPr>
          <a:xfrm>
            <a:off x="1691680" y="6444044"/>
            <a:ext cx="6042467" cy="307777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</a:rPr>
              <a:t>https://keras.io/api/callbacks/model_checkpoint/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90CFB1A-B822-412B-B97C-7451559A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53" y="1162187"/>
            <a:ext cx="5941293" cy="2842877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F70D389-E6FB-4ECE-BCAD-33591646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80" y="4149080"/>
            <a:ext cx="6415088" cy="17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07FAC453-BF3F-4854-ADEE-0B64AC40861C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84674119-05AC-439B-A451-2649FA8DF589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5D828D30-9BBE-4753-94BA-5AB49C5A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319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EF5A16BD-9E9C-4852-BD16-FC3A84CD1B5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4" name="Symbol zastępczy numeru slajdu 6">
            <a:extLst>
              <a:ext uri="{FF2B5EF4-FFF2-40B4-BE49-F238E27FC236}">
                <a16:creationId xmlns:a16="http://schemas.microsoft.com/office/drawing/2014/main" id="{E00691FC-2B7B-49B8-9A76-F858F9E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81F6-F2EB-475F-BB41-1C25CB55FDDB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967AA81A-7E2D-4D97-92C3-DADCA61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If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you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have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questions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about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the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lecture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please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send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me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me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an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email </a:t>
            </a:r>
            <a:r>
              <a:rPr lang="pl-PL" altLang="ru-RU" dirty="0" err="1">
                <a:latin typeface="Bookman Old Style" pitchFamily="18" charset="0"/>
                <a:ea typeface="+mj-ea"/>
                <a:cs typeface="+mj-cs"/>
              </a:rPr>
              <a:t>at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  <a:hlinkClick r:id="rId2"/>
              </a:rPr>
              <a:t>rybinski@rybinski.eu</a:t>
            </a:r>
            <a:r>
              <a:rPr lang="pl-PL" altLang="ru-RU" dirty="0">
                <a:latin typeface="Bookman Old Style" pitchFamily="18" charset="0"/>
                <a:ea typeface="+mj-ea"/>
                <a:cs typeface="+mj-cs"/>
              </a:rPr>
              <a:t> </a:t>
            </a: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  <a:p>
            <a:pPr marL="514350" indent="-514350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altLang="ru-RU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B5895724-1C82-45BD-9A50-AD92A556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986338"/>
            <a:ext cx="21907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13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938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library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Keras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is an open-source 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high-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level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software library that provides a Python interface for artificial neural networks. 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Keras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acts as an interface for the TensorFlow library.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Up until version 2.3, 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Keras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supported multiple backends, including TensorFlow, Microsoft Cognitive Toolkit, Theano, and 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PlaidML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. As of version 2.4, only TensorFlow is supported.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DB011E6-5E02-4BA8-B8D4-C13750EB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1008"/>
            <a:ext cx="2066925" cy="20955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420A6E7-6760-400E-AE87-E399D93C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6758"/>
            <a:ext cx="2943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1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BFA9483-26B9-4161-840B-9A5FDB2ED60B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C8C8B030-9648-48F5-A901-3D250E452D61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261C146A-EF77-4D6A-985E-E7E17314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2600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Next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: Lab 6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3D0B1357-8F95-4C6D-BF58-76FF651EC9B4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Symbol zastępczy numeru slajdu 6">
            <a:extLst>
              <a:ext uri="{FF2B5EF4-FFF2-40B4-BE49-F238E27FC236}">
                <a16:creationId xmlns:a16="http://schemas.microsoft.com/office/drawing/2014/main" id="{19A98EF2-F463-4685-B02B-47A7AD7A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A9B96-C16B-43D6-B2FC-B371712DC84F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numeru slajdu 3">
            <a:extLst>
              <a:ext uri="{FF2B5EF4-FFF2-40B4-BE49-F238E27FC236}">
                <a16:creationId xmlns:a16="http://schemas.microsoft.com/office/drawing/2014/main" id="{F1BB12E4-947C-428E-AE15-99580A7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06BB6-1C07-4B51-93C9-22E290A45913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4339" name="Прямоугольник 3">
            <a:extLst>
              <a:ext uri="{FF2B5EF4-FFF2-40B4-BE49-F238E27FC236}">
                <a16:creationId xmlns:a16="http://schemas.microsoft.com/office/drawing/2014/main" id="{AE85C7FA-6DBB-4F4F-B58E-AE389B9F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924550"/>
            <a:ext cx="6507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ru-RU" sz="3600" b="1">
                <a:solidFill>
                  <a:schemeClr val="bg1"/>
                </a:solidFill>
                <a:latin typeface="Bookman Old Style" panose="02050604050505020204" pitchFamily="18" charset="0"/>
              </a:rPr>
              <a:t>Narxoz: all for the student</a:t>
            </a:r>
            <a:endParaRPr lang="ru-RU" altLang="ru-RU" sz="3600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CB3CED7-22A1-49EE-90FF-36B5EF90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0"/>
            <a:ext cx="1793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dtytuł 2">
            <a:extLst>
              <a:ext uri="{FF2B5EF4-FFF2-40B4-BE49-F238E27FC236}">
                <a16:creationId xmlns:a16="http://schemas.microsoft.com/office/drawing/2014/main" id="{9475F544-BA9E-41FA-9EEB-59A133D88045}"/>
              </a:ext>
            </a:extLst>
          </p:cNvPr>
          <p:cNvSpPr txBox="1">
            <a:spLocks/>
          </p:cNvSpPr>
          <p:nvPr/>
        </p:nvSpPr>
        <p:spPr bwMode="auto">
          <a:xfrm>
            <a:off x="611188" y="5589588"/>
            <a:ext cx="8310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>
                <a:latin typeface="Bookman Old Style" pitchFamily="18" charset="0"/>
                <a:cs typeface="+mn-cs"/>
              </a:rPr>
              <a:t>p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rof</a:t>
            </a:r>
            <a:r>
              <a:rPr lang="en-US" altLang="ru-RU" dirty="0">
                <a:latin typeface="Bookman Old Style" pitchFamily="18" charset="0"/>
                <a:cs typeface="+mn-cs"/>
              </a:rPr>
              <a:t>. Krzysztof </a:t>
            </a:r>
            <a:r>
              <a:rPr lang="en-US" altLang="ru-RU" dirty="0" err="1">
                <a:latin typeface="Bookman Old Style" pitchFamily="18" charset="0"/>
                <a:cs typeface="+mn-cs"/>
              </a:rPr>
              <a:t>Rybinski</a:t>
            </a:r>
            <a:endParaRPr lang="pl-PL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pl-PL" altLang="ru-RU" dirty="0" err="1">
                <a:latin typeface="Bookman Old Style" pitchFamily="18" charset="0"/>
                <a:cs typeface="+mn-cs"/>
                <a:hlinkClick r:id="rId3"/>
              </a:rPr>
              <a:t>rybinski@rybinski.eu</a:t>
            </a:r>
            <a:r>
              <a:rPr lang="pl-PL" altLang="ru-RU" dirty="0">
                <a:latin typeface="Bookman Old Style" pitchFamily="18" charset="0"/>
                <a:cs typeface="+mn-cs"/>
              </a:rPr>
              <a:t> </a:t>
            </a:r>
            <a:endParaRPr lang="en-US" altLang="ru-RU" dirty="0">
              <a:latin typeface="Bookman Old Style" pitchFamily="18" charset="0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altLang="ru-RU" dirty="0">
              <a:latin typeface="Bookman Old Style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3586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Why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use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?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U</a:t>
            </a:r>
            <a:r>
              <a:rPr lang="en-US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seful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for fast prototyping, ignoring the details of implementing backprop or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writing optimization procedure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Supports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all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major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types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layers</a:t>
            </a:r>
            <a:endParaRPr lang="en-US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Runs on CPU and GPU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Almost any architecture can be designed using this framework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Open Source code – Large community support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62199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ru-RU" sz="3200" b="1" dirty="0">
                <a:latin typeface="Bookman Old Style" pitchFamily="18" charset="0"/>
                <a:ea typeface="+mj-ea"/>
                <a:cs typeface="+mj-cs"/>
              </a:rPr>
              <a:t>Implementing a 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NN </a:t>
            </a:r>
            <a:r>
              <a:rPr lang="en-US" altLang="ru-RU" sz="3200" b="1" dirty="0">
                <a:latin typeface="Bookman Old Style" pitchFamily="18" charset="0"/>
                <a:ea typeface="+mj-ea"/>
                <a:cs typeface="+mj-cs"/>
              </a:rPr>
              <a:t>in </a:t>
            </a:r>
            <a:r>
              <a:rPr lang="en-US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22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Five major steps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Preparing the input and specify the input dimension (size)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Define the model architecture and build the computational graph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Specify the optimizer and configure the learning process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Specify the Inputs, Outputs of the computational graph (model) and the Loss function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Train and test the model on the dataset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5B506D3-6342-4165-8A07-3CA70663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096"/>
            <a:ext cx="9144000" cy="11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4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271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How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images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are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stored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on a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computer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340768"/>
            <a:ext cx="777557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Grey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scale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batch_size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p_height</a:t>
            </a:r>
            <a:r>
              <a:rPr lang="pl-PL" altLang="en-US" sz="1600">
                <a:latin typeface="Bookman Old Style" panose="02050604050505020204" pitchFamily="18" charset="0"/>
                <a:cs typeface="Calibri" panose="020F0502020204030204" pitchFamily="34" charset="0"/>
              </a:rPr>
              <a:t>, p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_width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, 1), channel-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last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convention</a:t>
            </a:r>
            <a:endParaRPr lang="pl-PL" altLang="en-US" sz="16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Color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batch_size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p_height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6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p_width</a:t>
            </a:r>
            <a:r>
              <a:rPr lang="pl-PL" altLang="en-US" sz="1600" dirty="0">
                <a:latin typeface="Bookman Old Style" panose="02050604050505020204" pitchFamily="18" charset="0"/>
                <a:cs typeface="Calibri" panose="020F0502020204030204" pitchFamily="34" charset="0"/>
              </a:rPr>
              <a:t>, 3)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0F509E8-7CB4-44D8-90AB-14944085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3" y="2445525"/>
            <a:ext cx="2795866" cy="385951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0626729-E55A-4F44-A332-EA7D769E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852936"/>
            <a:ext cx="5490368" cy="30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478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Understanding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dimensions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84E5F9A-D068-4878-8589-8BB29906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35" y="1154527"/>
            <a:ext cx="5139530" cy="2826440"/>
          </a:xfrm>
          <a:prstGeom prst="rect">
            <a:avLst/>
          </a:prstGeom>
        </p:spPr>
      </p:pic>
      <p:sp>
        <p:nvSpPr>
          <p:cNvPr id="12" name="Prostokąt 5">
            <a:extLst>
              <a:ext uri="{FF2B5EF4-FFF2-40B4-BE49-F238E27FC236}">
                <a16:creationId xmlns:a16="http://schemas.microsoft.com/office/drawing/2014/main" id="{EAABB530-861B-44B2-AB97-3FA8EE35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5064"/>
            <a:ext cx="7775575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A dense layer has an output shape of (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batch_size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units). So, units, the property of the layer, also defines the output shape.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Hidden layer 1: 4 units, output shape: (batch_size,4).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Hidden layer 2: 4 units, output shape: (batch_size,4).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Last layer: 1 unit, output shape: (batch_size,1).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Example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for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layer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X_batch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(32x3), W(3x4), b(4), z=(X_batch.dot(W) + b), z(32,4),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sigmoid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(z) (32,4) </a:t>
            </a:r>
            <a:endParaRPr lang="en-US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8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8478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Understanding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dimensions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12" name="Prostokąt 5">
            <a:extLst>
              <a:ext uri="{FF2B5EF4-FFF2-40B4-BE49-F238E27FC236}">
                <a16:creationId xmlns:a16="http://schemas.microsoft.com/office/drawing/2014/main" id="{EAABB530-861B-44B2-AB97-3FA8EE35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5064"/>
            <a:ext cx="777557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You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have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to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specify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the data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input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shape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other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shapes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are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calculated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automatically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based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on the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stated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numer of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nodes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in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each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layer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First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entry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None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….)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refers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to the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size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number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samples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used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for the single pass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through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the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computation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graph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Number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of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parameters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of r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layer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dense_1: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Weights</a:t>
            </a: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: Input </a:t>
            </a:r>
            <a:r>
              <a:rPr lang="pl-PL" altLang="en-US" sz="1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dimension</a:t>
            </a: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 250, </a:t>
            </a:r>
            <a:r>
              <a:rPr lang="pl-PL" altLang="en-US" sz="1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output</a:t>
            </a: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pl-PL" altLang="en-US" sz="1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dimension</a:t>
            </a: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 100 (250x100) = 25,000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Biases</a:t>
            </a: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: one per </a:t>
            </a:r>
            <a:r>
              <a:rPr lang="pl-PL" altLang="en-US" sz="10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output</a:t>
            </a: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 (100)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pl-PL" altLang="en-US" sz="1000" dirty="0">
                <a:latin typeface="Bookman Old Style" panose="02050604050505020204" pitchFamily="18" charset="0"/>
                <a:cs typeface="Calibri" panose="020F0502020204030204" pitchFamily="34" charset="0"/>
              </a:rPr>
              <a:t>Total 25,000 + 100 = 25,100</a:t>
            </a:r>
            <a:endParaRPr lang="en-US" altLang="en-US" sz="10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7D31850-5239-49ED-A099-213430DA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17617"/>
            <a:ext cx="4210050" cy="23907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E09A086-C3D2-429E-9BC6-1E9AF1AB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3" y="1662311"/>
            <a:ext cx="3209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0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0583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Building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MLP model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(1)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from 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keras.models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import Sequential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from 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keras.layers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import Dense, Flatten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model =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Sequential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model.add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Flatten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input_shape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=(50,37,1))) #grey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scale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image 50x37, channel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last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model.add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Dense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(250,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activation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='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tanh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') 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model.add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Dense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(100,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activation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='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tanh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') 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model.add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Dense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n_classes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activation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='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softmax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'))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print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model.summary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())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0D2ED1F-F635-494A-84AD-79A153CC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87" y="4341764"/>
            <a:ext cx="4133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3">
            <a:extLst>
              <a:ext uri="{FF2B5EF4-FFF2-40B4-BE49-F238E27FC236}">
                <a16:creationId xmlns:a16="http://schemas.microsoft.com/office/drawing/2014/main" id="{91C922BC-862B-4FF4-9C57-6F1174E7E7B2}"/>
              </a:ext>
            </a:extLst>
          </p:cNvPr>
          <p:cNvSpPr/>
          <p:nvPr/>
        </p:nvSpPr>
        <p:spPr>
          <a:xfrm rot="10800000">
            <a:off x="8461375" y="0"/>
            <a:ext cx="682625" cy="909638"/>
          </a:xfrm>
          <a:prstGeom prst="rtTriangle">
            <a:avLst/>
          </a:prstGeom>
          <a:solidFill>
            <a:srgbClr val="B5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6757E6B6-F2C9-46E3-806F-C88A026C43D5}"/>
              </a:ext>
            </a:extLst>
          </p:cNvPr>
          <p:cNvCxnSpPr/>
          <p:nvPr/>
        </p:nvCxnSpPr>
        <p:spPr>
          <a:xfrm>
            <a:off x="436563" y="1116013"/>
            <a:ext cx="8270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7">
            <a:extLst>
              <a:ext uri="{FF2B5EF4-FFF2-40B4-BE49-F238E27FC236}">
                <a16:creationId xmlns:a16="http://schemas.microsoft.com/office/drawing/2014/main" id="{1628724A-A020-4AD4-B713-726D508E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07988"/>
            <a:ext cx="70920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Running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MLP model in </a:t>
            </a:r>
            <a:r>
              <a:rPr lang="pl-PL" altLang="ru-RU" sz="3200" b="1" dirty="0" err="1">
                <a:latin typeface="Bookman Old Style" pitchFamily="18" charset="0"/>
                <a:ea typeface="+mj-ea"/>
                <a:cs typeface="+mj-cs"/>
              </a:rPr>
              <a:t>Keras</a:t>
            </a:r>
            <a:r>
              <a:rPr lang="pl-PL" altLang="ru-RU" sz="3200" b="1" dirty="0">
                <a:latin typeface="Bookman Old Style" pitchFamily="18" charset="0"/>
                <a:ea typeface="+mj-ea"/>
                <a:cs typeface="+mj-cs"/>
              </a:rPr>
              <a:t> (2)</a:t>
            </a:r>
            <a:endParaRPr lang="en-US" altLang="ru-RU" sz="32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82693C2D-03AE-4205-A31F-BC0DD4E7A7CF}"/>
              </a:ext>
            </a:extLst>
          </p:cNvPr>
          <p:cNvSpPr/>
          <p:nvPr/>
        </p:nvSpPr>
        <p:spPr>
          <a:xfrm rot="16200000" flipH="1">
            <a:off x="8061325" y="0"/>
            <a:ext cx="1082675" cy="1082675"/>
          </a:xfrm>
          <a:prstGeom prst="rtTriangle">
            <a:avLst/>
          </a:prstGeom>
          <a:solidFill>
            <a:srgbClr val="B4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Symbol zastępczy numeru slajdu 6">
            <a:extLst>
              <a:ext uri="{FF2B5EF4-FFF2-40B4-BE49-F238E27FC236}">
                <a16:creationId xmlns:a16="http://schemas.microsoft.com/office/drawing/2014/main" id="{4E4F3C83-C27A-4DA6-97CE-FF0A3A1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167B-715C-4638-A93B-E92DBB9F850C}" type="slidenum">
              <a:rPr lang="en-US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ru-RU" sz="1200">
              <a:solidFill>
                <a:srgbClr val="898989"/>
              </a:solidFill>
            </a:endParaRPr>
          </a:p>
        </p:txBody>
      </p:sp>
      <p:sp>
        <p:nvSpPr>
          <p:cNvPr id="5130" name="Prostokąt 5">
            <a:extLst>
              <a:ext uri="{FF2B5EF4-FFF2-40B4-BE49-F238E27FC236}">
                <a16:creationId xmlns:a16="http://schemas.microsoft.com/office/drawing/2014/main" id="{70285EEA-332C-48C8-A261-0BB0BD17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84313"/>
            <a:ext cx="7775575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#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compile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the model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model.compile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loss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  = '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categorical_crossentropy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',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optimizer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= '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adam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',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metrics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= ['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acc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’] 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#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train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model.fit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x =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X_train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#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training_data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y =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y_train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 #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training_labels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batch_size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= 32,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epochs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= 100, </a:t>
            </a:r>
            <a:r>
              <a:rPr lang="pl-PL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verbose</a:t>
            </a:r>
            <a:r>
              <a:rPr lang="pl-PL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= 1 )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# evaluate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model.evaluate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(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x = 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X_test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y = 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y_test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,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   </a:t>
            </a:r>
            <a:r>
              <a:rPr lang="en-US" altLang="en-US" sz="1400" dirty="0" err="1">
                <a:latin typeface="Bookman Old Style" panose="02050604050505020204" pitchFamily="18" charset="0"/>
                <a:cs typeface="Calibri" panose="020F0502020204030204" pitchFamily="34" charset="0"/>
              </a:rPr>
              <a:t>batch_size</a:t>
            </a:r>
            <a:r>
              <a:rPr lang="en-US" altLang="en-US" sz="1400" dirty="0">
                <a:latin typeface="Bookman Old Style" panose="02050604050505020204" pitchFamily="18" charset="0"/>
                <a:cs typeface="Calibri" panose="020F0502020204030204" pitchFamily="34" charset="0"/>
              </a:rPr>
              <a:t> = 8 , verbose = 1)</a:t>
            </a:r>
            <a:endParaRPr lang="pl-PL" alt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479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43B6EF"/>
        </a:solidFill>
        <a:effectLst>
          <a:softEdge rad="127000"/>
        </a:effectLst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58138</TotalTime>
  <Words>885</Words>
  <Application>Microsoft Office PowerPoint</Application>
  <PresentationFormat>Pokaz na ekranie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Calibri</vt:lpstr>
      <vt:lpstr>Motyw pakietu Office</vt:lpstr>
      <vt:lpstr>Artificial intelligence Lecture 6. Introduction to Keras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</dc:creator>
  <cp:lastModifiedBy>Krzysztof Rybiński</cp:lastModifiedBy>
  <cp:revision>865</cp:revision>
  <cp:lastPrinted>2016-07-19T04:51:14Z</cp:lastPrinted>
  <dcterms:created xsi:type="dcterms:W3CDTF">2015-08-18T12:21:29Z</dcterms:created>
  <dcterms:modified xsi:type="dcterms:W3CDTF">2022-03-22T14:07:25Z</dcterms:modified>
</cp:coreProperties>
</file>