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8" r:id="rId2"/>
    <p:sldId id="331" r:id="rId3"/>
    <p:sldId id="467" r:id="rId4"/>
    <p:sldId id="468" r:id="rId5"/>
    <p:sldId id="465" r:id="rId6"/>
    <p:sldId id="470" r:id="rId7"/>
    <p:sldId id="442" r:id="rId8"/>
    <p:sldId id="471" r:id="rId9"/>
    <p:sldId id="472" r:id="rId10"/>
    <p:sldId id="473" r:id="rId11"/>
    <p:sldId id="474" r:id="rId12"/>
    <p:sldId id="475" r:id="rId13"/>
    <p:sldId id="466" r:id="rId14"/>
    <p:sldId id="469" r:id="rId15"/>
    <p:sldId id="431" r:id="rId16"/>
    <p:sldId id="439" r:id="rId17"/>
  </p:sldIdLst>
  <p:sldSz cx="9144000" cy="6858000" type="screen4x3"/>
  <p:notesSz cx="6761163" cy="9942513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AC24"/>
    <a:srgbClr val="F79646"/>
    <a:srgbClr val="E2AC00"/>
    <a:srgbClr val="1CF836"/>
    <a:srgbClr val="4F81BD"/>
    <a:srgbClr val="B21F10"/>
    <a:srgbClr val="CC0000"/>
    <a:srgbClr val="1C4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80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429492A-E271-4AFD-80AF-C55E9CB913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6CEB718-14AD-478E-B488-2314413AF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C29FDD-B2F1-46BF-A9CB-BBFFD4EDEECB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3B764D-B6F4-4D14-819A-6CE9562AEC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CA10D97-82D6-4722-9D0D-7FAC2C7A3D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D8377A-08CD-432A-B5A3-E3826ECCBE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02179C9-7DCE-496C-A12F-91EAE56A7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6652F2-410C-4D58-800A-FF1020D90E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16BBB8-5F3F-40F1-A868-AD3B0D299477}" type="datetimeFigureOut">
              <a:rPr lang="ru-RU"/>
              <a:pPr>
                <a:defRPr/>
              </a:pPr>
              <a:t>вт 29.11.22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C07C559B-0201-4CFB-BDD8-FB6E8B3DD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ADA82E52-DDD9-4946-9B51-B0316AE73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9004DC-BC60-49FB-9ADA-7E9E8863E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F9E4F-74A7-42F9-9955-E198A7D86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7D17D3-F7FF-49E8-9DF8-43DE8D58B1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917548-25A5-482D-9D1C-B1411232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15077-2757-49FF-BF6E-1252783C8642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56F883-22EE-49A2-BC91-A33C30B3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7EE732-8644-4C09-8BB6-FDDC0714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C6990-5244-4CC0-A3DB-FF38A3F8245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408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60C0D6-8CF4-4678-98E4-A11F747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798-0CC2-4393-B56C-280A250A31B0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8CB09D-5852-404A-8F8C-C4C0B08B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FB5EC6-7A77-4C8C-91EC-38B4F0D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1500-4B94-4725-A82E-D1BB59E55EA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8840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BBF306-D8C6-4680-A552-C9235D2E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BC4EA-EA18-4F2A-BB4B-157470240FA3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872256-EB08-49E2-A2AE-F85801D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D99E86-7142-4A79-8E35-B3E1621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DA95-7242-4559-89B1-9D6B9594B1B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3546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A042D5-9494-46A4-B33C-236AA8FF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A27F-9D37-41F0-92FE-D89025BCDA0E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A588B2-F7D8-4DDC-852E-86068575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37C108-D9F1-43D4-A234-3AD0544C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E9D56-C905-4D5A-8B89-F8501A3F9F9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2301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117A24-D1FC-451E-AE77-36A98B4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C305B-0AB1-4534-9A80-60BC2762D420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3B0258-BB02-4E71-B04C-514EAD97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F6D6F-32A5-4138-98DF-E517CDF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302B-A4E7-4236-A880-CF9EBEEBF6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419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885750EB-441B-4B87-8A97-E176DC10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F859-F722-4062-8855-47FC133821F1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B3436385-31EF-47A8-BEEE-6EF3C610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A10334C4-CAA8-4D3E-9BB0-2642A9A2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72B9-ED65-452E-A9BD-B8CF5979B77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707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F6A0084D-6F77-4E42-A731-738A64F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279BE-3D3C-4624-82E3-C40BC937598C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0FC1186-91BF-4C6D-B7CD-FC41B63F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63981DD9-EA7A-4EE6-877C-D440F6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C48E-53AB-4DDD-A4DB-E5417E14349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092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9D083724-1D76-4963-BBB2-F2846F18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729E-3FA4-496E-B4B4-2EB750C2DEDD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78B5B4F4-A578-4698-90DC-370B541D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63DC2AD7-87C4-4405-888B-BECB0CF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C581-88C2-478D-9531-8809DC5DCEC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902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43B349BB-778B-4CFB-803D-792820A4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98527-B325-46AE-B2B4-CE4D51FDA268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E2DD338B-2766-49FC-899B-79A9BC2F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0A8029FB-1DA1-47D4-BED7-6A15B453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F834-0A79-4D48-9B90-56C53BB90DD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59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7055ED7E-A640-4111-8871-08FC0D54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89BAC-571C-47A6-9286-26EA0A5574EF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C6A969C-A254-4F7D-8FAE-3000CD2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E1441EEA-4A5C-49B1-AAC1-776DBCAC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9A57-3EF5-4A70-B6E6-F4547A2F9E5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483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EDED8A0B-2D9E-45CB-93E2-29BB98BF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1CCE-20F4-4BC2-9022-1914C0A37A3D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36FF0CBC-F013-41E2-9A13-F9D3A71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015AD6B-9EC4-4152-9094-6B4336A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5C045-855F-45AB-B439-1A801976BA4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94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0201B6D8-AEF0-402A-96DD-BE0C261080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</a:t>
            </a:r>
            <a:endParaRPr lang="en-US" altLang="ru-RU"/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05E681DB-0A51-4CC1-9D24-8C88048EB4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style wzorca tekstu</a:t>
            </a:r>
          </a:p>
          <a:p>
            <a:pPr lvl="1"/>
            <a:r>
              <a:rPr lang="pl-PL" altLang="ru-RU"/>
              <a:t>Drugi poziom</a:t>
            </a:r>
          </a:p>
          <a:p>
            <a:pPr lvl="2"/>
            <a:r>
              <a:rPr lang="pl-PL" altLang="ru-RU"/>
              <a:t>Trzeci poziom</a:t>
            </a:r>
          </a:p>
          <a:p>
            <a:pPr lvl="3"/>
            <a:r>
              <a:rPr lang="pl-PL" altLang="ru-RU"/>
              <a:t>Czwarty poziom</a:t>
            </a:r>
          </a:p>
          <a:p>
            <a:pPr lvl="4"/>
            <a:r>
              <a:rPr lang="pl-PL" altLang="ru-RU"/>
              <a:t>Piąty poziom</a:t>
            </a:r>
            <a:endParaRPr lang="en-US" alt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5CAF37-8754-425C-AA9C-0AF96917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DA3008-47BC-41EB-901D-B6AFAD360360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A62C7B-257B-4EAF-A41E-736C15EF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707C42-4662-4E08-901B-C39BD1909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977B76-EF07-4952-B2FC-D551A05D641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analyticsvidhya.com/uploads/56201contours_evaluation_optimizers.gi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rybinski@rybinski.e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ybinski@rybinski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3E51827E-412D-4E62-899F-078445A47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2060575"/>
            <a:ext cx="8280400" cy="2735263"/>
          </a:xfrm>
        </p:spPr>
        <p:txBody>
          <a:bodyPr/>
          <a:lstStyle/>
          <a:p>
            <a:pPr algn="l" eaLnBrk="1" hangingPunct="1"/>
            <a:r>
              <a:rPr lang="pl-PL" altLang="ru-RU" sz="4200" dirty="0">
                <a:latin typeface="Bookman Old Style" panose="02050604050505020204" pitchFamily="18" charset="0"/>
              </a:rPr>
              <a:t>Artificial intelligence</a:t>
            </a:r>
            <a:br>
              <a:rPr lang="pl-PL" altLang="ru-RU" sz="4200" dirty="0">
                <a:latin typeface="Bookman Old Style" panose="02050604050505020204" pitchFamily="18" charset="0"/>
              </a:rPr>
            </a:br>
            <a:r>
              <a:rPr lang="pl-PL" altLang="ru-RU" sz="3200" dirty="0">
                <a:latin typeface="Bookman Old Style" panose="02050604050505020204" pitchFamily="18" charset="0"/>
              </a:rPr>
              <a:t>Lecture 6.1. Gradient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decent</a:t>
            </a:r>
            <a:r>
              <a:rPr lang="pl-PL" altLang="ru-RU" sz="3200" dirty="0">
                <a:latin typeface="Bookman Old Style" panose="02050604050505020204" pitchFamily="18" charset="0"/>
              </a:rPr>
              <a:t>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optimizers</a:t>
            </a:r>
            <a:endParaRPr lang="en-US" altLang="ru-RU" sz="3200" dirty="0">
              <a:latin typeface="Bookman Old Style" panose="02050604050505020204" pitchFamily="18" charset="0"/>
            </a:endParaRPr>
          </a:p>
        </p:txBody>
      </p:sp>
      <p:sp>
        <p:nvSpPr>
          <p:cNvPr id="4099" name="Podtytuł 2">
            <a:extLst>
              <a:ext uri="{FF2B5EF4-FFF2-40B4-BE49-F238E27FC236}">
                <a16:creationId xmlns:a16="http://schemas.microsoft.com/office/drawing/2014/main" id="{C9378C43-9E92-4F81-A559-4D290B44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5589588"/>
            <a:ext cx="8310562" cy="1008062"/>
          </a:xfrm>
        </p:spPr>
        <p:txBody>
          <a:bodyPr/>
          <a:lstStyle/>
          <a:p>
            <a:pPr algn="l" eaLnBrk="1" hangingPunct="1"/>
            <a:r>
              <a:rPr lang="pl-PL" altLang="ru-RU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ru-RU" sz="1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rof</a:t>
            </a:r>
            <a:r>
              <a:rPr lang="en-US" altLang="ru-RU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. Krzysztof </a:t>
            </a:r>
            <a:r>
              <a:rPr lang="en-US" altLang="ru-RU" sz="1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Rybinski</a:t>
            </a:r>
            <a:endParaRPr lang="en-US" altLang="ru-RU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eaLnBrk="1" hangingPunct="1"/>
            <a:endParaRPr lang="en-US" altLang="ru-RU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F4EA94F9-59B4-426D-888E-0BDB1473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5435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Adaptive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delta (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Adadelta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It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removes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use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parameter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completely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replacing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with </a:t>
            </a:r>
            <a:r>
              <a:rPr lang="pl-PL" altLang="ru-RU" i="1" dirty="0">
                <a:latin typeface="Bookman Old Style" pitchFamily="18" charset="0"/>
                <a:ea typeface="+mj-ea"/>
                <a:cs typeface="+mj-cs"/>
              </a:rPr>
              <a:t>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exponential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moving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average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squared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endParaRPr lang="pl-PL" altLang="ru-RU" i="1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ϵ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 small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number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(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fuzz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factor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) to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avoid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division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by zero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Default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values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: ϵ = 10</a:t>
            </a:r>
            <a:r>
              <a:rPr lang="pl-PL" altLang="ru-RU" baseline="30000" dirty="0">
                <a:latin typeface="Bookman Old Style" pitchFamily="18" charset="0"/>
                <a:ea typeface="+mj-ea"/>
                <a:cs typeface="+mj-cs"/>
              </a:rPr>
              <a:t>-6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el-GR" altLang="ru-RU" i="1" dirty="0">
                <a:ea typeface="+mj-ea"/>
              </a:rPr>
              <a:t>β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= 0.95</a:t>
            </a:r>
          </a:p>
          <a:p>
            <a:pPr eaLnBrk="1" hangingPunct="1">
              <a:spcAft>
                <a:spcPts val="600"/>
              </a:spcAft>
              <a:defRPr/>
            </a:pPr>
            <a:endParaRPr lang="pl-PL" altLang="ru-RU" baseline="30000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baseline="30000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0847261-ED4F-485C-9765-DF92BCDD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3634576"/>
            <a:ext cx="3362499" cy="89866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9BB7142-78D7-4011-8667-4F34EC12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43" y="3501008"/>
            <a:ext cx="3232770" cy="11658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0826E5E2-61A3-4A1A-9492-D5A04BA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681542"/>
            <a:ext cx="2182119" cy="4737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75EF1BF-1CB0-4D63-91F5-DF77DF8B4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686" y="1810014"/>
            <a:ext cx="472628" cy="3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045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Adaptive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moment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estimation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(Adam)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ru-RU" dirty="0">
                <a:latin typeface="Bookman Old Style" pitchFamily="18" charset="0"/>
                <a:ea typeface="+mj-ea"/>
                <a:cs typeface="+mj-cs"/>
              </a:rPr>
              <a:t>Adam optimizer works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well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en-US" altLang="ru-RU" dirty="0">
                <a:latin typeface="Bookman Old Style" pitchFamily="18" charset="0"/>
                <a:ea typeface="+mj-ea"/>
                <a:cs typeface="+mj-cs"/>
              </a:rPr>
              <a:t>in a large number of scenarios. It takes the best of RMS-Prop and momentum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.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Recommended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values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: ϵ = 10</a:t>
            </a:r>
            <a:r>
              <a:rPr lang="pl-PL" altLang="ru-RU" baseline="30000" dirty="0">
                <a:latin typeface="Bookman Old Style" pitchFamily="18" charset="0"/>
                <a:ea typeface="+mj-ea"/>
                <a:cs typeface="+mj-cs"/>
              </a:rPr>
              <a:t>-8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el-GR" altLang="ru-RU" i="1" dirty="0">
                <a:ea typeface="+mj-ea"/>
              </a:rPr>
              <a:t>β</a:t>
            </a:r>
            <a:r>
              <a:rPr lang="pl-PL" altLang="ru-RU" i="1" baseline="-25000" dirty="0">
                <a:ea typeface="+mj-ea"/>
              </a:rPr>
              <a:t>1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= 0.9, </a:t>
            </a:r>
            <a:r>
              <a:rPr lang="el-GR" altLang="ru-RU" i="1" dirty="0">
                <a:ea typeface="+mj-ea"/>
              </a:rPr>
              <a:t>β</a:t>
            </a:r>
            <a:r>
              <a:rPr lang="pl-PL" altLang="ru-RU" i="1" baseline="-25000" dirty="0">
                <a:ea typeface="+mj-ea"/>
              </a:rPr>
              <a:t>2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= 0.999, </a:t>
            </a:r>
            <a:r>
              <a:rPr lang="pl-PL" altLang="ru-RU" i="1" dirty="0">
                <a:ea typeface="+mj-ea"/>
              </a:rPr>
              <a:t>α 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= 0.001</a:t>
            </a:r>
          </a:p>
          <a:p>
            <a:pPr eaLnBrk="1" hangingPunct="1">
              <a:spcAft>
                <a:spcPts val="600"/>
              </a:spcAft>
              <a:defRPr/>
            </a:pPr>
            <a:endParaRPr lang="pl-PL" altLang="ru-RU" baseline="30000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baseline="30000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AC16763-3427-42D5-9C20-3012D6A6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2" y="3110295"/>
            <a:ext cx="3556421" cy="89133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829BA86-9E1A-422C-BD1F-78216BFB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11" y="3068960"/>
            <a:ext cx="1752601" cy="1368064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8A8FF92B-FF4F-412E-83C8-2A6346D8D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36" y="4392609"/>
            <a:ext cx="3457575" cy="12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6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5598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Strategies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for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optimising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SGD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505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Shuffling</a:t>
            </a:r>
            <a:endParaRPr lang="pl-PL" altLang="ru-RU" sz="1600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Avoid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providing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training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samples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in a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meaningful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order,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good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idea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to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shuffle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training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data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after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every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epoch</a:t>
            </a:r>
            <a:endParaRPr lang="pl-PL" altLang="ru-RU" sz="1600" dirty="0">
              <a:latin typeface="Bookman Old Style" pitchFamily="18" charset="0"/>
              <a:ea typeface="+mj-ea"/>
              <a:cs typeface="+mj-cs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Curriculum Learning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In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some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scenarios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we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aim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to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solve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progressively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harder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problems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supplying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samples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in a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meaningful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order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may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lead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to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improved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performance. For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example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it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applied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when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algorithm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performance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differs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across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classes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Batch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normalization</a:t>
            </a:r>
            <a:endParaRPr lang="pl-PL" altLang="ru-RU" sz="1600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Training process updates parameters to a different extent, whic</a:t>
            </a:r>
            <a:r>
              <a:rPr lang="en-US" altLang="ru-RU" sz="1600" dirty="0">
                <a:latin typeface="Bookman Old Style" pitchFamily="18" charset="0"/>
                <a:ea typeface="+mj-ea"/>
                <a:cs typeface="+mj-cs"/>
              </a:rPr>
              <a:t>h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slows training and amplifies changes as the network becomes deeper.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Normalization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reestablishes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typical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range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values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, we do not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have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to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pay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attention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to the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initialization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parameters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Early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stopping</a:t>
            </a:r>
            <a:endParaRPr lang="pl-PL" altLang="ru-RU" sz="1600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You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should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monitor the error on a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validation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set and stop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training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if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this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error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does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not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improve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.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This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helps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avoid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1600" dirty="0" err="1">
                <a:latin typeface="Bookman Old Style" pitchFamily="18" charset="0"/>
                <a:ea typeface="+mj-ea"/>
                <a:cs typeface="+mj-cs"/>
              </a:rPr>
              <a:t>overfitting</a:t>
            </a:r>
            <a:r>
              <a:rPr lang="pl-PL" altLang="ru-RU" sz="1600" dirty="0">
                <a:latin typeface="Bookman Old Style" pitchFamily="18" charset="0"/>
                <a:ea typeface="+mj-ea"/>
                <a:cs typeface="+mj-cs"/>
              </a:rPr>
              <a:t>.</a:t>
            </a:r>
          </a:p>
          <a:p>
            <a:pPr eaLnBrk="1" hangingPunct="1">
              <a:spcAft>
                <a:spcPts val="600"/>
              </a:spcAft>
              <a:defRPr/>
            </a:pPr>
            <a:endParaRPr lang="pl-PL" altLang="ru-RU" sz="1600" baseline="30000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sz="1600" baseline="30000" dirty="0">
              <a:latin typeface="Bookman Old Styl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35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931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Visualisation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optimizers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  <a:hlinkClick r:id="rId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  <a:hlinkClick r:id="rId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  <a:hlinkClick r:id="rId2"/>
              </a:rPr>
              <a:t>https://editor.analyticsvidhya.com/uploads/56201contours_evaluation_optimizers.gif</a:t>
            </a: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8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319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If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you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have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about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lecture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please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send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me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email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  <a:hlinkClick r:id="rId2"/>
              </a:rPr>
              <a:t>rybinski@rybinski.eu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B5895724-1C82-45BD-9A50-AD92A556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986338"/>
            <a:ext cx="21907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13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BFA9483-26B9-4161-840B-9A5FDB2ED60B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8C8B030-9648-48F5-A901-3D250E452D61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261C146A-EF77-4D6A-985E-E7E17314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8908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Next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: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Lecture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5.2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3D0B1357-8F95-4C6D-BF58-76FF651EC9B4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Symbol zastępczy numeru slajdu 6">
            <a:extLst>
              <a:ext uri="{FF2B5EF4-FFF2-40B4-BE49-F238E27FC236}">
                <a16:creationId xmlns:a16="http://schemas.microsoft.com/office/drawing/2014/main" id="{19A98EF2-F463-4685-B02B-47A7AD7A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A9B96-C16B-43D6-B2FC-B371712DC84F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numeru slajdu 3">
            <a:extLst>
              <a:ext uri="{FF2B5EF4-FFF2-40B4-BE49-F238E27FC236}">
                <a16:creationId xmlns:a16="http://schemas.microsoft.com/office/drawing/2014/main" id="{F1BB12E4-947C-428E-AE15-99580A79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06BB6-1C07-4B51-93C9-22E290A45913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4339" name="Прямоугольник 3">
            <a:extLst>
              <a:ext uri="{FF2B5EF4-FFF2-40B4-BE49-F238E27FC236}">
                <a16:creationId xmlns:a16="http://schemas.microsoft.com/office/drawing/2014/main" id="{AE85C7FA-6DBB-4F4F-B58E-AE389B9F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924550"/>
            <a:ext cx="6507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ru-RU" sz="3600" b="1">
                <a:solidFill>
                  <a:schemeClr val="bg1"/>
                </a:solidFill>
                <a:latin typeface="Bookman Old Style" panose="02050604050505020204" pitchFamily="18" charset="0"/>
              </a:rPr>
              <a:t>Narxoz: all for the student</a:t>
            </a:r>
            <a:endParaRPr lang="ru-RU" altLang="ru-RU" sz="3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BCB3CED7-22A1-49EE-90FF-36B5EF90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9475F544-BA9E-41FA-9EEB-59A133D88045}"/>
              </a:ext>
            </a:extLst>
          </p:cNvPr>
          <p:cNvSpPr txBox="1">
            <a:spLocks/>
          </p:cNvSpPr>
          <p:nvPr/>
        </p:nvSpPr>
        <p:spPr bwMode="auto">
          <a:xfrm>
            <a:off x="611188" y="5589588"/>
            <a:ext cx="8310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>
                <a:latin typeface="Bookman Old Style" pitchFamily="18" charset="0"/>
                <a:cs typeface="+mn-cs"/>
              </a:rPr>
              <a:t>p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rof</a:t>
            </a:r>
            <a:r>
              <a:rPr lang="en-US" altLang="ru-RU" dirty="0">
                <a:latin typeface="Bookman Old Style" pitchFamily="18" charset="0"/>
                <a:cs typeface="+mn-cs"/>
              </a:rPr>
              <a:t>. Krzysztof 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Rybinski</a:t>
            </a:r>
            <a:endParaRPr lang="pl-PL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 err="1">
                <a:latin typeface="Bookman Old Style" pitchFamily="18" charset="0"/>
                <a:cs typeface="+mn-cs"/>
                <a:hlinkClick r:id="rId3"/>
              </a:rPr>
              <a:t>rybinski@rybinski.eu</a:t>
            </a:r>
            <a:r>
              <a:rPr lang="pl-PL" altLang="ru-RU" dirty="0">
                <a:latin typeface="Bookman Old Style" pitchFamily="18" charset="0"/>
                <a:cs typeface="+mn-cs"/>
              </a:rPr>
              <a:t> </a:t>
            </a:r>
            <a:endParaRPr lang="en-US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altLang="ru-RU" dirty="0">
              <a:latin typeface="Bookman Old Style" pitchFamily="18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5507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Problems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with (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batch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) gradient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descent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ru-RU" sz="1800" dirty="0" err="1">
                <a:latin typeface="Bookman Old Style" panose="02050604050505020204" pitchFamily="18" charset="0"/>
              </a:rPr>
              <a:t>Recall</a:t>
            </a:r>
            <a:r>
              <a:rPr lang="pl-PL" altLang="ru-RU" sz="1800" dirty="0">
                <a:latin typeface="Bookman Old Style" panose="02050604050505020204" pitchFamily="18" charset="0"/>
              </a:rPr>
              <a:t> </a:t>
            </a:r>
            <a:r>
              <a:rPr lang="pl-PL" altLang="ru-RU" sz="1800" dirty="0" err="1">
                <a:latin typeface="Bookman Old Style" panose="02050604050505020204" pitchFamily="18" charset="0"/>
              </a:rPr>
              <a:t>equations</a:t>
            </a:r>
            <a:r>
              <a:rPr lang="pl-PL" altLang="ru-RU" sz="1800" dirty="0">
                <a:latin typeface="Bookman Old Style" panose="02050604050505020204" pitchFamily="18" charset="0"/>
              </a:rPr>
              <a:t> from </a:t>
            </a:r>
            <a:r>
              <a:rPr lang="pl-PL" altLang="ru-RU" sz="1800" dirty="0" err="1">
                <a:latin typeface="Bookman Old Style" panose="02050604050505020204" pitchFamily="18" charset="0"/>
              </a:rPr>
              <a:t>previous</a:t>
            </a:r>
            <a:r>
              <a:rPr lang="pl-PL" altLang="ru-RU" sz="1800" dirty="0">
                <a:latin typeface="Bookman Old Style" panose="02050604050505020204" pitchFamily="18" charset="0"/>
              </a:rPr>
              <a:t> </a:t>
            </a:r>
            <a:r>
              <a:rPr lang="pl-PL" altLang="ru-RU" sz="1800" dirty="0" err="1">
                <a:latin typeface="Bookman Old Style" panose="02050604050505020204" pitchFamily="18" charset="0"/>
              </a:rPr>
              <a:t>lectures</a:t>
            </a:r>
            <a:endParaRPr lang="pl-PL" altLang="ru-RU" sz="1800" dirty="0">
              <a:latin typeface="Bookman Old Style" panose="020506040505050202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ru-RU" sz="1800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Binary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cross-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entropy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loss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function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: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Cost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function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: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Learning: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Gradient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descent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means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that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        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computed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all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i="1" dirty="0">
                <a:latin typeface="Bookman Old Style" panose="02050604050505020204" pitchFamily="18" charset="0"/>
                <a:cs typeface="Calibri" panose="020F0502020204030204" pitchFamily="34" charset="0"/>
              </a:rPr>
              <a:t>m 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data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samples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.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If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i="1" dirty="0">
                <a:latin typeface="Bookman Old Style" panose="02050604050505020204" pitchFamily="18" charset="0"/>
                <a:cs typeface="Calibri" panose="020F0502020204030204" pitchFamily="34" charset="0"/>
              </a:rPr>
              <a:t>m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large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 the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cost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in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terms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of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memory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and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compute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time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will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be high.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4404E37-DECF-4D1F-B15D-EF31185C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178262"/>
            <a:ext cx="3810322" cy="4586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2F72F2C-4389-4AE9-AF36-6C96694F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684909"/>
            <a:ext cx="4866119" cy="74409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3DF1BAA-17D4-45AE-BC45-EBB64DAD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95" y="3650978"/>
            <a:ext cx="2310358" cy="160047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DDE8D0D-DF3D-4E1D-9F3B-D2B2F25E8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478" y="5261840"/>
            <a:ext cx="60007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462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Stochastic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and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minibatch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GD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Stochastic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gradient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descent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means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that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         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computed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each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data point </a:t>
            </a:r>
            <a:r>
              <a:rPr lang="pl-PL" altLang="en-US" sz="1800" i="1" dirty="0">
                <a:latin typeface="Bookman Old Style" panose="02050604050505020204" pitchFamily="18" charset="0"/>
                <a:cs typeface="Calibri" panose="020F0502020204030204" pitchFamily="34" charset="0"/>
              </a:rPr>
              <a:t>i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separately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chosen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randomly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 no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repetitions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Slow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as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cannot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be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vectorized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very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noisy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may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not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converge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to a minimum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Solution,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minibatch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gradient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descent</a:t>
            </a: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		1 &lt;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minibatch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size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&lt; m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DDE8D0D-DF3D-4E1D-9F3B-D2B2F25E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101" y="1361062"/>
            <a:ext cx="600075" cy="47625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7B426727-E5BD-43E5-A4A5-CD106267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52" y="2216819"/>
            <a:ext cx="4593508" cy="47625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35E1606B-2757-4909-9CB6-A211D16C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661" y="2163052"/>
            <a:ext cx="1589440" cy="545868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52E8BD74-9099-469B-9E9D-07F9AEDAC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140325"/>
            <a:ext cx="5210175" cy="1581150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966D13B-CC89-4E98-9A9F-109E0D7AC827}"/>
              </a:ext>
            </a:extLst>
          </p:cNvPr>
          <p:cNvSpPr txBox="1"/>
          <p:nvPr/>
        </p:nvSpPr>
        <p:spPr>
          <a:xfrm>
            <a:off x="2411760" y="5008495"/>
            <a:ext cx="2160240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l-PL" sz="1600" b="1" dirty="0">
                <a:latin typeface="Bookman Old Style" panose="02050604050505020204" pitchFamily="18" charset="0"/>
              </a:rPr>
              <a:t>Gradient </a:t>
            </a:r>
            <a:r>
              <a:rPr lang="pl-PL" sz="1600" b="1" dirty="0" err="1">
                <a:latin typeface="Bookman Old Style" panose="02050604050505020204" pitchFamily="18" charset="0"/>
              </a:rPr>
              <a:t>descent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C224C6F5-32DF-4D6E-9675-BE7AE263F9B7}"/>
              </a:ext>
            </a:extLst>
          </p:cNvPr>
          <p:cNvSpPr txBox="1"/>
          <p:nvPr/>
        </p:nvSpPr>
        <p:spPr>
          <a:xfrm>
            <a:off x="6199508" y="4971048"/>
            <a:ext cx="1861817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l-PL" sz="1600" b="1" dirty="0" err="1">
                <a:latin typeface="Bookman Old Style" panose="02050604050505020204" pitchFamily="18" charset="0"/>
              </a:rPr>
              <a:t>Minibatch</a:t>
            </a:r>
            <a:r>
              <a:rPr lang="pl-PL" sz="1600" b="1" dirty="0">
                <a:latin typeface="Bookman Old Style" panose="02050604050505020204" pitchFamily="18" charset="0"/>
              </a:rPr>
              <a:t> GD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1582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Pros and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cons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268760"/>
            <a:ext cx="8250237" cy="5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b="1" dirty="0">
                <a:latin typeface="Bookman Old Style" panose="02050604050505020204" pitchFamily="18" charset="0"/>
                <a:cs typeface="Calibri" panose="020F0502020204030204" pitchFamily="34" charset="0"/>
              </a:rPr>
              <a:t>BGD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Bookman Old Style" panose="02050604050505020204" pitchFamily="18" charset="0"/>
              <a:buChar char="+"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Simple,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fixed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learning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rate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quick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convergence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to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global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minimum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if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loss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function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convex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rare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),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be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stuck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in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local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minimum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Bookman Old Style" panose="02050604050505020204" pitchFamily="18" charset="0"/>
              <a:buChar char="-"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Slow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large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datasets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Use for small datasets that fit into computer memory, for problems with convex loss funct</a:t>
            </a: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ons (linear and logistic regression)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b="1" dirty="0">
                <a:latin typeface="Bookman Old Style" panose="02050604050505020204" pitchFamily="18" charset="0"/>
                <a:cs typeface="Calibri" panose="020F0502020204030204" pitchFamily="34" charset="0"/>
              </a:rPr>
              <a:t>SGD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Bookman Old Style" panose="02050604050505020204" pitchFamily="18" charset="0"/>
              <a:buChar char="+"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Faster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than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BGD for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large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data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sets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escape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from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local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minima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Bookman Old Style" panose="02050604050505020204" pitchFamily="18" charset="0"/>
              <a:buChar char="-"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Noisy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steps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bounce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around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the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global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minimum, not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vectorized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Rarely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as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such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a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basis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optimized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algorithms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b="1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Minibatch</a:t>
            </a:r>
            <a:r>
              <a:rPr lang="pl-PL" altLang="en-US" sz="1400" b="1" dirty="0">
                <a:latin typeface="Bookman Old Style" panose="02050604050505020204" pitchFamily="18" charset="0"/>
                <a:cs typeface="Calibri" panose="020F0502020204030204" pitchFamily="34" charset="0"/>
              </a:rPr>
              <a:t> GD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Bookman Old Style" panose="02050604050505020204" pitchFamily="18" charset="0"/>
              <a:buChar char="+"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A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good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balance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between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BGD and SGD,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fits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into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RAM,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escape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from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local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minima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Bookman Old Style" panose="02050604050505020204" pitchFamily="18" charset="0"/>
              <a:buChar char="-"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bounce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around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the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global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minimum, one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more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hyperparameter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to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optimize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size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Very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frequently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with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optimizers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size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a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power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of 2 (32, 64, 128,…),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make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sure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it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fits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in CPU/GPU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memory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. 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For small training set (&lt;2000 examples) use Batch Gradient Descent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5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6803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Notation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for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optimizers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’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discussion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1F3DC0E-AE3A-4B06-88E8-2F015EAE0B2B}"/>
              </a:ext>
            </a:extLst>
          </p:cNvPr>
          <p:cNvSpPr txBox="1"/>
          <p:nvPr/>
        </p:nvSpPr>
        <p:spPr>
          <a:xfrm>
            <a:off x="395536" y="6320353"/>
            <a:ext cx="7920880" cy="276999"/>
          </a:xfrm>
          <a:prstGeom prst="rect">
            <a:avLst/>
          </a:prstGeom>
          <a:noFill/>
          <a:effectLst>
            <a:softEdge rad="127000"/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sz="1200" b="1" dirty="0"/>
              <a:t>https://towardsdatascience.com/10-gradient-descent-optimisation-algorithms-86989510b5e9</a:t>
            </a:r>
            <a:endParaRPr lang="en-US" sz="1200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E3D16AC-04B6-47A9-8831-45410589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3" y="2780928"/>
            <a:ext cx="6953250" cy="24479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A892C3F-AD9B-4BFD-A735-BFAD6B3E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07" y="1412776"/>
            <a:ext cx="2962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9869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SGD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optimization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Adapt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gradient component              ,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such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as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taking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aggregate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multiple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gradients</a:t>
            </a: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Adapt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component      ,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change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according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to the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magnitude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the gradient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Adapt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both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 </a:t>
            </a: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82B4C56-5C35-4D33-B43D-2135E25D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36" y="1454727"/>
            <a:ext cx="859329" cy="37810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5C0C20-277A-47E5-AD2B-65E52428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64" y="2484226"/>
            <a:ext cx="369617" cy="3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624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Momentum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In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weights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update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equation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current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gradient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replaced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with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momentum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i="1" dirty="0">
                <a:latin typeface="Bookman Old Style" pitchFamily="18" charset="0"/>
                <a:ea typeface="+mj-ea"/>
                <a:cs typeface="+mj-cs"/>
              </a:rPr>
              <a:t>m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. 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Momentum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geometric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moving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average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current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and past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gradients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.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i="1" dirty="0">
                <a:latin typeface="Bookman Old Style" pitchFamily="18" charset="0"/>
                <a:ea typeface="+mj-ea"/>
                <a:cs typeface="+mj-cs"/>
              </a:rPr>
              <a:t>m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intialized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to 0, and the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common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value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for </a:t>
            </a:r>
            <a:r>
              <a:rPr lang="el-GR" altLang="ru-RU" i="1" dirty="0">
                <a:ea typeface="+mj-ea"/>
              </a:rPr>
              <a:t>β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0.9.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Less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noisy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more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weight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given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to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recent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gradients</a:t>
            </a: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Momentum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used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by most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optimizers</a:t>
            </a: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CEE9F13-4C05-40A9-AE70-557C47E5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99" y="4649316"/>
            <a:ext cx="2581275" cy="7239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3A3A2A9-CFE0-49AB-86B4-8304DC9F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5348436"/>
            <a:ext cx="40195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3898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Adaptive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gradient (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AdaGrad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didived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by a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sqrt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cummulative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sum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squared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past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gradients</a:t>
            </a: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ϵ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 small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number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(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fuzz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factor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) to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avoid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division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by zero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Default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values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from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i="1" dirty="0">
                <a:ea typeface="+mj-ea"/>
              </a:rPr>
              <a:t>α 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= 0.01, ϵ = 10</a:t>
            </a:r>
            <a:r>
              <a:rPr lang="pl-PL" altLang="ru-RU" baseline="30000" dirty="0">
                <a:latin typeface="Bookman Old Style" pitchFamily="18" charset="0"/>
                <a:ea typeface="+mj-ea"/>
                <a:cs typeface="+mj-cs"/>
              </a:rPr>
              <a:t>-7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   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sum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squares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so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increases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over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time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and the 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falls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over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time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so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no manual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adjustment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to 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needed</a:t>
            </a: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When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there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are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many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interations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    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can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become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large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and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convergence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can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be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very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slow</a:t>
            </a: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baseline="30000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3897B44-708A-4DA6-AD29-722D3BF5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4402137"/>
            <a:ext cx="3990975" cy="9715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E221573-577B-41AF-B36D-D742F426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5538787"/>
            <a:ext cx="3171825" cy="10001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BB8ED41-B6DE-4958-AB43-8DBE07C3D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719512"/>
            <a:ext cx="285750" cy="40005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159959EE-1571-4CDE-9288-A5BD66C7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780928"/>
            <a:ext cx="285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5151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Root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mean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square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prop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RMSprop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didived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by a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sqrt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exponential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moving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average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of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squared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past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gradients</a:t>
            </a: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ϵ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 small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number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(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fuzz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factor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) to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avoid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division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by zero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Default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/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recommended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values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i="1" dirty="0">
                <a:ea typeface="+mj-ea"/>
              </a:rPr>
              <a:t>α 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= 0.001, ϵ = 10</a:t>
            </a:r>
            <a:r>
              <a:rPr lang="pl-PL" altLang="ru-RU" baseline="30000" dirty="0">
                <a:latin typeface="Bookman Old Style" pitchFamily="18" charset="0"/>
                <a:ea typeface="+mj-ea"/>
                <a:cs typeface="+mj-cs"/>
              </a:rPr>
              <a:t>-6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lang="el-GR" altLang="ru-RU" i="1" dirty="0">
                <a:ea typeface="+mj-ea"/>
              </a:rPr>
              <a:t>β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= 0.9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Avoids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problem of 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becoming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very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small</a:t>
            </a: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RMSprop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a standard update for learning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rate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for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many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optimizers</a:t>
            </a:r>
            <a:endParaRPr lang="pl-PL" altLang="ru-RU" dirty="0">
              <a:latin typeface="Bookman Old Style" pitchFamily="18" charset="0"/>
              <a:ea typeface="+mj-ea"/>
              <a:cs typeface="+mj-cs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pl-PL" altLang="ru-RU" baseline="30000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baseline="30000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CC418C28-A24A-4849-AA15-90F3344B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33" y="4402137"/>
            <a:ext cx="3990975" cy="9715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528F77A-0015-46B1-A859-3751A70E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5367337"/>
            <a:ext cx="4257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766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43B6EF"/>
        </a:solidFill>
        <a:effectLst>
          <a:softEdge rad="127000"/>
        </a:effectLst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57808</TotalTime>
  <Words>861</Words>
  <Application>Microsoft Office PowerPoint</Application>
  <PresentationFormat>Экран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Calibri</vt:lpstr>
      <vt:lpstr>Motyw pakietu Office</vt:lpstr>
      <vt:lpstr>Artificial intelligence Lecture 6.1. Gradient decent optimizers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</dc:creator>
  <cp:lastModifiedBy>Пользователь</cp:lastModifiedBy>
  <cp:revision>826</cp:revision>
  <cp:lastPrinted>2016-07-19T04:51:14Z</cp:lastPrinted>
  <dcterms:created xsi:type="dcterms:W3CDTF">2015-08-18T12:21:29Z</dcterms:created>
  <dcterms:modified xsi:type="dcterms:W3CDTF">2022-11-29T10:34:45Z</dcterms:modified>
</cp:coreProperties>
</file>