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38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3" r:id="rId19"/>
    <p:sldId id="492" r:id="rId20"/>
    <p:sldId id="494" r:id="rId21"/>
    <p:sldId id="495" r:id="rId22"/>
    <p:sldId id="496" r:id="rId23"/>
    <p:sldId id="469" r:id="rId24"/>
    <p:sldId id="431" r:id="rId25"/>
    <p:sldId id="439" r:id="rId26"/>
  </p:sldIdLst>
  <p:sldSz cx="9144000" cy="6858000" type="screen4x3"/>
  <p:notesSz cx="6761163" cy="99425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C24"/>
    <a:srgbClr val="F79646"/>
    <a:srgbClr val="E2AC00"/>
    <a:srgbClr val="1CF836"/>
    <a:srgbClr val="4F81BD"/>
    <a:srgbClr val="B21F10"/>
    <a:srgbClr val="CC0000"/>
    <a:srgbClr val="1C4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429492A-E271-4AFD-80AF-C55E9CB913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CEB718-14AD-478E-B488-2314413AF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C29FDD-B2F1-46BF-A9CB-BBFFD4EDEECB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3B764D-B6F4-4D14-819A-6CE9562AE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A10D97-82D6-4722-9D0D-7FAC2C7A3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D8377A-08CD-432A-B5A3-E3826ECCBE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02179C9-7DCE-496C-A12F-91EAE56A7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6652F2-410C-4D58-800A-FF1020D90E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16BBB8-5F3F-40F1-A868-AD3B0D299477}" type="datetimeFigureOut">
              <a:rPr lang="ru-RU"/>
              <a:pPr>
                <a:defRPr/>
              </a:pPr>
              <a:t>вт 29.11.22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C07C559B-0201-4CFB-BDD8-FB6E8B3DD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82E52-DDD9-4946-9B51-B0316AE7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004DC-BC60-49FB-9ADA-7E9E8863E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F9E4F-74A7-42F9-9955-E198A7D86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7D17D3-F7FF-49E8-9DF8-43DE8D58B1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917548-25A5-482D-9D1C-B1411232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5077-2757-49FF-BF6E-1252783C8642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56F883-22EE-49A2-BC91-A33C30B3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7EE732-8644-4C09-8BB6-FDDC071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6990-5244-4CC0-A3DB-FF38A3F8245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408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60C0D6-8CF4-4678-98E4-A11F74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798-0CC2-4393-B56C-280A250A31B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8CB09D-5852-404A-8F8C-C4C0B08B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FB5EC6-7A77-4C8C-91EC-38B4F0D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1500-4B94-4725-A82E-D1BB59E55E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884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BBF306-D8C6-4680-A552-C9235D2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BC4EA-EA18-4F2A-BB4B-157470240FA3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872256-EB08-49E2-A2AE-F85801D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D99E86-7142-4A79-8E35-B3E1621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DA95-7242-4559-89B1-9D6B9594B1B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54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042D5-9494-46A4-B33C-236AA8FF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A27F-9D37-41F0-92FE-D89025BCDA0E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A588B2-F7D8-4DDC-852E-8606857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37C108-D9F1-43D4-A234-3AD0544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E9D56-C905-4D5A-8B89-F8501A3F9F9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2301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117A24-D1FC-451E-AE77-36A98B4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305B-0AB1-4534-9A80-60BC2762D42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3B0258-BB02-4E71-B04C-514EAD9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F6D6F-32A5-4138-98DF-E517CDF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302B-A4E7-4236-A880-CF9EBEEBF6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419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885750EB-441B-4B87-8A97-E176DC10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F859-F722-4062-8855-47FC133821F1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3436385-31EF-47A8-BEEE-6EF3C61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10334C4-CAA8-4D3E-9BB0-2642A9A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72B9-ED65-452E-A9BD-B8CF5979B77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707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F6A0084D-6F77-4E42-A731-738A64F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79BE-3D3C-4624-82E3-C40BC937598C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0FC1186-91BF-4C6D-B7CD-FC41B63F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63981DD9-EA7A-4EE6-877C-D440F6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C48E-53AB-4DDD-A4DB-E5417E14349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09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9D083724-1D76-4963-BBB2-F2846F18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29E-3FA4-496E-B4B4-2EB750C2DEDD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78B5B4F4-A578-4698-90DC-370B541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3DC2AD7-87C4-4405-888B-BECB0CF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C581-88C2-478D-9531-8809DC5DCEC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902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43B349BB-778B-4CFB-803D-792820A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8527-B325-46AE-B2B4-CE4D51FDA268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E2DD338B-2766-49FC-899B-79A9BC2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0A8029FB-1DA1-47D4-BED7-6A15B453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F834-0A79-4D48-9B90-56C53BB90DD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59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7055ED7E-A640-4111-8871-08FC0D5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9BAC-571C-47A6-9286-26EA0A5574EF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C6A969C-A254-4F7D-8FAE-3000CD2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1441EEA-4A5C-49B1-AAC1-776DBCA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9A57-3EF5-4A70-B6E6-F4547A2F9E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483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DED8A0B-2D9E-45CB-93E2-29BB98BF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1CCE-20F4-4BC2-9022-1914C0A37A3D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36FF0CBC-F013-41E2-9A13-F9D3A71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015AD6B-9EC4-4152-9094-6B4336A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C045-855F-45AB-B439-1A801976BA4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94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0201B6D8-AEF0-402A-96DD-BE0C26108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</a:t>
            </a:r>
            <a:endParaRPr lang="en-US" altLang="ru-RU"/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05E681DB-0A51-4CC1-9D24-8C88048EB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style wzorca tekstu</a:t>
            </a:r>
          </a:p>
          <a:p>
            <a:pPr lvl="1"/>
            <a:r>
              <a:rPr lang="pl-PL" altLang="ru-RU"/>
              <a:t>Drugi poziom</a:t>
            </a:r>
          </a:p>
          <a:p>
            <a:pPr lvl="2"/>
            <a:r>
              <a:rPr lang="pl-PL" altLang="ru-RU"/>
              <a:t>Trzeci poziom</a:t>
            </a:r>
          </a:p>
          <a:p>
            <a:pPr lvl="3"/>
            <a:r>
              <a:rPr lang="pl-PL" altLang="ru-RU"/>
              <a:t>Czwarty poziom</a:t>
            </a:r>
          </a:p>
          <a:p>
            <a:pPr lvl="4"/>
            <a:r>
              <a:rPr lang="pl-PL" altLang="ru-RU"/>
              <a:t>Piąty poziom</a:t>
            </a:r>
            <a:endParaRPr lang="en-US" alt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CAF37-8754-425C-AA9C-0AF96917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A3008-47BC-41EB-901D-B6AFAD360360}" type="datetime1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62C7B-257B-4EAF-A41E-736C15EF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707C42-4662-4E08-901B-C39BD190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977B76-EF07-4952-B2FC-D551A05D64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rybinski@rybinski.e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ybinski@rybinski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3E51827E-412D-4E62-899F-078445A4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060575"/>
            <a:ext cx="8280400" cy="2735263"/>
          </a:xfrm>
        </p:spPr>
        <p:txBody>
          <a:bodyPr/>
          <a:lstStyle/>
          <a:p>
            <a:pPr algn="l" eaLnBrk="1" hangingPunct="1"/>
            <a:r>
              <a:rPr lang="pl-PL" altLang="ru-RU" sz="4200" dirty="0">
                <a:latin typeface="Bookman Old Style" panose="02050604050505020204" pitchFamily="18" charset="0"/>
              </a:rPr>
              <a:t>Artificial intelligence</a:t>
            </a:r>
            <a:br>
              <a:rPr lang="pl-PL" altLang="ru-RU" sz="4200" dirty="0">
                <a:latin typeface="Bookman Old Style" panose="02050604050505020204" pitchFamily="18" charset="0"/>
              </a:rPr>
            </a:br>
            <a:r>
              <a:rPr lang="pl-PL" altLang="ru-RU" sz="3200" dirty="0">
                <a:latin typeface="Bookman Old Style" panose="02050604050505020204" pitchFamily="18" charset="0"/>
              </a:rPr>
              <a:t>Lecture 6.2.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Practical</a:t>
            </a:r>
            <a:r>
              <a:rPr lang="pl-PL" altLang="ru-RU" sz="3200" dirty="0">
                <a:latin typeface="Bookman Old Style" panose="02050604050505020204" pitchFamily="18" charset="0"/>
              </a:rPr>
              <a:t>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aspects</a:t>
            </a:r>
            <a:r>
              <a:rPr lang="pl-PL" altLang="ru-RU" sz="3200" dirty="0">
                <a:latin typeface="Bookman Old Style" panose="02050604050505020204" pitchFamily="18" charset="0"/>
              </a:rPr>
              <a:t> of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training</a:t>
            </a:r>
            <a:r>
              <a:rPr lang="pl-PL" altLang="ru-RU" sz="3200" dirty="0">
                <a:latin typeface="Bookman Old Style" panose="02050604050505020204" pitchFamily="18" charset="0"/>
              </a:rPr>
              <a:t>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deep</a:t>
            </a:r>
            <a:r>
              <a:rPr lang="pl-PL" altLang="ru-RU" sz="3200" dirty="0">
                <a:latin typeface="Bookman Old Style" panose="02050604050505020204" pitchFamily="18" charset="0"/>
              </a:rPr>
              <a:t> NN</a:t>
            </a:r>
            <a:endParaRPr lang="en-US" altLang="ru-RU" sz="3200" dirty="0">
              <a:latin typeface="Bookman Old Style" panose="02050604050505020204" pitchFamily="18" charset="0"/>
            </a:endParaRPr>
          </a:p>
        </p:txBody>
      </p:sp>
      <p:sp>
        <p:nvSpPr>
          <p:cNvPr id="4099" name="Podtytuł 2">
            <a:extLst>
              <a:ext uri="{FF2B5EF4-FFF2-40B4-BE49-F238E27FC236}">
                <a16:creationId xmlns:a16="http://schemas.microsoft.com/office/drawing/2014/main" id="{C9378C43-9E92-4F81-A559-4D290B44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5589588"/>
            <a:ext cx="8310562" cy="1008062"/>
          </a:xfrm>
        </p:spPr>
        <p:txBody>
          <a:bodyPr/>
          <a:lstStyle/>
          <a:p>
            <a:pPr algn="l" eaLnBrk="1" hangingPunct="1"/>
            <a:r>
              <a:rPr lang="pl-PL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rof</a:t>
            </a:r>
            <a:r>
              <a:rPr lang="en-US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. Krzysztof 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Rybinski</a:t>
            </a:r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eaLnBrk="1" hangingPunct="1"/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F4EA94F9-59B4-426D-888E-0BDB1473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73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Dropout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One other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alternative might be to have some layers where you apply dropout and some layers where you don't apply dropout and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then just have one hyperparameter, for the layers for which you do apply dropouts.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 lot of researchers are using dropout with Computer Vision because they have a very big input size and almost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never have enough data, so overfitting is the usual problem. And dropout is a regularization technique to prevent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overfitting.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 downside of dropout is that the cost function J is not well defined and it will be hard to debug (plot J by iteration).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To solve that you'll need to turn off dropout, and then run the code and check that it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monotonically decreases J and then turn on the dropouts again.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2010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Other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methods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Data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augmentation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example in a computer vision data: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You can flip all your pictures horizontally this will give you m more data instances.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You could also apply a random position and rotation to an image to get more data.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example in OCR, you can impose random rotations and distortions to digits/letters.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New data obtained using this technique isn't as good as the real independent data, but still can be used as a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regularization technique.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2010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Other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methods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Early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stopping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 this technique we plot the training set and the dev set cost together for each iteration. At some iteration the dev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set cost will stop decreasing and will start increasing.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We will pick the point at which the training set error and dev set error are best (lowest training cost with lowest dev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cost).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We will take these parameters as the best parameters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F4A220F-4413-4288-AF24-FEB80A5A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941337"/>
            <a:ext cx="5181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2010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Other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methods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(3)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Often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L2 regularization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preferred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to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early stopping because this technique simultaneously tries to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minimize the cost function and not to overfit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  <a:endParaRPr lang="en-US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But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early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stopping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advantage is that you don't need to search a hyperparameter like in other regularization approaches (like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lambda in L2 regularization).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9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8250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Model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ensembles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Train multiple independent models.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At test time average their results.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It can get you extra 2% performance.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It reduces the generalization error.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2643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Normalizing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inputs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 normalize your inputs this will speed up the training process a lot.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Normalization are going on these steps: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Get the mean of the training set: mean = (1/m) * sum(x(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Subtract the mean from each input: X = X - mean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This makes your inputs centered around 0.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Get the variance of the training set: variance = (1/m) * sum(x(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)^2)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N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ormalize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the variance. X = 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X/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variance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These steps should be applied to training, dev, and testing sets (but using mean and variance of the train set).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Why normalize?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we don't normalize the inputs our cost function will be deep and its shape will be inconsistent (elongated) then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optimizing it will take a long time.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But if we normalize it the opposite will occur. The shape of the cost function will be consistent (look more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symmetric like circle in 2D example) and we can use a larger learning rate alpha - the optimization will be faster.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3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709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Vanishing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/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exploding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 Vanishing / Exploding gradients occurs when your derivatives become very small or very big.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To understand the problem, suppose that we have a deep neural network with number of layers L, and all the activation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functions are linear and each b = 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Then: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Y' = W[L]W[L-1].....W[2]W[1]X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Then, if we have 2 hidden units per layer and x1 = x2 = 1, we result in: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W[l] = [1.5 0]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= W[L] [1.5 0]^(L-1) X = 1.5^L # which will be very large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W[l] = [0.5 0]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= W[L] [0.5 0]^(L-1) X = 0.5^L # which will be very small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2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709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Vanishing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/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exploding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gradients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 last example explains that the activations (and similarly derivatives) will be decreased/increased exponentially as a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function of number of layers.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So If W &gt; I (Identity matrix) the activation and gradients will explode.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And If W &lt; I (Identity matrix) the activation and gradients will vanish.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Microsoft trained 152 layers (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ResNet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) which is a really big number. With such a deep neural network, if your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activations or gradients increase or decrease exponentially as a function of L, then these values could get really big or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really small. And this makes training difficult, especially if your gradients are exponentially smaller than L, then gradient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descent will take tiny little steps. It will take a long time for gradient descent to learn anything.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There is a partial solution that doesn't completely solve this problem but it helps a lot - careful choice of how you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initialize the weights (next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slide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).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7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3054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Weights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initialization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NNs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 partial solution to the Vanishing / Exploding gradients in NN is better or more careful choice of the random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initialization of weights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 a single neuron (Perceptron model): Z = w</a:t>
            </a:r>
            <a:r>
              <a:rPr lang="en-US" altLang="en-US" sz="1600" baseline="-25000" dirty="0">
                <a:latin typeface="Bookman Old Style" panose="02050604050505020204" pitchFamily="18" charset="0"/>
                <a:cs typeface="Calibri" panose="020F0502020204030204" pitchFamily="34" charset="0"/>
              </a:rPr>
              <a:t>1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x</a:t>
            </a:r>
            <a:r>
              <a:rPr lang="en-US" altLang="en-US" sz="1600" baseline="-25000" dirty="0">
                <a:latin typeface="Bookman Old Style" panose="02050604050505020204" pitchFamily="18" charset="0"/>
                <a:cs typeface="Calibri" panose="020F0502020204030204" pitchFamily="34" charset="0"/>
              </a:rPr>
              <a:t>1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+ w</a:t>
            </a:r>
            <a:r>
              <a:rPr lang="en-US" altLang="en-US" sz="1600" baseline="-25000" dirty="0">
                <a:latin typeface="Bookman Old Style" panose="02050604050505020204" pitchFamily="18" charset="0"/>
                <a:cs typeface="Calibri" panose="020F0502020204030204" pitchFamily="34" charset="0"/>
              </a:rPr>
              <a:t>2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x</a:t>
            </a:r>
            <a:r>
              <a:rPr lang="en-US" altLang="en-US" sz="1600" baseline="-25000" dirty="0">
                <a:latin typeface="Bookman Old Style" panose="02050604050505020204" pitchFamily="18" charset="0"/>
                <a:cs typeface="Calibri" panose="020F0502020204030204" pitchFamily="34" charset="0"/>
              </a:rPr>
              <a:t>2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+ ... + 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</a:t>
            </a:r>
            <a:r>
              <a:rPr lang="en-US" altLang="en-US" sz="1600" baseline="-25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x</a:t>
            </a:r>
            <a:r>
              <a:rPr lang="en-US" altLang="en-US" sz="1600" baseline="-25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</a:t>
            </a:r>
            <a:endParaRPr lang="en-US" altLang="en-US" sz="1600" baseline="-250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So if n is large we want W's to be smaller to not explode the cost.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So it turns out that we need the variance which equals 1/n to be the range of W ‚s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 initialize W's like this (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tanh activation):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np.random.rand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(shape) * 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np.sqrt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(1/n[l-1])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or variation of this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np.random.rand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(shape) * 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np.sqrt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(2/(n[l-1] + n[l]))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 initialize W's like this (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ReLU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activation):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np.random.rand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(shape) * 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np.sqrt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2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/n[l-1])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6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3054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Weights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initialization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NNs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Number 1 or 2 in the nominator can also be a hyperparameter to tune (but not the first to start with)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This is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partial solution to Vanishing / Exploding gradients (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ReLU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+ Weight Initialization with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variance) which will help gradients not to vanish/explode too quickly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 initialization in this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presentation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is called "He Initialization / Xavier Initialization" and has been published in 2015 paper.</a:t>
            </a:r>
            <a:endParaRPr lang="pl-PL" altLang="en-US" sz="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9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Training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472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Train /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Dev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Validation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) / Test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sets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Its impossible to get all your hyperparameters right from the first time.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So you go through the loop: Idea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-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&gt; Code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-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&gt; Experiment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You have to go through the loop many times to figure out your hyperparameters.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Your data will be split into three parts: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set. (Has to be the largest set)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Hold-out cross validation set / Development or "dev" set.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Testing set.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You will try to build a model upon training set then try to optimize hyperparameters on dev set as much as possible.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Then after your model is ready you try and evaluate the testing set.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How to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split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the data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sets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:</a:t>
            </a:r>
            <a:endParaRPr lang="en-US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size of the dataset is 100 to 1,000,000 ==&gt; 60/20/20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size of the dataset is 1,000,000 to INF ==&gt; 98/1/1 or 99.5/0.25/0.25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1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1026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Initialization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summary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The weights W should be initialized randomly to break symmetry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It is however okay to initialize the biases b to zeros. Symmetry is still broken so long as W is initialized randomly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Different initializations lead to different results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Random initialization is used to break symmetry and make sure different hidden units can learn different things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Don't </a:t>
            </a:r>
            <a:r>
              <a:rPr lang="en-US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intialize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to values that are too large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He initialization works well for networks with </a:t>
            </a:r>
            <a:r>
              <a:rPr lang="en-US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ReLU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activations.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Symmetry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problem: 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When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NNs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have weights all initialized to the same value, it can be difficult or impossible for the weights to differ as the model is trained. 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3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4345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summary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Observations: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 value of λ is a hyperparameter that you can tune using a dev set.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L2 regularization makes your decision boundary smoother. If λ is too large, it is also possible to "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oversmooth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", 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resultin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g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in a model with high bias.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What is L2-regularization actually doing?: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L2-regularization relies on the assumption that a model with small weights is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better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than a model with large weights.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Thus, by penalizing the square values of the weights in the cost function you drive all the weights to smaller values. This leads to a smoother model in which the output changes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more slowly as the input changes.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What you should remember: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Implications of L2-regularization 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cost computation: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A regularization term is added to the cost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On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backpropagation function: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There are extra terms in the gradients with respect to weight matrices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weights: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weights end up smaller ("weight decay")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0543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Dropout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summary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Dropout is a regularization technique.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You only use dropout during training. Don't use dropout (randomly eliminate nodes) during test time.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Apply dropout both during forward and backward propagation.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During training time,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he same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dropout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parameter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to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keep the same expected value for the activations. For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example, if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you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0.5, then we will on average shut down half the nodes, so the output will be scaled by 0.5 since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only the remaining half are contributing to the solution. 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56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319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If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you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have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about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lecture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please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send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me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email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  <a:hlinkClick r:id="rId2"/>
              </a:rPr>
              <a:t>rybinski@rybinski.eu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5895724-1C82-45BD-9A50-AD92A556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986338"/>
            <a:ext cx="21907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13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BFA9483-26B9-4161-840B-9A5FDB2ED60B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8C8B030-9648-48F5-A901-3D250E452D61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261C146A-EF77-4D6A-985E-E7E17314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600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Next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: Lab 6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3D0B1357-8F95-4C6D-BF58-76FF651EC9B4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Symbol zastępczy numeru slajdu 6">
            <a:extLst>
              <a:ext uri="{FF2B5EF4-FFF2-40B4-BE49-F238E27FC236}">
                <a16:creationId xmlns:a16="http://schemas.microsoft.com/office/drawing/2014/main" id="{19A98EF2-F463-4685-B02B-47A7AD7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A9B96-C16B-43D6-B2FC-B371712DC84F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numeru slajdu 3">
            <a:extLst>
              <a:ext uri="{FF2B5EF4-FFF2-40B4-BE49-F238E27FC236}">
                <a16:creationId xmlns:a16="http://schemas.microsoft.com/office/drawing/2014/main" id="{F1BB12E4-947C-428E-AE15-99580A7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06BB6-1C07-4B51-93C9-22E290A45913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4339" name="Прямоугольник 3">
            <a:extLst>
              <a:ext uri="{FF2B5EF4-FFF2-40B4-BE49-F238E27FC236}">
                <a16:creationId xmlns:a16="http://schemas.microsoft.com/office/drawing/2014/main" id="{AE85C7FA-6DBB-4F4F-B58E-AE389B9F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924550"/>
            <a:ext cx="6507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ru-RU" sz="3600" b="1">
                <a:solidFill>
                  <a:schemeClr val="bg1"/>
                </a:solidFill>
                <a:latin typeface="Bookman Old Style" panose="02050604050505020204" pitchFamily="18" charset="0"/>
              </a:rPr>
              <a:t>Narxoz: all for the student</a:t>
            </a:r>
            <a:endParaRPr lang="ru-RU" altLang="ru-RU" sz="3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CB3CED7-22A1-49EE-90FF-36B5EF90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9475F544-BA9E-41FA-9EEB-59A133D88045}"/>
              </a:ext>
            </a:extLst>
          </p:cNvPr>
          <p:cNvSpPr txBox="1">
            <a:spLocks/>
          </p:cNvSpPr>
          <p:nvPr/>
        </p:nvSpPr>
        <p:spPr bwMode="auto">
          <a:xfrm>
            <a:off x="611188" y="5589588"/>
            <a:ext cx="8310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>
                <a:latin typeface="Bookman Old Style" pitchFamily="18" charset="0"/>
                <a:cs typeface="+mn-cs"/>
              </a:rPr>
              <a:t>p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rof</a:t>
            </a:r>
            <a:r>
              <a:rPr lang="en-US" altLang="ru-RU" dirty="0">
                <a:latin typeface="Bookman Old Style" pitchFamily="18" charset="0"/>
                <a:cs typeface="+mn-cs"/>
              </a:rPr>
              <a:t>. Krzysztof 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Rybinski</a:t>
            </a:r>
            <a:endParaRPr lang="pl-PL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 err="1">
                <a:latin typeface="Bookman Old Style" pitchFamily="18" charset="0"/>
                <a:cs typeface="+mn-cs"/>
                <a:hlinkClick r:id="rId3"/>
              </a:rPr>
              <a:t>rybinski@rybinski.eu</a:t>
            </a:r>
            <a:r>
              <a:rPr lang="pl-PL" altLang="ru-RU" dirty="0">
                <a:latin typeface="Bookman Old Style" pitchFamily="18" charset="0"/>
                <a:cs typeface="+mn-cs"/>
              </a:rPr>
              <a:t> </a:t>
            </a:r>
            <a:endParaRPr lang="en-US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ru-RU" dirty="0"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Training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Train /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Dev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Validation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) / Test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sets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Make sure the dev and test set are coming from the same distribution.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example if cat training pictures is from the web and the dev/test pictures are from users cell phone the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re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will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be a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mismatch. It is better to make sure that dev and test set are from the same distribution.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OK to only have a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test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set without a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dev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set.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such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case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we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often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cross-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validation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5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Training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 (3)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Bias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/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Variance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Bias / Variance techniques are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asy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to learn, but difficult to master.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Bias / Variance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hints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your model is underfitting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poor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forecasts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low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accuracy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, for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example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you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linear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classifier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for non-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linear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problem)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it has a "high bias"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your model is overfitting then it has a "high variance"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You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should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balance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Bias / Variance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F24DF8-878D-425D-A371-376318F4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03248"/>
            <a:ext cx="5200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Training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 (4)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Bias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/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Variance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examples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High variance (overfitting) for example: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error: 1%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Dev error: 11%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igh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ias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(underfitting) for example: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error: 15%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Dev error: 14%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igh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ias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and h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igh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variance for example: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error: 15%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Test error: 30%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Best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mix:</a:t>
            </a:r>
            <a:endParaRPr lang="en-US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error: 0.5%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Test error: 1%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These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ssumptions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postulate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human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0% error. If the problem isn't like that you'll need to use human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error as baseline.</a:t>
            </a:r>
            <a:endParaRPr lang="en-US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Training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 (5)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Reccommendations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dealing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with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Bias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/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Variance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your algorithm has a high bias: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Try to make your NN bigger (size of hidden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layers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, number of layers)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Try a different model that is suitable for your data.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Try to run it longer.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Try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d</a:t>
            </a:r>
            <a:r>
              <a:rPr lang="en-US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ifferent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more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advanced) optimization algorithms.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your algorithm has a high variance: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Get m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ore data.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Try regularization.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Try a different model that is suitable for your data.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You should try the previous two points until you have a low bias and low variance.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In the older days before deep learning, there was a "Bias/variance tradeoff". But because now you have more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options/tools for solving the bias and variance problem its really helpful to use deep learning.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Training a bigger neural network never hurts.</a:t>
            </a:r>
            <a:endParaRPr lang="en-US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6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9805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penalizes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large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NN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weights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and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limits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freedom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your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model. It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reduces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variance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overfitting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L1 matrix norm: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||W|| = Sum(|w[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i,j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]|) # sum of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absolute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values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all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w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L2 matrix norm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||W||^2 = Sum(|w[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i,j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]|^2) # sum of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all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w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squared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Also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be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calculated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as ||W||^2 = W.T * W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if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W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a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vector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logistic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regression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normal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cost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function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that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we want to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minimize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: J(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w,b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 = (1/m) * sum(L(y(i),y'(i)))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 L2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version: J(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w,b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 = (1/m) * sum(L(y(i),y'(i))) + (lambda/2m) * Sum(|w[i]|^2)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 L1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version: J(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w,b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 = (1/m) * sum(L(y(i),y'(i))) + (lambda/2m) * sum(|w[i]|)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The L1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version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makes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a lot of w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values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become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zeros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which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makes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the model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size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smaller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L2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being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used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much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more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often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lambda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here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regularization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parameter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hyperparameter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7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443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Why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reduces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overfitting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Intuition 1: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lambda is too large - a lot of w's will be close to zero which will make the NN simpler (you can think of it as it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would behave closer to logistic regression.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lambda is good enough it will just reduce some weights that makes the neural network overfit.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Intuition 2 (with tanh activation function):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lambda is too large, w's will be small (close to zero) - will use the linear part of the tanh activation function, so we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will go from non linear activation to roughly linear which would make the NN a roughly linear classifier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(not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good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for non-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linear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2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problems</a:t>
            </a:r>
            <a:r>
              <a:rPr lang="pl-PL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)</a:t>
            </a: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Bookman Old Style" panose="02050604050505020204" pitchFamily="18" charset="0"/>
                <a:cs typeface="Calibri" panose="020F0502020204030204" pitchFamily="34" charset="0"/>
              </a:rPr>
              <a:t>If lambda good enough it will just make some of tanh activations roughly linear which will prevent overfitting.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Implementation tip: if you implement gradient descent, one of the steps to debug gradient descent is to plot the cost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function J as a function of the number of iterations of gradient descent and you want to see that the cost function J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decreases monotonically after every elevation of gradient descent with regularization. If you plot the old definition of J (no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regularization) then you might not see it decrease monotonically.</a:t>
            </a:r>
            <a:endParaRPr lang="en-US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73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Dropout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regularization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82708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 dropout regularization eliminates some neurons/weights on each iteration based on a probability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Specify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percentage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weights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to be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forced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to zero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  <a:endParaRPr lang="pl-PL" altLang="en-US" sz="12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At test time we don't use dropout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switch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off the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dropout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he intuition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that dropout randomly knocks out units in your network. So it's as if on every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iteration you're working with a smaller NN, and so using a smaller NN seems like it should have a regularizing effect.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Another intuition: can't rely on any one feature, so have to spread out weights.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It's possible to show that dropout has a similar effect to L2 regularization.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Dropout can have different 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keep_prob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per layer.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The input layer dropout has to be near 1 (or 1 - no dropout) because you don't want to eliminate a lot of features.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If you're more worried about some layers overfitting than others, you can set a lower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dropout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probability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for some layers than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others. The downside is, this gives you even more hyperparameters to search for using cross-validation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7513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43B6EF"/>
        </a:solidFill>
        <a:effectLst>
          <a:softEdge rad="127000"/>
        </a:effectLst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59153</TotalTime>
  <Words>2915</Words>
  <Application>Microsoft Office PowerPoint</Application>
  <PresentationFormat>Экран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Calibri</vt:lpstr>
      <vt:lpstr>Motyw pakietu Office</vt:lpstr>
      <vt:lpstr>Artificial intelligence Lecture 6.2. Practical aspects of training deep NN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</dc:creator>
  <cp:lastModifiedBy>Пользователь</cp:lastModifiedBy>
  <cp:revision>840</cp:revision>
  <cp:lastPrinted>2016-07-19T04:51:14Z</cp:lastPrinted>
  <dcterms:created xsi:type="dcterms:W3CDTF">2015-08-18T12:21:29Z</dcterms:created>
  <dcterms:modified xsi:type="dcterms:W3CDTF">2022-11-29T10:35:04Z</dcterms:modified>
</cp:coreProperties>
</file>