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thur Nindaba 5708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Arthur Nindaba 57086</a:t>
            </a:r>
          </a:p>
        </p:txBody>
      </p:sp>
      <p:sp>
        <p:nvSpPr>
          <p:cNvPr id="152" name="AI Team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Team 2</a:t>
            </a:r>
          </a:p>
        </p:txBody>
      </p:sp>
      <p:sp>
        <p:nvSpPr>
          <p:cNvPr id="153" name="Likelihood of leaving a compan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Likelihood of leaving a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rameters &amp; Expected sig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Parameters &amp; Expected signs</a:t>
            </a:r>
          </a:p>
        </p:txBody>
      </p:sp>
      <p:sp>
        <p:nvSpPr>
          <p:cNvPr id="156" name="📈 number project → more projects make employees leave…"/>
          <p:cNvSpPr txBox="1"/>
          <p:nvPr>
            <p:ph type="body" idx="1"/>
          </p:nvPr>
        </p:nvSpPr>
        <p:spPr>
          <a:xfrm>
            <a:off x="1206500" y="2928573"/>
            <a:ext cx="21971000" cy="9575943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📈 number project → more projects make employees leave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📈 Work accident → more accidents make employee leave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📈 salary → when the salary is low people will leave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📈 sales → no Idea which job leads to people leaving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Satisfaction level → should have negative impact to employee leaving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last evaluation → negative impact to employee leaving, if the evaluation was recent 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average monthly hours → negative impact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time spend company → negative impact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📉 promotion last 5years → negative impact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ram Significance"/>
          <p:cNvSpPr txBox="1"/>
          <p:nvPr>
            <p:ph type="title"/>
          </p:nvPr>
        </p:nvSpPr>
        <p:spPr>
          <a:xfrm>
            <a:off x="1206500" y="952500"/>
            <a:ext cx="8858777" cy="1433163"/>
          </a:xfrm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Param Significance</a:t>
            </a:r>
          </a:p>
        </p:txBody>
      </p:sp>
      <p:sp>
        <p:nvSpPr>
          <p:cNvPr id="159" name="Some parameters had a small and significance so we had to eliminate them"/>
          <p:cNvSpPr txBox="1"/>
          <p:nvPr>
            <p:ph type="body" sz="quarter" idx="1"/>
          </p:nvPr>
        </p:nvSpPr>
        <p:spPr>
          <a:xfrm>
            <a:off x="1206499" y="3479398"/>
            <a:ext cx="8858778" cy="3971439"/>
          </a:xfrm>
          <a:prstGeom prst="rect">
            <a:avLst/>
          </a:prstGeom>
        </p:spPr>
        <p:txBody>
          <a:bodyPr/>
          <a:lstStyle/>
          <a:p>
            <a:pPr/>
            <a:r>
              <a:t>Some parameters had a small and significance so we had to eliminate them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4412">
            <a:off x="10117295" y="405434"/>
            <a:ext cx="6804993" cy="64233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1" name="Table 1"/>
          <p:cNvGraphicFramePr/>
          <p:nvPr/>
        </p:nvGraphicFramePr>
        <p:xfrm>
          <a:off x="16980656" y="407243"/>
          <a:ext cx="8890001" cy="12901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58340"/>
                <a:gridCol w="811530"/>
                <a:gridCol w="934720"/>
                <a:gridCol w="896620"/>
                <a:gridCol w="676275"/>
                <a:gridCol w="985520"/>
                <a:gridCol w="934720"/>
              </a:tblGrid>
              <a:tr h="58643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coef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std err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P&gt;|z|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[0.025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0.975]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-0.3234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satisfaction_level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-4.1357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0.110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-37.645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-4.351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-3.920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last_evaluation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0.7309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0.137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5.332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0.462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number_project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-0.3151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-14.978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-0.356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-0.274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average_montly_hours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0.0045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9.938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time_spend_company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0.2678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15.707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0.234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Work_accident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-1.5298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-16.341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-1.713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-1.346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promotion_last_5years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-1.4301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0.273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-5.236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-1.966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-0.895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job_IT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-0.1067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job_RandD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-0.5084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job_accounting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0.0740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job_hr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0.3063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job_management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-0.3745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job_marketing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0.0619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job_product_mng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-0.0793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job_sales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0.0352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job_support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0.1240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job_technical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0.1441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salary_high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-1.2269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salary_low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0.7172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3.24e+06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2.21e-07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-6.36e+06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6.36e+06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58643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salary_medium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0.1863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nan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2501" y="6871418"/>
            <a:ext cx="6794581" cy="64150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am with significance and low correlation→"/>
          <p:cNvSpPr txBox="1"/>
          <p:nvPr/>
        </p:nvSpPr>
        <p:spPr>
          <a:xfrm>
            <a:off x="2552288" y="7760271"/>
            <a:ext cx="7210426" cy="303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048204">
              <a:lnSpc>
                <a:spcPct val="80000"/>
              </a:lnSpc>
              <a:defRPr b="1" spc="-142" sz="7140"/>
            </a:lvl1pPr>
          </a:lstStyle>
          <a:p>
            <a:pPr/>
            <a:r>
              <a:t>Param with significance and low correlation→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ults &amp;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&amp; Analysis</a:t>
            </a:r>
          </a:p>
        </p:txBody>
      </p:sp>
      <p:sp>
        <p:nvSpPr>
          <p:cNvPr id="166" name="Low Salary has a coefficient  0.6971 which is higher than the rest parameters, therefore Low Salary has a high influence on people leaving the company"/>
          <p:cNvSpPr txBox="1"/>
          <p:nvPr/>
        </p:nvSpPr>
        <p:spPr>
          <a:xfrm>
            <a:off x="1250435" y="4347657"/>
            <a:ext cx="15235562" cy="717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t>Low Salary has a coefficient  </a:t>
            </a:r>
            <a:r>
              <a:rPr>
                <a:solidFill>
                  <a:srgbClr val="11B60F"/>
                </a:solidFill>
              </a:rPr>
              <a:t>0.6971</a:t>
            </a:r>
            <a:r>
              <a:t> which is higher than the rest parameters, therefore Low Salary has a high influence on people leaving the company</a:t>
            </a:r>
          </a:p>
        </p:txBody>
      </p:sp>
      <p:sp>
        <p:nvSpPr>
          <p:cNvPr id="167" name="Based on the LogIt Analysis"/>
          <p:cNvSpPr txBox="1"/>
          <p:nvPr/>
        </p:nvSpPr>
        <p:spPr>
          <a:xfrm>
            <a:off x="1206500" y="303763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Based on the LogIt Analysis</a:t>
            </a:r>
          </a:p>
        </p:txBody>
      </p:sp>
      <p:graphicFrame>
        <p:nvGraphicFramePr>
          <p:cNvPr id="168" name="Table 1"/>
          <p:cNvGraphicFramePr/>
          <p:nvPr/>
        </p:nvGraphicFramePr>
        <p:xfrm>
          <a:off x="16930907" y="3545780"/>
          <a:ext cx="7029089" cy="66371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69737"/>
                <a:gridCol w="888520"/>
                <a:gridCol w="837072"/>
                <a:gridCol w="888520"/>
                <a:gridCol w="740433"/>
                <a:gridCol w="796052"/>
                <a:gridCol w="796052"/>
              </a:tblGrid>
              <a:tr h="66244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coef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std err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P&gt;|z|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[0.025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0.975]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-2.6633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0.071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-37.612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-2.802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-2.525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time_spend_company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0.2357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18.745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0.211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job_accounting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0.4498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4.777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0.634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job_hr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0.6337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6.783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0.451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0.817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job_marketing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0.2689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2.889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0.086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0.451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job_sales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0.3001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0.057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5.252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0.188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0.412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job_support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0.3520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0.067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5.292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0.222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0.482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job_technical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0.4004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6.394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0.278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0.523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AFAFA"/>
                    </a:solidFill>
                  </a:tcPr>
                </a:tc>
              </a:tr>
              <a:tr h="66244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salary_low</a:t>
                      </a:r>
                    </a:p>
                  </a:txBody>
                  <a:tcPr marL="71120" marR="71120" marT="63500" marB="6350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0.6871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17.197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0.609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40">
                          <a:solidFill>
                            <a:srgbClr val="35353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0.765</a:t>
                      </a:r>
                    </a:p>
                  </a:txBody>
                  <a:tcPr marL="73660" marR="73660" marT="66040" marB="66040" anchor="ctr" anchorCtr="0" horzOverflow="overflow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171" name="Our Estimation was wrong since the following mismatc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Our Estimation was wrong since the following mismatch</a:t>
            </a:r>
          </a:p>
        </p:txBody>
      </p:sp>
      <p:sp>
        <p:nvSpPr>
          <p:cNvPr id="172" name="We estimated that time spend in company makes employee stay, but it was the other way around…"/>
          <p:cNvSpPr txBox="1"/>
          <p:nvPr/>
        </p:nvSpPr>
        <p:spPr>
          <a:xfrm>
            <a:off x="1206500" y="3255300"/>
            <a:ext cx="22256893" cy="982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3"/>
              </a:buBlip>
              <a:defRPr sz="4800"/>
            </a:pPr>
            <a:r>
              <a:t>We estimated that time spend in company makes employee stay, but it was the other way around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40000"/>
              <a:buBlip>
                <a:blip r:embed="rId3"/>
              </a:buBlip>
              <a:defRPr sz="4800"/>
            </a:pPr>
            <a:r>
              <a:t>We expected that work accident makes people leave, but in the estimation. It had a  high negative coefficient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optimal Thres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optimal Threshold</a:t>
            </a:r>
          </a:p>
        </p:txBody>
      </p:sp>
      <p:sp>
        <p:nvSpPr>
          <p:cNvPr id="175" name="The gradient of the graph start to dramatically decrease from about 0.26…"/>
          <p:cNvSpPr txBox="1"/>
          <p:nvPr>
            <p:ph type="body" sz="half" idx="1"/>
          </p:nvPr>
        </p:nvSpPr>
        <p:spPr>
          <a:xfrm>
            <a:off x="503537" y="4907531"/>
            <a:ext cx="13267734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gradient of the graph start to dramatically decrease from about </a:t>
            </a:r>
            <a:r>
              <a:rPr>
                <a:solidFill>
                  <a:srgbClr val="D25952"/>
                </a:solidFill>
              </a:rPr>
              <a:t>0.26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Therefore </a:t>
            </a:r>
            <a:r>
              <a:rPr>
                <a:solidFill>
                  <a:srgbClr val="4EBE59"/>
                </a:solidFill>
              </a:rPr>
              <a:t>0.26</a:t>
            </a:r>
            <a:r>
              <a:t> is the best threshold with an accuracy of </a:t>
            </a:r>
            <a:r>
              <a:rPr>
                <a:solidFill>
                  <a:srgbClr val="38BF4D"/>
                </a:solidFill>
              </a:rPr>
              <a:t>0.6523</a:t>
            </a:r>
            <a:endParaRPr>
              <a:solidFill>
                <a:srgbClr val="38BF4D"/>
              </a:solidFill>
            </a:endParaRPr>
          </a:p>
        </p:txBody>
      </p:sp>
      <p:sp>
        <p:nvSpPr>
          <p:cNvPr id="176" name="From the TPR / FPR graph"/>
          <p:cNvSpPr txBox="1"/>
          <p:nvPr/>
        </p:nvSpPr>
        <p:spPr>
          <a:xfrm>
            <a:off x="1206500" y="2849694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From the TPR / FPR graph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0097" y="3043213"/>
            <a:ext cx="8756899" cy="8256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