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Fact information</a:t>
            </a:r>
          </a:p>
        </p:txBody>
      </p:sp>
      <p:sp>
        <p:nvSpPr>
          <p:cNvPr id="10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Attribution</a:t>
            </a:r>
          </a:p>
        </p:txBody>
      </p:sp>
      <p:sp>
        <p:nvSpPr>
          <p:cNvPr id="11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Sea against sky at sunset 2"/>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25" name="Sea against sky at sunset 1"/>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6" name="Beach and sea at sunset"/>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each and sea at sunset"/>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Beach and sea at sunset"/>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Sea against sky at sunset"/>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Sea against sky at sunset"/>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7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8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p>
            <a:pPr/>
            <a:r>
              <a:t>Agenda Title</a:t>
            </a:r>
          </a:p>
        </p:txBody>
      </p:sp>
      <p:sp>
        <p:nvSpPr>
          <p:cNvPr id="8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90" name="Agenda Subtitle"/>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Nindaba Arthur…"/>
          <p:cNvSpPr txBox="1"/>
          <p:nvPr>
            <p:ph type="body" idx="21"/>
          </p:nvPr>
        </p:nvSpPr>
        <p:spPr>
          <a:xfrm>
            <a:off x="19249960" y="9755794"/>
            <a:ext cx="3914839" cy="2836159"/>
          </a:xfrm>
          <a:prstGeom prst="rect">
            <a:avLst/>
          </a:prstGeom>
          <a:extLst>
            <a:ext uri="{C572A759-6A51-4108-AA02-DFA0A04FC94B}">
              <ma14:wrappingTextBoxFlag xmlns:ma14="http://schemas.microsoft.com/office/mac/drawingml/2011/main" val="1"/>
            </a:ext>
          </a:extLst>
        </p:spPr>
        <p:txBody>
          <a:bodyPr/>
          <a:lstStyle/>
          <a:p>
            <a:pPr algn="l" defTabSz="817244">
              <a:defRPr spc="-29" sz="2970"/>
            </a:pPr>
            <a:r>
              <a:t>Nindaba Arthur</a:t>
            </a:r>
          </a:p>
          <a:p>
            <a:pPr algn="l" defTabSz="452627">
              <a:defRPr b="1" spc="0" sz="3465">
                <a:latin typeface="Calibri"/>
                <a:ea typeface="Calibri"/>
                <a:cs typeface="Calibri"/>
                <a:sym typeface="Calibri"/>
              </a:defRPr>
            </a:pPr>
            <a:r>
              <a:t>Robert Muchabveyo </a:t>
            </a:r>
          </a:p>
          <a:p>
            <a:pPr algn="l" defTabSz="452627">
              <a:defRPr b="1" spc="0" sz="3465">
                <a:latin typeface="Calibri"/>
                <a:ea typeface="Calibri"/>
                <a:cs typeface="Calibri"/>
                <a:sym typeface="Calibri"/>
              </a:defRPr>
            </a:pPr>
            <a:r>
              <a:t>Elton Mukucha </a:t>
            </a:r>
          </a:p>
          <a:p>
            <a:pPr algn="l" defTabSz="452627">
              <a:defRPr spc="0" sz="3465">
                <a:latin typeface="Calibri"/>
                <a:ea typeface="Calibri"/>
                <a:cs typeface="Calibri"/>
                <a:sym typeface="Calibri"/>
              </a:defRPr>
            </a:pPr>
            <a:r>
              <a:rPr b="1"/>
              <a:t>Takunda Saidi</a:t>
            </a:r>
            <a:r>
              <a:t> </a:t>
            </a:r>
          </a:p>
        </p:txBody>
      </p:sp>
      <p:sp>
        <p:nvSpPr>
          <p:cNvPr id="152" name="AI  TEAM  2"/>
          <p:cNvSpPr txBox="1"/>
          <p:nvPr>
            <p:ph type="ctrTitle"/>
          </p:nvPr>
        </p:nvSpPr>
        <p:spPr>
          <a:prstGeom prst="rect">
            <a:avLst/>
          </a:prstGeom>
        </p:spPr>
        <p:txBody>
          <a:bodyPr/>
          <a:lstStyle/>
          <a:p>
            <a:pPr/>
            <a:r>
              <a:t>AI  TEAM  2</a:t>
            </a:r>
          </a:p>
        </p:txBody>
      </p:sp>
      <p:sp>
        <p:nvSpPr>
          <p:cNvPr id="153" name="MNSIT Fashion"/>
          <p:cNvSpPr txBox="1"/>
          <p:nvPr>
            <p:ph type="subTitle" sz="quarter" idx="1"/>
          </p:nvPr>
        </p:nvSpPr>
        <p:spPr>
          <a:prstGeom prst="rect">
            <a:avLst/>
          </a:prstGeom>
        </p:spPr>
        <p:txBody>
          <a:bodyPr/>
          <a:lstStyle/>
          <a:p>
            <a:pPr/>
            <a:r>
              <a:t>MNSIT Fashion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Parameters"/>
          <p:cNvSpPr txBox="1"/>
          <p:nvPr>
            <p:ph type="title"/>
          </p:nvPr>
        </p:nvSpPr>
        <p:spPr>
          <a:prstGeom prst="rect">
            <a:avLst/>
          </a:prstGeom>
        </p:spPr>
        <p:txBody>
          <a:bodyPr/>
          <a:lstStyle/>
          <a:p>
            <a:pPr/>
            <a:r>
              <a:t>Parameters</a:t>
            </a:r>
          </a:p>
        </p:txBody>
      </p:sp>
      <p:sp>
        <p:nvSpPr>
          <p:cNvPr id="156" name="First layer we used 28*28 neurones, since the images we are analysing are is 28 * 28 pixels…"/>
          <p:cNvSpPr txBox="1"/>
          <p:nvPr>
            <p:ph type="body" idx="1"/>
          </p:nvPr>
        </p:nvSpPr>
        <p:spPr>
          <a:xfrm>
            <a:off x="1219199" y="5078537"/>
            <a:ext cx="21948578" cy="7418263"/>
          </a:xfrm>
          <a:prstGeom prst="rect">
            <a:avLst/>
          </a:prstGeom>
        </p:spPr>
        <p:txBody>
          <a:bodyPr/>
          <a:lstStyle/>
          <a:p>
            <a:pPr>
              <a:defRPr sz="3500"/>
            </a:pPr>
            <a:r>
              <a:t>First layer we used 28*28 neurones, since the images we are analysing are is 28 * 28 pixels </a:t>
            </a:r>
          </a:p>
          <a:p>
            <a:pPr>
              <a:defRPr sz="3500"/>
            </a:pPr>
            <a:r>
              <a:t>Last layer we used 10 neurones, as we have 10 classes of clothings </a:t>
            </a:r>
          </a:p>
          <a:p>
            <a:pPr>
              <a:defRPr sz="3500"/>
            </a:pPr>
            <a:r>
              <a:t>The hidden layers we used a variation of 5 and 2, five layers to increase the accuracy of the model, and two for just bear accuracy and faster training </a:t>
            </a:r>
          </a:p>
          <a:p>
            <a:pPr>
              <a:defRPr sz="3500"/>
            </a:pPr>
            <a:r>
              <a:t>We used a decreasing number of neurones on each hidden layer as we go to the output layer to reduce unnecessary training, we divid the first neurones by half till the second last layer</a:t>
            </a:r>
          </a:p>
        </p:txBody>
      </p:sp>
      <p:sp>
        <p:nvSpPr>
          <p:cNvPr id="157" name="Min Layers , Max Layers and Epoch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Min Layers , Max Layers and Epochs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Comments"/>
          <p:cNvSpPr txBox="1"/>
          <p:nvPr>
            <p:ph type="title"/>
          </p:nvPr>
        </p:nvSpPr>
        <p:spPr>
          <a:prstGeom prst="rect">
            <a:avLst/>
          </a:prstGeom>
        </p:spPr>
        <p:txBody>
          <a:bodyPr/>
          <a:lstStyle/>
          <a:p>
            <a:pPr/>
            <a:r>
              <a:t>Comments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Comments"/>
          <p:cNvSpPr txBox="1"/>
          <p:nvPr>
            <p:ph type="title"/>
          </p:nvPr>
        </p:nvSpPr>
        <p:spPr>
          <a:prstGeom prst="rect">
            <a:avLst/>
          </a:prstGeom>
        </p:spPr>
        <p:txBody>
          <a:bodyPr/>
          <a:lstStyle/>
          <a:p>
            <a:pPr/>
            <a:r>
              <a:t>Comments</a:t>
            </a:r>
          </a:p>
        </p:txBody>
      </p:sp>
      <p:sp>
        <p:nvSpPr>
          <p:cNvPr id="162" name="relu:  (392 196 112 56 28) hidden Layers with 90 epochs we were able to achieve 98%  on train 89% on test, which is the best but it has High variance…"/>
          <p:cNvSpPr txBox="1"/>
          <p:nvPr>
            <p:ph type="body" idx="1"/>
          </p:nvPr>
        </p:nvSpPr>
        <p:spPr>
          <a:prstGeom prst="rect">
            <a:avLst/>
          </a:prstGeom>
        </p:spPr>
        <p:txBody>
          <a:bodyPr/>
          <a:lstStyle/>
          <a:p>
            <a:pPr marL="523014" indent="-523014" defTabSz="2096971">
              <a:spcBef>
                <a:spcPts val="2000"/>
              </a:spcBef>
              <a:defRPr sz="3010"/>
            </a:pPr>
            <a:r>
              <a:rPr>
                <a:latin typeface="Canela Text Bold"/>
                <a:ea typeface="Canela Text Bold"/>
                <a:cs typeface="Canela Text Bold"/>
                <a:sym typeface="Canela Text Bold"/>
              </a:rPr>
              <a:t>relu</a:t>
            </a:r>
            <a:r>
              <a:t>:  (392 196 112 56 28) hidden Layers with 90 epochs we were able to achieve </a:t>
            </a:r>
            <a:r>
              <a:rPr>
                <a:solidFill>
                  <a:srgbClr val="4EAE4D"/>
                </a:solidFill>
              </a:rPr>
              <a:t>98%</a:t>
            </a:r>
            <a:r>
              <a:t>  on train </a:t>
            </a:r>
            <a:r>
              <a:rPr>
                <a:solidFill>
                  <a:srgbClr val="B13735"/>
                </a:solidFill>
              </a:rPr>
              <a:t>89%</a:t>
            </a:r>
            <a:r>
              <a:t> on test, which is the best but it has High variance</a:t>
            </a:r>
          </a:p>
          <a:p>
            <a:pPr marL="523014" indent="-523014" defTabSz="2096971">
              <a:spcBef>
                <a:spcPts val="2000"/>
              </a:spcBef>
              <a:defRPr sz="3010"/>
            </a:pPr>
            <a:r>
              <a:rPr>
                <a:latin typeface="Canela Text Bold"/>
                <a:ea typeface="Canela Text Bold"/>
                <a:cs typeface="Canela Text Bold"/>
                <a:sym typeface="Canela Text Bold"/>
              </a:rPr>
              <a:t>relu: </a:t>
            </a:r>
            <a:r>
              <a:t>(100 ,28) we were able to achieve </a:t>
            </a:r>
            <a:r>
              <a:rPr>
                <a:solidFill>
                  <a:srgbClr val="4EAE4D"/>
                </a:solidFill>
              </a:rPr>
              <a:t>96%</a:t>
            </a:r>
            <a:r>
              <a:t>  on train </a:t>
            </a:r>
            <a:r>
              <a:rPr>
                <a:solidFill>
                  <a:srgbClr val="B13735"/>
                </a:solidFill>
              </a:rPr>
              <a:t>89%</a:t>
            </a:r>
            <a:r>
              <a:t> on test, it is using less hidden layers but achieves almost same accuracy, but still it is overfitted </a:t>
            </a:r>
          </a:p>
          <a:p>
            <a:pPr marL="523014" indent="-523014" defTabSz="2096971">
              <a:spcBef>
                <a:spcPts val="2000"/>
              </a:spcBef>
              <a:defRPr sz="3010"/>
            </a:pPr>
            <a:r>
              <a:rPr>
                <a:latin typeface="Canela Text Bold"/>
                <a:ea typeface="Canela Text Bold"/>
                <a:cs typeface="Canela Text Bold"/>
                <a:sym typeface="Canela Text Bold"/>
              </a:rPr>
              <a:t>Identity:</a:t>
            </a:r>
            <a:r>
              <a:t> (392 196 112 56 28) hidden layers and 62  epochs we obtained </a:t>
            </a:r>
            <a:r>
              <a:rPr>
                <a:solidFill>
                  <a:srgbClr val="9C4F52"/>
                </a:solidFill>
              </a:rPr>
              <a:t>86% 85%</a:t>
            </a:r>
            <a:r>
              <a:t>  for training and test, there are consistent but they have high bias</a:t>
            </a:r>
          </a:p>
          <a:p>
            <a:pPr marL="523014" indent="-523014" defTabSz="2096971">
              <a:spcBef>
                <a:spcPts val="2000"/>
              </a:spcBef>
              <a:defRPr sz="3010"/>
            </a:pPr>
            <a:r>
              <a:rPr>
                <a:latin typeface="Canela Text Bold"/>
                <a:ea typeface="Canela Text Bold"/>
                <a:cs typeface="Canela Text Bold"/>
                <a:sym typeface="Canela Text Bold"/>
              </a:rPr>
              <a:t>Identity:</a:t>
            </a:r>
            <a:r>
              <a:t> (48 28) hidden layers and 62  epochs we obtained </a:t>
            </a:r>
            <a:r>
              <a:rPr>
                <a:solidFill>
                  <a:srgbClr val="9C4F52"/>
                </a:solidFill>
              </a:rPr>
              <a:t>86% 85%</a:t>
            </a:r>
            <a:r>
              <a:t>  for training and test, there are consistent but they have high bias</a:t>
            </a:r>
            <a:endParaRPr>
              <a:solidFill>
                <a:srgbClr val="3A3B9D"/>
              </a:solidFill>
            </a:endParaRPr>
          </a:p>
          <a:p>
            <a:pPr marL="523014" indent="-523014" defTabSz="2096971">
              <a:spcBef>
                <a:spcPts val="2000"/>
              </a:spcBef>
              <a:defRPr sz="3010">
                <a:latin typeface="Canela Text Bold"/>
                <a:ea typeface="Canela Text Bold"/>
                <a:cs typeface="Canela Text Bold"/>
                <a:sym typeface="Canela Text Bold"/>
              </a:defRPr>
            </a:pPr>
            <a:r>
              <a:t>Logistic “sigmoid”: </a:t>
            </a:r>
            <a:r>
              <a:rPr>
                <a:latin typeface="Canela Text Regular"/>
                <a:ea typeface="Canela Text Regular"/>
                <a:cs typeface="Canela Text Regular"/>
                <a:sym typeface="Canela Text Regular"/>
              </a:rPr>
              <a:t>(280, 168) hidden layers  and 50 epochs we got accuracy of </a:t>
            </a:r>
            <a:r>
              <a:rPr>
                <a:solidFill>
                  <a:srgbClr val="9D4645"/>
                </a:solidFill>
                <a:latin typeface="Canela Text Regular"/>
                <a:ea typeface="Canela Text Regular"/>
                <a:cs typeface="Canela Text Regular"/>
                <a:sym typeface="Canela Text Regular"/>
              </a:rPr>
              <a:t>82% 81%</a:t>
            </a:r>
            <a:r>
              <a:rPr>
                <a:latin typeface="Canela Text Regular"/>
                <a:ea typeface="Canela Text Regular"/>
                <a:cs typeface="Canela Text Regular"/>
                <a:sym typeface="Canela Text Regular"/>
              </a:rPr>
              <a:t> which has high bias but it is consistent to the test </a:t>
            </a:r>
            <a:endParaRPr>
              <a:latin typeface="Canela Text Regular"/>
              <a:ea typeface="Canela Text Regular"/>
              <a:cs typeface="Canela Text Regular"/>
              <a:sym typeface="Canela Text Regular"/>
            </a:endParaRPr>
          </a:p>
          <a:p>
            <a:pPr marL="523014" indent="-523014" defTabSz="2096971">
              <a:spcBef>
                <a:spcPts val="2000"/>
              </a:spcBef>
              <a:defRPr sz="3010">
                <a:latin typeface="Canela Text Bold"/>
                <a:ea typeface="Canela Text Bold"/>
                <a:cs typeface="Canela Text Bold"/>
                <a:sym typeface="Canela Text Bold"/>
              </a:defRPr>
            </a:pPr>
            <a:r>
              <a:t>TanH: </a:t>
            </a:r>
            <a:r>
              <a:rPr>
                <a:latin typeface="Canela Text Regular"/>
                <a:ea typeface="Canela Text Regular"/>
                <a:cs typeface="Canela Text Regular"/>
                <a:sym typeface="Canela Text Regular"/>
              </a:rPr>
              <a:t>(392 196 112 56 28) hidden layers  we got accuracy of </a:t>
            </a:r>
            <a:r>
              <a:rPr>
                <a:solidFill>
                  <a:srgbClr val="9D4645"/>
                </a:solidFill>
                <a:latin typeface="Canela Text Regular"/>
                <a:ea typeface="Canela Text Regular"/>
                <a:cs typeface="Canela Text Regular"/>
                <a:sym typeface="Canela Text Regular"/>
              </a:rPr>
              <a:t>72% 72%</a:t>
            </a:r>
            <a:r>
              <a:rPr>
                <a:latin typeface="Canela Text Regular"/>
                <a:ea typeface="Canela Text Regular"/>
                <a:cs typeface="Canela Text Regular"/>
                <a:sym typeface="Canela Text Regular"/>
              </a:rPr>
              <a:t> which has highest bias among all the trainings, but it is consistent to the test </a:t>
            </a:r>
            <a:endParaRPr>
              <a:latin typeface="Canela Text Regular"/>
              <a:ea typeface="Canela Text Regular"/>
              <a:cs typeface="Canela Text Regular"/>
              <a:sym typeface="Canela Text Regular"/>
            </a:endParaRPr>
          </a:p>
          <a:p>
            <a:pPr marL="0" indent="0" defTabSz="2096971">
              <a:spcBef>
                <a:spcPts val="2000"/>
              </a:spcBef>
              <a:buSzTx/>
              <a:buNone/>
              <a:defRPr i="1" sz="3010">
                <a:solidFill>
                  <a:srgbClr val="277E38"/>
                </a:solidFill>
              </a:defRPr>
            </a:pPr>
            <a:r>
              <a:t>Note the first and last layers are 28*28 , and , 10</a:t>
            </a:r>
          </a:p>
        </p:txBody>
      </p:sp>
      <p:sp>
        <p:nvSpPr>
          <p:cNvPr id="163" name="For 6 Trainings with max of 5 Hidden and min of 2 Hidden lay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For 6 Trainings with max of 5 Hidden and min of 2 Hidden layer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Comments"/>
          <p:cNvSpPr txBox="1"/>
          <p:nvPr>
            <p:ph type="title"/>
          </p:nvPr>
        </p:nvSpPr>
        <p:spPr>
          <a:prstGeom prst="rect">
            <a:avLst/>
          </a:prstGeom>
        </p:spPr>
        <p:txBody>
          <a:bodyPr/>
          <a:lstStyle/>
          <a:p>
            <a:pPr defTabSz="1389888">
              <a:defRPr spc="-47" sz="4788"/>
            </a:pPr>
            <a:r>
              <a:t> </a:t>
            </a:r>
            <a:br/>
            <a:r>
              <a:t>Comments</a:t>
            </a:r>
          </a:p>
        </p:txBody>
      </p:sp>
      <p:sp>
        <p:nvSpPr>
          <p:cNvPr id="166" name="2 trainings we used relu activation function, which was performing better than others since it got the highest test accuracy on both training and test but with high variance…"/>
          <p:cNvSpPr txBox="1"/>
          <p:nvPr>
            <p:ph type="body" idx="1"/>
          </p:nvPr>
        </p:nvSpPr>
        <p:spPr>
          <a:xfrm>
            <a:off x="1219199" y="4785382"/>
            <a:ext cx="21948578" cy="7711418"/>
          </a:xfrm>
          <a:prstGeom prst="rect">
            <a:avLst/>
          </a:prstGeom>
        </p:spPr>
        <p:txBody>
          <a:bodyPr/>
          <a:lstStyle/>
          <a:p>
            <a:pPr>
              <a:defRPr sz="3500"/>
            </a:pPr>
            <a:r>
              <a:t>2 trainings we used </a:t>
            </a:r>
            <a:r>
              <a:rPr>
                <a:latin typeface="Canela Text Bold"/>
                <a:ea typeface="Canela Text Bold"/>
                <a:cs typeface="Canela Text Bold"/>
                <a:sym typeface="Canela Text Bold"/>
              </a:rPr>
              <a:t>relu</a:t>
            </a:r>
            <a:r>
              <a:t> activation function, which was performing better than others since it got the highest test accuracy on both training and test but with high variance </a:t>
            </a:r>
          </a:p>
          <a:p>
            <a:pPr marL="0" indent="0">
              <a:buSzTx/>
              <a:buNone/>
              <a:defRPr sz="3100"/>
            </a:pPr>
            <a:r>
              <a:rPr>
                <a:solidFill>
                  <a:srgbClr val="328246"/>
                </a:solidFill>
              </a:rPr>
              <a:t>train: 98% test: 89%</a:t>
            </a:r>
            <a:endParaRPr>
              <a:solidFill>
                <a:srgbClr val="328246"/>
              </a:solidFill>
            </a:endParaRPr>
          </a:p>
          <a:p>
            <a:pPr>
              <a:defRPr sz="3500"/>
            </a:pPr>
            <a:r>
              <a:t>2 identity we used logistic activation function, which was performing second best since it got higher accuracy as well but with high variance</a:t>
            </a:r>
          </a:p>
          <a:p>
            <a:pPr>
              <a:defRPr sz="3500"/>
            </a:pPr>
            <a:r>
              <a:t>1 sigmoid model, which was not performing well since it was having high bias </a:t>
            </a:r>
          </a:p>
          <a:p>
            <a:pPr>
              <a:defRPr sz="3500"/>
            </a:pPr>
            <a:r>
              <a:t>The worse activation function for our case was tanh since it score with highest bias</a:t>
            </a:r>
          </a:p>
          <a:p>
            <a:pPr>
              <a:defRPr sz="3500"/>
            </a:pPr>
          </a:p>
          <a:p>
            <a:pPr marL="0" indent="0">
              <a:buSzTx/>
              <a:buNone/>
              <a:defRPr sz="3500">
                <a:solidFill>
                  <a:srgbClr val="45783E"/>
                </a:solidFill>
              </a:defRPr>
            </a:pPr>
            <a:r>
              <a:t>In conclusion relu activator is the one which gave us move accuracy </a:t>
            </a:r>
          </a:p>
        </p:txBody>
      </p:sp>
      <p:sp>
        <p:nvSpPr>
          <p:cNvPr id="167" name="For 6 Trainings with maximum iterations of 200"/>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For 6 Trainings with maximum iterations of 200</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