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7B0"/>
    <a:srgbClr val="000F48"/>
    <a:srgbClr val="0595CD"/>
    <a:srgbClr val="F1CD10"/>
    <a:srgbClr val="7B0154"/>
    <a:srgbClr val="55F4CB"/>
    <a:srgbClr val="92070E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57"/>
  </p:normalViewPr>
  <p:slideViewPr>
    <p:cSldViewPr snapToGrid="0">
      <p:cViewPr varScale="1">
        <p:scale>
          <a:sx n="101" d="100"/>
          <a:sy n="101" d="100"/>
        </p:scale>
        <p:origin x="7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BB047-A15E-4CD8-90AE-F891D4965568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2F42826-D7D3-4095-86A6-BE675365404F}">
      <dgm:prSet phldrT="[Text]"/>
      <dgm:spPr>
        <a:solidFill>
          <a:srgbClr val="87165C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dirty="0">
              <a:latin typeface="Montserrat" charset="0"/>
              <a:ea typeface="Montserrat" charset="0"/>
              <a:cs typeface="Montserrat" charset="0"/>
            </a:rPr>
            <a:t>ABM Content Process</a:t>
          </a:r>
        </a:p>
        <a:p>
          <a:r>
            <a:rPr lang="en-GB" dirty="0">
              <a:latin typeface="Montserrat" charset="0"/>
              <a:ea typeface="Montserrat" charset="0"/>
              <a:cs typeface="Montserrat" charset="0"/>
            </a:rPr>
            <a:t>[click to display]</a:t>
          </a:r>
        </a:p>
      </dgm:t>
    </dgm:pt>
    <dgm:pt modelId="{3F8B3411-1327-4767-AF8F-62B48E1CF57B}" type="parTrans" cxnId="{2168B4E9-D543-4E5F-BD94-3CD80D670B58}">
      <dgm:prSet/>
      <dgm:spPr/>
      <dgm:t>
        <a:bodyPr/>
        <a:lstStyle/>
        <a:p>
          <a:endParaRPr lang="en-GB"/>
        </a:p>
      </dgm:t>
    </dgm:pt>
    <dgm:pt modelId="{B1D1C5CE-2C54-450A-BF40-28806644405C}" type="sibTrans" cxnId="{2168B4E9-D543-4E5F-BD94-3CD80D670B58}">
      <dgm:prSet/>
      <dgm:spPr/>
      <dgm:t>
        <a:bodyPr/>
        <a:lstStyle/>
        <a:p>
          <a:endParaRPr lang="en-GB"/>
        </a:p>
      </dgm:t>
    </dgm:pt>
    <dgm:pt modelId="{1FB1C09D-68A1-4835-BDCC-2C5796A6940A}">
      <dgm:prSet phldrT="[Text]" custT="1"/>
      <dgm:spPr>
        <a:solidFill>
          <a:srgbClr val="001748"/>
        </a:solidFill>
      </dgm:spPr>
      <dgm:t>
        <a:bodyPr/>
        <a:lstStyle/>
        <a:p>
          <a:r>
            <a:rPr lang="en-GB" sz="900" dirty="0">
              <a:latin typeface="Montserrat" panose="00000500000000000000" pitchFamily="50" charset="0"/>
            </a:rPr>
            <a:t>1. Define Audience</a:t>
          </a:r>
          <a:endParaRPr lang="en-GB" sz="700" dirty="0">
            <a:latin typeface="Montserrat" panose="00000500000000000000" pitchFamily="50" charset="0"/>
          </a:endParaRPr>
        </a:p>
      </dgm:t>
    </dgm:pt>
    <dgm:pt modelId="{26D188B9-43AD-4E58-AAC7-35A1B4DF90D3}" type="parTrans" cxnId="{6679BC70-7AED-4279-80AD-C3FC3035B547}">
      <dgm:prSet/>
      <dgm:spPr/>
      <dgm:t>
        <a:bodyPr/>
        <a:lstStyle/>
        <a:p>
          <a:endParaRPr lang="en-GB"/>
        </a:p>
      </dgm:t>
    </dgm:pt>
    <dgm:pt modelId="{AF3C2C4E-0BFA-45CD-83B6-3289102842F8}" type="sibTrans" cxnId="{6679BC70-7AED-4279-80AD-C3FC3035B547}">
      <dgm:prSet/>
      <dgm:spPr/>
      <dgm:t>
        <a:bodyPr/>
        <a:lstStyle/>
        <a:p>
          <a:endParaRPr lang="en-GB"/>
        </a:p>
      </dgm:t>
    </dgm:pt>
    <dgm:pt modelId="{425AAC61-338D-4EAE-963D-937AA4924091}">
      <dgm:prSet phldrT="[Text]"/>
      <dgm:spPr>
        <a:solidFill>
          <a:srgbClr val="0096CF"/>
        </a:solidFill>
      </dgm:spPr>
      <dgm:t>
        <a:bodyPr/>
        <a:lstStyle/>
        <a:p>
          <a:r>
            <a:rPr lang="en-GB" dirty="0">
              <a:latin typeface="Montserrat" charset="0"/>
              <a:ea typeface="Montserrat" charset="0"/>
              <a:cs typeface="Montserrat" charset="0"/>
            </a:rPr>
            <a:t>2. Define Pain Points</a:t>
          </a:r>
        </a:p>
      </dgm:t>
    </dgm:pt>
    <dgm:pt modelId="{0A632896-5A95-461E-BDC9-2BFC66106C8A}" type="parTrans" cxnId="{52110E4D-670D-4B4B-9AA5-2B7CF1579E9B}">
      <dgm:prSet/>
      <dgm:spPr/>
      <dgm:t>
        <a:bodyPr/>
        <a:lstStyle/>
        <a:p>
          <a:endParaRPr lang="en-GB"/>
        </a:p>
      </dgm:t>
    </dgm:pt>
    <dgm:pt modelId="{E208556B-D2CF-4A6C-8659-354A9A17E842}" type="sibTrans" cxnId="{52110E4D-670D-4B4B-9AA5-2B7CF1579E9B}">
      <dgm:prSet/>
      <dgm:spPr/>
      <dgm:t>
        <a:bodyPr/>
        <a:lstStyle/>
        <a:p>
          <a:endParaRPr lang="en-GB"/>
        </a:p>
      </dgm:t>
    </dgm:pt>
    <dgm:pt modelId="{AB2C6C85-9E32-4ACC-B1AE-015C1E29C8EA}">
      <dgm:prSet phldrT="[Text]"/>
      <dgm:spPr>
        <a:solidFill>
          <a:srgbClr val="1FA0A1"/>
        </a:solidFill>
      </dgm:spPr>
      <dgm:t>
        <a:bodyPr/>
        <a:lstStyle/>
        <a:p>
          <a:r>
            <a:rPr lang="en-GB" dirty="0">
              <a:latin typeface="Montserrat" charset="0"/>
              <a:ea typeface="Montserrat" charset="0"/>
              <a:cs typeface="Montserrat" charset="0"/>
            </a:rPr>
            <a:t>3. Understand Value Proposition</a:t>
          </a:r>
        </a:p>
      </dgm:t>
    </dgm:pt>
    <dgm:pt modelId="{7D56C0B8-627B-4BB5-A2AD-1129E0BE71D0}" type="parTrans" cxnId="{1051A177-C75A-446C-8568-E6FA378B9278}">
      <dgm:prSet/>
      <dgm:spPr/>
      <dgm:t>
        <a:bodyPr/>
        <a:lstStyle/>
        <a:p>
          <a:endParaRPr lang="en-GB"/>
        </a:p>
      </dgm:t>
    </dgm:pt>
    <dgm:pt modelId="{11B948E0-A6C0-44A0-996A-D23BF34255B7}" type="sibTrans" cxnId="{1051A177-C75A-446C-8568-E6FA378B9278}">
      <dgm:prSet/>
      <dgm:spPr/>
      <dgm:t>
        <a:bodyPr/>
        <a:lstStyle/>
        <a:p>
          <a:endParaRPr lang="en-GB"/>
        </a:p>
      </dgm:t>
    </dgm:pt>
    <dgm:pt modelId="{A91CBC59-BC9C-4AE6-8C2F-C9EA4A6701DE}">
      <dgm:prSet phldrT="[Text]"/>
      <dgm:spPr>
        <a:solidFill>
          <a:srgbClr val="FBCA00"/>
        </a:solidFill>
      </dgm:spPr>
      <dgm:t>
        <a:bodyPr/>
        <a:lstStyle/>
        <a:p>
          <a:r>
            <a:rPr lang="en-GB" dirty="0">
              <a:latin typeface="Montserrat" charset="0"/>
              <a:ea typeface="Montserrat" charset="0"/>
              <a:cs typeface="Montserrat" charset="0"/>
            </a:rPr>
            <a:t>4. Create Messaging Headlines</a:t>
          </a:r>
        </a:p>
      </dgm:t>
    </dgm:pt>
    <dgm:pt modelId="{5F950A15-FDA0-43C6-861E-113AF43E8250}" type="parTrans" cxnId="{01950855-E4E8-4A12-BD72-444F15A712BD}">
      <dgm:prSet/>
      <dgm:spPr/>
      <dgm:t>
        <a:bodyPr/>
        <a:lstStyle/>
        <a:p>
          <a:endParaRPr lang="en-GB"/>
        </a:p>
      </dgm:t>
    </dgm:pt>
    <dgm:pt modelId="{B3A34C03-BD85-4FD3-AAEB-D2EA8722A63F}" type="sibTrans" cxnId="{01950855-E4E8-4A12-BD72-444F15A712BD}">
      <dgm:prSet/>
      <dgm:spPr/>
      <dgm:t>
        <a:bodyPr/>
        <a:lstStyle/>
        <a:p>
          <a:endParaRPr lang="en-GB"/>
        </a:p>
      </dgm:t>
    </dgm:pt>
    <dgm:pt modelId="{0B8B67F5-37F1-4875-8E5E-ACC393519236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>
              <a:latin typeface="Montserrat" charset="0"/>
              <a:ea typeface="Montserrat" charset="0"/>
              <a:cs typeface="Montserrat" charset="0"/>
            </a:rPr>
            <a:t>5. Repurpose &amp; Update Content to Support Headline Messaging</a:t>
          </a:r>
        </a:p>
      </dgm:t>
    </dgm:pt>
    <dgm:pt modelId="{39D22366-E7EB-4268-B05C-5A580D9519D5}" type="parTrans" cxnId="{CFC6B9FF-E294-43B6-A811-59551F0ADDF0}">
      <dgm:prSet/>
      <dgm:spPr/>
      <dgm:t>
        <a:bodyPr/>
        <a:lstStyle/>
        <a:p>
          <a:endParaRPr lang="en-GB"/>
        </a:p>
      </dgm:t>
    </dgm:pt>
    <dgm:pt modelId="{DC8286C7-F8BF-4444-B8BA-09CA425D9024}" type="sibTrans" cxnId="{CFC6B9FF-E294-43B6-A811-59551F0ADDF0}">
      <dgm:prSet/>
      <dgm:spPr/>
      <dgm:t>
        <a:bodyPr/>
        <a:lstStyle/>
        <a:p>
          <a:endParaRPr lang="en-GB"/>
        </a:p>
      </dgm:t>
    </dgm:pt>
    <dgm:pt modelId="{8141F14D-088F-4941-8BD0-87D3FD2C33AF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>
              <a:latin typeface="Montserrat" charset="0"/>
              <a:ea typeface="Montserrat" charset="0"/>
              <a:cs typeface="Montserrat" charset="0"/>
            </a:rPr>
            <a:t>6. Create Workflows/ Create Emails/ Create Ad Creatives </a:t>
          </a:r>
        </a:p>
      </dgm:t>
    </dgm:pt>
    <dgm:pt modelId="{24B15624-0BA6-4949-BDFB-3A4F08090451}" type="parTrans" cxnId="{3EF9FBEF-1B42-4642-BEDD-7676EB476AF7}">
      <dgm:prSet/>
      <dgm:spPr/>
      <dgm:t>
        <a:bodyPr/>
        <a:lstStyle/>
        <a:p>
          <a:endParaRPr lang="en-GB"/>
        </a:p>
      </dgm:t>
    </dgm:pt>
    <dgm:pt modelId="{FDACC46B-DC16-4E30-97AD-95D3E0D1302B}" type="sibTrans" cxnId="{3EF9FBEF-1B42-4642-BEDD-7676EB476AF7}">
      <dgm:prSet/>
      <dgm:spPr/>
      <dgm:t>
        <a:bodyPr/>
        <a:lstStyle/>
        <a:p>
          <a:endParaRPr lang="en-GB"/>
        </a:p>
      </dgm:t>
    </dgm:pt>
    <dgm:pt modelId="{D882FD95-4BA5-4733-A733-5AEA55274AC4}" type="pres">
      <dgm:prSet presAssocID="{101BB047-A15E-4CD8-90AE-F891D496556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4DDADEF-E6FF-4072-A626-A7F90AE788BF}" type="pres">
      <dgm:prSet presAssocID="{52F42826-D7D3-4095-86A6-BE675365404F}" presName="Parent" presStyleLbl="node0" presStyleIdx="0" presStyleCnt="1">
        <dgm:presLayoutVars>
          <dgm:chMax val="6"/>
          <dgm:chPref val="6"/>
        </dgm:presLayoutVars>
      </dgm:prSet>
      <dgm:spPr/>
    </dgm:pt>
    <dgm:pt modelId="{54B34F75-76AE-446D-8D13-38EECCD9A7FB}" type="pres">
      <dgm:prSet presAssocID="{1FB1C09D-68A1-4835-BDCC-2C5796A6940A}" presName="Accent1" presStyleCnt="0"/>
      <dgm:spPr/>
    </dgm:pt>
    <dgm:pt modelId="{942FC09A-C59F-4851-9207-1A763ACC67CD}" type="pres">
      <dgm:prSet presAssocID="{1FB1C09D-68A1-4835-BDCC-2C5796A6940A}" presName="Accent" presStyleLbl="bgShp" presStyleIdx="0" presStyleCnt="6"/>
      <dgm:spPr/>
    </dgm:pt>
    <dgm:pt modelId="{7F0DC1F3-08E9-4204-8620-33CAA98285D2}" type="pres">
      <dgm:prSet presAssocID="{1FB1C09D-68A1-4835-BDCC-2C5796A6940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49C3A4D-0C01-4F39-B016-B0618B4F9950}" type="pres">
      <dgm:prSet presAssocID="{425AAC61-338D-4EAE-963D-937AA4924091}" presName="Accent2" presStyleCnt="0"/>
      <dgm:spPr/>
    </dgm:pt>
    <dgm:pt modelId="{C44992FD-CD33-499E-AE9A-CEE6CB791693}" type="pres">
      <dgm:prSet presAssocID="{425AAC61-338D-4EAE-963D-937AA4924091}" presName="Accent" presStyleLbl="bgShp" presStyleIdx="1" presStyleCnt="6"/>
      <dgm:spPr>
        <a:solidFill>
          <a:srgbClr val="001748">
            <a:alpha val="40000"/>
          </a:srgbClr>
        </a:solidFill>
      </dgm:spPr>
    </dgm:pt>
    <dgm:pt modelId="{4B09D123-F510-432D-86FD-A91113FFF09E}" type="pres">
      <dgm:prSet presAssocID="{425AAC61-338D-4EAE-963D-937AA492409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7A68C75-20A1-450F-B2F4-EF64A54CCE46}" type="pres">
      <dgm:prSet presAssocID="{AB2C6C85-9E32-4ACC-B1AE-015C1E29C8EA}" presName="Accent3" presStyleCnt="0"/>
      <dgm:spPr/>
    </dgm:pt>
    <dgm:pt modelId="{859C2A75-B836-4626-AD9A-04DB0A860383}" type="pres">
      <dgm:prSet presAssocID="{AB2C6C85-9E32-4ACC-B1AE-015C1E29C8EA}" presName="Accent" presStyleLbl="bgShp" presStyleIdx="2" presStyleCnt="6"/>
      <dgm:spPr>
        <a:solidFill>
          <a:srgbClr val="0096CF">
            <a:alpha val="40000"/>
          </a:srgbClr>
        </a:solidFill>
      </dgm:spPr>
    </dgm:pt>
    <dgm:pt modelId="{D66BC98D-74AE-4B3A-8194-5C93C60BF9E3}" type="pres">
      <dgm:prSet presAssocID="{AB2C6C85-9E32-4ACC-B1AE-015C1E29C8E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AEE3503-6F41-4062-8EAE-56924E228A11}" type="pres">
      <dgm:prSet presAssocID="{A91CBC59-BC9C-4AE6-8C2F-C9EA4A6701DE}" presName="Accent4" presStyleCnt="0"/>
      <dgm:spPr/>
    </dgm:pt>
    <dgm:pt modelId="{D7D5F79E-D866-4D6D-9E07-B3653E50A029}" type="pres">
      <dgm:prSet presAssocID="{A91CBC59-BC9C-4AE6-8C2F-C9EA4A6701DE}" presName="Accent" presStyleLbl="bgShp" presStyleIdx="3" presStyleCnt="6"/>
      <dgm:spPr>
        <a:solidFill>
          <a:srgbClr val="1FA0A1">
            <a:alpha val="40000"/>
          </a:srgbClr>
        </a:solidFill>
      </dgm:spPr>
    </dgm:pt>
    <dgm:pt modelId="{C44B60F1-D15E-4558-96DE-C51F79CBB49D}" type="pres">
      <dgm:prSet presAssocID="{A91CBC59-BC9C-4AE6-8C2F-C9EA4A6701D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CD8C082-397A-47DD-A6D2-E80FEEED2C90}" type="pres">
      <dgm:prSet presAssocID="{0B8B67F5-37F1-4875-8E5E-ACC393519236}" presName="Accent5" presStyleCnt="0"/>
      <dgm:spPr/>
    </dgm:pt>
    <dgm:pt modelId="{349056C4-2A63-4D03-A88D-6DDDF451FBAF}" type="pres">
      <dgm:prSet presAssocID="{0B8B67F5-37F1-4875-8E5E-ACC393519236}" presName="Accent" presStyleLbl="bgShp" presStyleIdx="4" presStyleCnt="6"/>
      <dgm:spPr>
        <a:solidFill>
          <a:srgbClr val="FBCA00">
            <a:alpha val="40000"/>
          </a:srgbClr>
        </a:solidFill>
      </dgm:spPr>
    </dgm:pt>
    <dgm:pt modelId="{56CE73C6-989B-4B3F-95A8-AC1D20642736}" type="pres">
      <dgm:prSet presAssocID="{0B8B67F5-37F1-4875-8E5E-ACC39351923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15897DF-7C3E-4BF3-BF08-44E8CD334C4E}" type="pres">
      <dgm:prSet presAssocID="{8141F14D-088F-4941-8BD0-87D3FD2C33AF}" presName="Accent6" presStyleCnt="0"/>
      <dgm:spPr/>
    </dgm:pt>
    <dgm:pt modelId="{5349C3F8-9273-4942-BB4C-B56F18668B40}" type="pres">
      <dgm:prSet presAssocID="{8141F14D-088F-4941-8BD0-87D3FD2C33AF}" presName="Accent" presStyleLbl="bgShp" presStyleIdx="5" presStyleCnt="6"/>
      <dgm:spPr>
        <a:solidFill>
          <a:srgbClr val="ED7D31">
            <a:alpha val="40000"/>
          </a:srgbClr>
        </a:solidFill>
      </dgm:spPr>
    </dgm:pt>
    <dgm:pt modelId="{8BAA83C7-C200-40A4-A34E-362E45371C90}" type="pres">
      <dgm:prSet presAssocID="{8141F14D-088F-4941-8BD0-87D3FD2C33A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FD5490E-6431-4A3E-97F3-E92D0CAF7B07}" type="presOf" srcId="{52F42826-D7D3-4095-86A6-BE675365404F}" destId="{B4DDADEF-E6FF-4072-A626-A7F90AE788BF}" srcOrd="0" destOrd="0" presId="urn:microsoft.com/office/officeart/2011/layout/HexagonRadial"/>
    <dgm:cxn modelId="{BDD69625-3264-4DB7-BCCF-D28498B67053}" type="presOf" srcId="{AB2C6C85-9E32-4ACC-B1AE-015C1E29C8EA}" destId="{D66BC98D-74AE-4B3A-8194-5C93C60BF9E3}" srcOrd="0" destOrd="0" presId="urn:microsoft.com/office/officeart/2011/layout/HexagonRadial"/>
    <dgm:cxn modelId="{19A68634-94DD-4FD8-883D-F02F882AC2F4}" type="presOf" srcId="{A91CBC59-BC9C-4AE6-8C2F-C9EA4A6701DE}" destId="{C44B60F1-D15E-4558-96DE-C51F79CBB49D}" srcOrd="0" destOrd="0" presId="urn:microsoft.com/office/officeart/2011/layout/HexagonRadial"/>
    <dgm:cxn modelId="{71BBCE6C-3A8A-4AD8-BBC8-85BB57475F10}" type="presOf" srcId="{101BB047-A15E-4CD8-90AE-F891D4965568}" destId="{D882FD95-4BA5-4733-A733-5AEA55274AC4}" srcOrd="0" destOrd="0" presId="urn:microsoft.com/office/officeart/2011/layout/HexagonRadial"/>
    <dgm:cxn modelId="{52110E4D-670D-4B4B-9AA5-2B7CF1579E9B}" srcId="{52F42826-D7D3-4095-86A6-BE675365404F}" destId="{425AAC61-338D-4EAE-963D-937AA4924091}" srcOrd="1" destOrd="0" parTransId="{0A632896-5A95-461E-BDC9-2BFC66106C8A}" sibTransId="{E208556B-D2CF-4A6C-8659-354A9A17E842}"/>
    <dgm:cxn modelId="{252FA770-D076-42E1-A624-A9350E909D6F}" type="presOf" srcId="{0B8B67F5-37F1-4875-8E5E-ACC393519236}" destId="{56CE73C6-989B-4B3F-95A8-AC1D20642736}" srcOrd="0" destOrd="0" presId="urn:microsoft.com/office/officeart/2011/layout/HexagonRadial"/>
    <dgm:cxn modelId="{6679BC70-7AED-4279-80AD-C3FC3035B547}" srcId="{52F42826-D7D3-4095-86A6-BE675365404F}" destId="{1FB1C09D-68A1-4835-BDCC-2C5796A6940A}" srcOrd="0" destOrd="0" parTransId="{26D188B9-43AD-4E58-AAC7-35A1B4DF90D3}" sibTransId="{AF3C2C4E-0BFA-45CD-83B6-3289102842F8}"/>
    <dgm:cxn modelId="{01950855-E4E8-4A12-BD72-444F15A712BD}" srcId="{52F42826-D7D3-4095-86A6-BE675365404F}" destId="{A91CBC59-BC9C-4AE6-8C2F-C9EA4A6701DE}" srcOrd="3" destOrd="0" parTransId="{5F950A15-FDA0-43C6-861E-113AF43E8250}" sibTransId="{B3A34C03-BD85-4FD3-AAEB-D2EA8722A63F}"/>
    <dgm:cxn modelId="{1051A177-C75A-446C-8568-E6FA378B9278}" srcId="{52F42826-D7D3-4095-86A6-BE675365404F}" destId="{AB2C6C85-9E32-4ACC-B1AE-015C1E29C8EA}" srcOrd="2" destOrd="0" parTransId="{7D56C0B8-627B-4BB5-A2AD-1129E0BE71D0}" sibTransId="{11B948E0-A6C0-44A0-996A-D23BF34255B7}"/>
    <dgm:cxn modelId="{A0D2E278-F3E1-4608-87D3-4AB967E1EACB}" type="presOf" srcId="{1FB1C09D-68A1-4835-BDCC-2C5796A6940A}" destId="{7F0DC1F3-08E9-4204-8620-33CAA98285D2}" srcOrd="0" destOrd="0" presId="urn:microsoft.com/office/officeart/2011/layout/HexagonRadial"/>
    <dgm:cxn modelId="{666EB6D1-A000-46F8-B2FE-240CDFCE5B38}" type="presOf" srcId="{425AAC61-338D-4EAE-963D-937AA4924091}" destId="{4B09D123-F510-432D-86FD-A91113FFF09E}" srcOrd="0" destOrd="0" presId="urn:microsoft.com/office/officeart/2011/layout/HexagonRadial"/>
    <dgm:cxn modelId="{FA9841D5-F48E-4961-8668-F66E770A8CFA}" type="presOf" srcId="{8141F14D-088F-4941-8BD0-87D3FD2C33AF}" destId="{8BAA83C7-C200-40A4-A34E-362E45371C90}" srcOrd="0" destOrd="0" presId="urn:microsoft.com/office/officeart/2011/layout/HexagonRadial"/>
    <dgm:cxn modelId="{2168B4E9-D543-4E5F-BD94-3CD80D670B58}" srcId="{101BB047-A15E-4CD8-90AE-F891D4965568}" destId="{52F42826-D7D3-4095-86A6-BE675365404F}" srcOrd="0" destOrd="0" parTransId="{3F8B3411-1327-4767-AF8F-62B48E1CF57B}" sibTransId="{B1D1C5CE-2C54-450A-BF40-28806644405C}"/>
    <dgm:cxn modelId="{3EF9FBEF-1B42-4642-BEDD-7676EB476AF7}" srcId="{52F42826-D7D3-4095-86A6-BE675365404F}" destId="{8141F14D-088F-4941-8BD0-87D3FD2C33AF}" srcOrd="5" destOrd="0" parTransId="{24B15624-0BA6-4949-BDFB-3A4F08090451}" sibTransId="{FDACC46B-DC16-4E30-97AD-95D3E0D1302B}"/>
    <dgm:cxn modelId="{CFC6B9FF-E294-43B6-A811-59551F0ADDF0}" srcId="{52F42826-D7D3-4095-86A6-BE675365404F}" destId="{0B8B67F5-37F1-4875-8E5E-ACC393519236}" srcOrd="4" destOrd="0" parTransId="{39D22366-E7EB-4268-B05C-5A580D9519D5}" sibTransId="{DC8286C7-F8BF-4444-B8BA-09CA425D9024}"/>
    <dgm:cxn modelId="{41F9159B-E7CC-4716-AEB4-0E770F5494BD}" type="presParOf" srcId="{D882FD95-4BA5-4733-A733-5AEA55274AC4}" destId="{B4DDADEF-E6FF-4072-A626-A7F90AE788BF}" srcOrd="0" destOrd="0" presId="urn:microsoft.com/office/officeart/2011/layout/HexagonRadial"/>
    <dgm:cxn modelId="{620522E1-0450-4449-BD6D-027577068961}" type="presParOf" srcId="{D882FD95-4BA5-4733-A733-5AEA55274AC4}" destId="{54B34F75-76AE-446D-8D13-38EECCD9A7FB}" srcOrd="1" destOrd="0" presId="urn:microsoft.com/office/officeart/2011/layout/HexagonRadial"/>
    <dgm:cxn modelId="{09FD2D87-6C2A-4625-B4FF-5A9FD0AA87EF}" type="presParOf" srcId="{54B34F75-76AE-446D-8D13-38EECCD9A7FB}" destId="{942FC09A-C59F-4851-9207-1A763ACC67CD}" srcOrd="0" destOrd="0" presId="urn:microsoft.com/office/officeart/2011/layout/HexagonRadial"/>
    <dgm:cxn modelId="{CB80EA76-4041-4237-BBB1-4C4B3405AA6D}" type="presParOf" srcId="{D882FD95-4BA5-4733-A733-5AEA55274AC4}" destId="{7F0DC1F3-08E9-4204-8620-33CAA98285D2}" srcOrd="2" destOrd="0" presId="urn:microsoft.com/office/officeart/2011/layout/HexagonRadial"/>
    <dgm:cxn modelId="{A5D9C1DA-EA73-4B71-877C-605BBC168DB4}" type="presParOf" srcId="{D882FD95-4BA5-4733-A733-5AEA55274AC4}" destId="{B49C3A4D-0C01-4F39-B016-B0618B4F9950}" srcOrd="3" destOrd="0" presId="urn:microsoft.com/office/officeart/2011/layout/HexagonRadial"/>
    <dgm:cxn modelId="{E7B13338-C139-412A-BCDB-02214E374CEA}" type="presParOf" srcId="{B49C3A4D-0C01-4F39-B016-B0618B4F9950}" destId="{C44992FD-CD33-499E-AE9A-CEE6CB791693}" srcOrd="0" destOrd="0" presId="urn:microsoft.com/office/officeart/2011/layout/HexagonRadial"/>
    <dgm:cxn modelId="{A7E408DA-0116-4C98-B956-CCC79D1C7693}" type="presParOf" srcId="{D882FD95-4BA5-4733-A733-5AEA55274AC4}" destId="{4B09D123-F510-432D-86FD-A91113FFF09E}" srcOrd="4" destOrd="0" presId="urn:microsoft.com/office/officeart/2011/layout/HexagonRadial"/>
    <dgm:cxn modelId="{45A144BA-EE2F-4B7F-9CAC-70CD9CA9B06F}" type="presParOf" srcId="{D882FD95-4BA5-4733-A733-5AEA55274AC4}" destId="{C7A68C75-20A1-450F-B2F4-EF64A54CCE46}" srcOrd="5" destOrd="0" presId="urn:microsoft.com/office/officeart/2011/layout/HexagonRadial"/>
    <dgm:cxn modelId="{DB6A6575-698D-441A-AE23-AA44CB24E2DB}" type="presParOf" srcId="{C7A68C75-20A1-450F-B2F4-EF64A54CCE46}" destId="{859C2A75-B836-4626-AD9A-04DB0A860383}" srcOrd="0" destOrd="0" presId="urn:microsoft.com/office/officeart/2011/layout/HexagonRadial"/>
    <dgm:cxn modelId="{C91970CD-387C-411F-8CAA-1CEBCF7D30AA}" type="presParOf" srcId="{D882FD95-4BA5-4733-A733-5AEA55274AC4}" destId="{D66BC98D-74AE-4B3A-8194-5C93C60BF9E3}" srcOrd="6" destOrd="0" presId="urn:microsoft.com/office/officeart/2011/layout/HexagonRadial"/>
    <dgm:cxn modelId="{2E3E17B2-7443-4BE9-AAA1-B428D69DAF92}" type="presParOf" srcId="{D882FD95-4BA5-4733-A733-5AEA55274AC4}" destId="{9AEE3503-6F41-4062-8EAE-56924E228A11}" srcOrd="7" destOrd="0" presId="urn:microsoft.com/office/officeart/2011/layout/HexagonRadial"/>
    <dgm:cxn modelId="{C4F9BAC7-8E34-4D5E-907B-D98BB60681BA}" type="presParOf" srcId="{9AEE3503-6F41-4062-8EAE-56924E228A11}" destId="{D7D5F79E-D866-4D6D-9E07-B3653E50A029}" srcOrd="0" destOrd="0" presId="urn:microsoft.com/office/officeart/2011/layout/HexagonRadial"/>
    <dgm:cxn modelId="{8E41858E-40A1-41E4-8800-D5A76688C25F}" type="presParOf" srcId="{D882FD95-4BA5-4733-A733-5AEA55274AC4}" destId="{C44B60F1-D15E-4558-96DE-C51F79CBB49D}" srcOrd="8" destOrd="0" presId="urn:microsoft.com/office/officeart/2011/layout/HexagonRadial"/>
    <dgm:cxn modelId="{4DA0CB0B-5836-4F81-820F-0A13DE6C8C91}" type="presParOf" srcId="{D882FD95-4BA5-4733-A733-5AEA55274AC4}" destId="{9CD8C082-397A-47DD-A6D2-E80FEEED2C90}" srcOrd="9" destOrd="0" presId="urn:microsoft.com/office/officeart/2011/layout/HexagonRadial"/>
    <dgm:cxn modelId="{0A626D18-726D-4334-B6E2-181355275450}" type="presParOf" srcId="{9CD8C082-397A-47DD-A6D2-E80FEEED2C90}" destId="{349056C4-2A63-4D03-A88D-6DDDF451FBAF}" srcOrd="0" destOrd="0" presId="urn:microsoft.com/office/officeart/2011/layout/HexagonRadial"/>
    <dgm:cxn modelId="{E848ABDE-F61D-44AF-81B0-2A1AB96E9BBB}" type="presParOf" srcId="{D882FD95-4BA5-4733-A733-5AEA55274AC4}" destId="{56CE73C6-989B-4B3F-95A8-AC1D20642736}" srcOrd="10" destOrd="0" presId="urn:microsoft.com/office/officeart/2011/layout/HexagonRadial"/>
    <dgm:cxn modelId="{9688F69D-F194-44D7-AB2D-6BE2CAB47C8B}" type="presParOf" srcId="{D882FD95-4BA5-4733-A733-5AEA55274AC4}" destId="{215897DF-7C3E-4BF3-BF08-44E8CD334C4E}" srcOrd="11" destOrd="0" presId="urn:microsoft.com/office/officeart/2011/layout/HexagonRadial"/>
    <dgm:cxn modelId="{7FB65B87-E972-4BDA-8FD6-3810640F8473}" type="presParOf" srcId="{215897DF-7C3E-4BF3-BF08-44E8CD334C4E}" destId="{5349C3F8-9273-4942-BB4C-B56F18668B40}" srcOrd="0" destOrd="0" presId="urn:microsoft.com/office/officeart/2011/layout/HexagonRadial"/>
    <dgm:cxn modelId="{E6C0A240-B814-4F5D-A650-8EBED9650E89}" type="presParOf" srcId="{D882FD95-4BA5-4733-A733-5AEA55274AC4}" destId="{8BAA83C7-C200-40A4-A34E-362E45371C9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DADEF-E6FF-4072-A626-A7F90AE788BF}">
      <dsp:nvSpPr>
        <dsp:cNvPr id="0" name=""/>
        <dsp:cNvSpPr/>
      </dsp:nvSpPr>
      <dsp:spPr>
        <a:xfrm>
          <a:off x="2267903" y="1387592"/>
          <a:ext cx="1763690" cy="1525663"/>
        </a:xfrm>
        <a:prstGeom prst="hexagon">
          <a:avLst>
            <a:gd name="adj" fmla="val 28570"/>
            <a:gd name="vf" fmla="val 115470"/>
          </a:avLst>
        </a:prstGeom>
        <a:solidFill>
          <a:srgbClr val="87165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Montserrat" charset="0"/>
              <a:ea typeface="Montserrat" charset="0"/>
              <a:cs typeface="Montserrat" charset="0"/>
            </a:rPr>
            <a:t>ABM Content Process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Montserrat" charset="0"/>
              <a:ea typeface="Montserrat" charset="0"/>
              <a:cs typeface="Montserrat" charset="0"/>
            </a:rPr>
            <a:t>[click to display]</a:t>
          </a:r>
        </a:p>
      </dsp:txBody>
      <dsp:txXfrm>
        <a:off x="2560171" y="1640416"/>
        <a:ext cx="1179154" cy="1020015"/>
      </dsp:txXfrm>
    </dsp:sp>
    <dsp:sp modelId="{C44992FD-CD33-499E-AE9A-CEE6CB791693}">
      <dsp:nvSpPr>
        <dsp:cNvPr id="0" name=""/>
        <dsp:cNvSpPr/>
      </dsp:nvSpPr>
      <dsp:spPr>
        <a:xfrm>
          <a:off x="3372312" y="657665"/>
          <a:ext cx="665435" cy="573360"/>
        </a:xfrm>
        <a:prstGeom prst="hexagon">
          <a:avLst>
            <a:gd name="adj" fmla="val 28900"/>
            <a:gd name="vf" fmla="val 115470"/>
          </a:avLst>
        </a:prstGeom>
        <a:solidFill>
          <a:srgbClr val="001748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DC1F3-08E9-4204-8620-33CAA98285D2}">
      <dsp:nvSpPr>
        <dsp:cNvPr id="0" name=""/>
        <dsp:cNvSpPr/>
      </dsp:nvSpPr>
      <dsp:spPr>
        <a:xfrm>
          <a:off x="2430364" y="0"/>
          <a:ext cx="1445331" cy="1250381"/>
        </a:xfrm>
        <a:prstGeom prst="hexagon">
          <a:avLst>
            <a:gd name="adj" fmla="val 28570"/>
            <a:gd name="vf" fmla="val 115470"/>
          </a:avLst>
        </a:prstGeom>
        <a:solidFill>
          <a:srgbClr val="0017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Montserrat" panose="00000500000000000000" pitchFamily="50" charset="0"/>
            </a:rPr>
            <a:t>1. Define Audience</a:t>
          </a:r>
          <a:endParaRPr lang="en-GB" sz="700" kern="1200" dirty="0">
            <a:latin typeface="Montserrat" panose="00000500000000000000" pitchFamily="50" charset="0"/>
          </a:endParaRPr>
        </a:p>
      </dsp:txBody>
      <dsp:txXfrm>
        <a:off x="2669886" y="207215"/>
        <a:ext cx="966287" cy="835951"/>
      </dsp:txXfrm>
    </dsp:sp>
    <dsp:sp modelId="{859C2A75-B836-4626-AD9A-04DB0A860383}">
      <dsp:nvSpPr>
        <dsp:cNvPr id="0" name=""/>
        <dsp:cNvSpPr/>
      </dsp:nvSpPr>
      <dsp:spPr>
        <a:xfrm>
          <a:off x="4148926" y="1729543"/>
          <a:ext cx="665435" cy="573360"/>
        </a:xfrm>
        <a:prstGeom prst="hexagon">
          <a:avLst>
            <a:gd name="adj" fmla="val 28900"/>
            <a:gd name="vf" fmla="val 115470"/>
          </a:avLst>
        </a:prstGeom>
        <a:solidFill>
          <a:srgbClr val="0096CF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9D123-F510-432D-86FD-A91113FFF09E}">
      <dsp:nvSpPr>
        <dsp:cNvPr id="0" name=""/>
        <dsp:cNvSpPr/>
      </dsp:nvSpPr>
      <dsp:spPr>
        <a:xfrm>
          <a:off x="3755901" y="769068"/>
          <a:ext cx="1445331" cy="1250381"/>
        </a:xfrm>
        <a:prstGeom prst="hexagon">
          <a:avLst>
            <a:gd name="adj" fmla="val 28570"/>
            <a:gd name="vf" fmla="val 115470"/>
          </a:avLst>
        </a:prstGeom>
        <a:solidFill>
          <a:srgbClr val="0096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Montserrat" charset="0"/>
              <a:ea typeface="Montserrat" charset="0"/>
              <a:cs typeface="Montserrat" charset="0"/>
            </a:rPr>
            <a:t>2. Define Pain Points</a:t>
          </a:r>
        </a:p>
      </dsp:txBody>
      <dsp:txXfrm>
        <a:off x="3995423" y="976283"/>
        <a:ext cx="966287" cy="835951"/>
      </dsp:txXfrm>
    </dsp:sp>
    <dsp:sp modelId="{D7D5F79E-D866-4D6D-9E07-B3653E50A029}">
      <dsp:nvSpPr>
        <dsp:cNvPr id="0" name=""/>
        <dsp:cNvSpPr/>
      </dsp:nvSpPr>
      <dsp:spPr>
        <a:xfrm>
          <a:off x="3609440" y="2939493"/>
          <a:ext cx="665435" cy="573360"/>
        </a:xfrm>
        <a:prstGeom prst="hexagon">
          <a:avLst>
            <a:gd name="adj" fmla="val 28900"/>
            <a:gd name="vf" fmla="val 115470"/>
          </a:avLst>
        </a:prstGeom>
        <a:solidFill>
          <a:srgbClr val="1FA0A1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BC98D-74AE-4B3A-8194-5C93C60BF9E3}">
      <dsp:nvSpPr>
        <dsp:cNvPr id="0" name=""/>
        <dsp:cNvSpPr/>
      </dsp:nvSpPr>
      <dsp:spPr>
        <a:xfrm>
          <a:off x="3755901" y="2280967"/>
          <a:ext cx="1445331" cy="1250381"/>
        </a:xfrm>
        <a:prstGeom prst="hexagon">
          <a:avLst>
            <a:gd name="adj" fmla="val 28570"/>
            <a:gd name="vf" fmla="val 115470"/>
          </a:avLst>
        </a:prstGeom>
        <a:solidFill>
          <a:srgbClr val="1FA0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Montserrat" charset="0"/>
              <a:ea typeface="Montserrat" charset="0"/>
              <a:cs typeface="Montserrat" charset="0"/>
            </a:rPr>
            <a:t>3. Understand Value Proposition</a:t>
          </a:r>
        </a:p>
      </dsp:txBody>
      <dsp:txXfrm>
        <a:off x="3995423" y="2488182"/>
        <a:ext cx="966287" cy="835951"/>
      </dsp:txXfrm>
    </dsp:sp>
    <dsp:sp modelId="{349056C4-2A63-4D03-A88D-6DDDF451FBAF}">
      <dsp:nvSpPr>
        <dsp:cNvPr id="0" name=""/>
        <dsp:cNvSpPr/>
      </dsp:nvSpPr>
      <dsp:spPr>
        <a:xfrm>
          <a:off x="2271185" y="3065090"/>
          <a:ext cx="665435" cy="573360"/>
        </a:xfrm>
        <a:prstGeom prst="hexagon">
          <a:avLst>
            <a:gd name="adj" fmla="val 28900"/>
            <a:gd name="vf" fmla="val 115470"/>
          </a:avLst>
        </a:prstGeom>
        <a:solidFill>
          <a:srgbClr val="FBCA00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B60F1-D15E-4558-96DE-C51F79CBB49D}">
      <dsp:nvSpPr>
        <dsp:cNvPr id="0" name=""/>
        <dsp:cNvSpPr/>
      </dsp:nvSpPr>
      <dsp:spPr>
        <a:xfrm>
          <a:off x="2430364" y="3050896"/>
          <a:ext cx="1445331" cy="1250381"/>
        </a:xfrm>
        <a:prstGeom prst="hexagon">
          <a:avLst>
            <a:gd name="adj" fmla="val 28570"/>
            <a:gd name="vf" fmla="val 115470"/>
          </a:avLst>
        </a:prstGeom>
        <a:solidFill>
          <a:srgbClr val="FBC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Montserrat" charset="0"/>
              <a:ea typeface="Montserrat" charset="0"/>
              <a:cs typeface="Montserrat" charset="0"/>
            </a:rPr>
            <a:t>4. Create Messaging Headlines</a:t>
          </a:r>
        </a:p>
      </dsp:txBody>
      <dsp:txXfrm>
        <a:off x="2669886" y="3258111"/>
        <a:ext cx="966287" cy="835951"/>
      </dsp:txXfrm>
    </dsp:sp>
    <dsp:sp modelId="{5349C3F8-9273-4942-BB4C-B56F18668B40}">
      <dsp:nvSpPr>
        <dsp:cNvPr id="0" name=""/>
        <dsp:cNvSpPr/>
      </dsp:nvSpPr>
      <dsp:spPr>
        <a:xfrm>
          <a:off x="1481853" y="1993642"/>
          <a:ext cx="665435" cy="573360"/>
        </a:xfrm>
        <a:prstGeom prst="hexagon">
          <a:avLst>
            <a:gd name="adj" fmla="val 28900"/>
            <a:gd name="vf" fmla="val 115470"/>
          </a:avLst>
        </a:prstGeom>
        <a:solidFill>
          <a:srgbClr val="ED7D31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E73C6-989B-4B3F-95A8-AC1D20642736}">
      <dsp:nvSpPr>
        <dsp:cNvPr id="0" name=""/>
        <dsp:cNvSpPr/>
      </dsp:nvSpPr>
      <dsp:spPr>
        <a:xfrm>
          <a:off x="1098674" y="2281827"/>
          <a:ext cx="1445331" cy="1250381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Montserrat" charset="0"/>
              <a:ea typeface="Montserrat" charset="0"/>
              <a:cs typeface="Montserrat" charset="0"/>
            </a:rPr>
            <a:t>5. Repurpose &amp; Update Content to Support Headline Messaging</a:t>
          </a:r>
        </a:p>
      </dsp:txBody>
      <dsp:txXfrm>
        <a:off x="1338196" y="2489042"/>
        <a:ext cx="966287" cy="835951"/>
      </dsp:txXfrm>
    </dsp:sp>
    <dsp:sp modelId="{8BAA83C7-C200-40A4-A34E-362E45371C90}">
      <dsp:nvSpPr>
        <dsp:cNvPr id="0" name=""/>
        <dsp:cNvSpPr/>
      </dsp:nvSpPr>
      <dsp:spPr>
        <a:xfrm>
          <a:off x="1098674" y="767347"/>
          <a:ext cx="1445331" cy="1250381"/>
        </a:xfrm>
        <a:prstGeom prst="hexagon">
          <a:avLst>
            <a:gd name="adj" fmla="val 28570"/>
            <a:gd name="vf" fmla="val 1154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Montserrat" charset="0"/>
              <a:ea typeface="Montserrat" charset="0"/>
              <a:cs typeface="Montserrat" charset="0"/>
            </a:rPr>
            <a:t>6. Create Workflows/ Create Emails/ Create Ad Creatives </a:t>
          </a:r>
        </a:p>
      </dsp:txBody>
      <dsp:txXfrm>
        <a:off x="1338196" y="974562"/>
        <a:ext cx="966287" cy="835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5903-071A-4DBD-BD9F-9F0092921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7F76E-228C-4B6C-A243-FF84D209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0F9-CD5F-4A03-B96F-84B8B688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7277-D2DF-400E-9BFA-8D50FE32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8244-2A48-4A3D-92F6-D1DC2CFD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3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02C8-304F-4FB7-98D8-6234110D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9AB45-24BE-4C4D-845A-BE8272CA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7152-3AC0-4517-877F-16F1248A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F237-1C82-4862-A725-2226C8A7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9861-878C-49B5-B3E6-77247A13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D1A5A-0D93-4E6A-8A06-09E037F13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91C8F-6E9A-4099-89B7-FD4376282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25F9-8A2F-490D-A27E-D7A99EC7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755F-F86B-4103-B338-D905FFF2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88A2-24D9-4EDE-9DF4-BFCC264E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13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2E9B-7CB9-48A8-8D98-40D6683A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07EF-0481-4947-ACBE-FBE0D653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0F10-C0AA-4CC4-B2A8-5764037F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2E7D-19C0-4E52-8424-1131A582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3696-E5A1-4BAF-97F3-7392ACBC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C1AE-17C0-4A85-900C-19BB87FB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9E39-C365-44CC-94EB-2F0A7114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854A-B47F-434B-9BE1-72CF4298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5CD2-D37F-4096-A7D3-512C935C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5F2F-294F-48EA-9F77-9D579F48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A444-8460-4374-B205-6416D3FA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E1F4-6B61-48FA-9193-D38745418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3D32-B73A-4D84-97D2-70F9B2161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5713B-3968-42BB-B6F5-6B6BB3B6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2A1DD-69F2-4762-B5DE-45D13A60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E5B47-1736-49F7-9D2A-3762F855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4D4B-071D-42B7-BD45-FCF07C52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1851-CF67-4279-902E-B8A48486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0D2C0-EA62-441E-AFB6-48193354B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D9E6-0742-4B0A-AD9A-2AD12B6B5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BE8A5-93AD-4E2F-8A17-5C3C73A67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28A81-44D1-4D6D-B57A-9B7B3319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F7D40-6C14-4550-9708-B5B7F99B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7373D-6A70-4B2D-901D-3EE0FF8A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2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138A-0ED7-4893-9837-EB4A8057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16DD9-B2AD-4509-8FA6-7BBE0745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D2B22-6A4F-4724-8EB6-76FDFA08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3C92-C4A8-4030-ADEA-873C514F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E98C2-578A-4D39-857A-142A7169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A3974-9E81-463F-9671-FE322376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3303B-214E-4C40-863B-F84682A6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5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ED3A-5EDB-4139-8ACF-278C3BAA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C79E-647E-4119-8808-5A11396C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7EFC8-4987-40C7-80D7-3C0CA1D5A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355A9-7220-461F-8812-5A1F54F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0CC0-6EB2-4F01-81C3-F9449168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0F61B-F3A1-4648-99F0-8F21275C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3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DBE5-EA51-443C-A6F5-8CC98DFE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3BF51-4A41-476C-B77D-894A0ECA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2A9EB-86B1-4068-9EE6-DF9A6BA1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6C31-F228-42FA-975E-BE6B9CD6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742D6-F65A-434E-BB14-DF13D88C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3F38A-2AA0-464F-8B88-7EB0D448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4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B8DB6-E6B9-4B0E-9C1F-E5F12C02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1FD8-5963-43CA-8E08-84BFC50F4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CE46-C9C6-451A-8CE3-F4AB6018D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9E11-B91F-4144-A0E5-92AEF00446B4}" type="datetimeFigureOut">
              <a:rPr lang="en-GB" smtClean="0"/>
              <a:t>13/06/2018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C253-D19D-46E5-BD2E-07C733F98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9AB8-DD01-47A2-BF67-35C9FBDF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139B-22BB-4D71-9FF2-5D39148DB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9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3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sv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3" y="278871"/>
            <a:ext cx="1385887" cy="248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87075" y="188629"/>
            <a:ext cx="1093579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contact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57226"/>
            <a:ext cx="12192000" cy="1450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71650" y="1843088"/>
            <a:ext cx="890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scaling </a:t>
            </a:r>
            <a:r>
              <a:rPr lang="en-US" sz="48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roi</a:t>
            </a:r>
            <a:r>
              <a:rPr lang="en-US" sz="48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5850" y="3017380"/>
            <a:ext cx="1045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Is [your company] ready for an Account Based Marketing </a:t>
            </a:r>
            <a:r>
              <a:rPr lang="en-US" sz="20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programme</a:t>
            </a: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4519" y="3950739"/>
            <a:ext cx="8901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Answer these 5 key questions to get your </a:t>
            </a:r>
            <a:r>
              <a:rPr lang="en-US" sz="16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personalised</a:t>
            </a:r>
            <a:r>
              <a:rPr lang="en-US" sz="1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ABM readiness report.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83F58-DE0B-4EBE-812E-44DA2463EE7B}"/>
              </a:ext>
            </a:extLst>
          </p:cNvPr>
          <p:cNvSpPr/>
          <p:nvPr/>
        </p:nvSpPr>
        <p:spPr>
          <a:xfrm>
            <a:off x="4992460" y="5277262"/>
            <a:ext cx="2207079" cy="410758"/>
          </a:xfrm>
          <a:prstGeom prst="rect">
            <a:avLst/>
          </a:prstGeom>
          <a:solidFill>
            <a:srgbClr val="01B7B0"/>
          </a:solidFill>
          <a:ln>
            <a:solidFill>
              <a:srgbClr val="01B7B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panose="00000500000000000000" pitchFamily="50" charset="0"/>
              </a:rPr>
              <a:t>Let’s Do This</a:t>
            </a:r>
          </a:p>
        </p:txBody>
      </p:sp>
    </p:spTree>
    <p:extLst>
      <p:ext uri="{BB962C8B-B14F-4D97-AF65-F5344CB8AC3E}">
        <p14:creationId xmlns:p14="http://schemas.microsoft.com/office/powerpoint/2010/main" val="180785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B712A-8541-41E3-B4AB-F7B82DB62F65}"/>
              </a:ext>
            </a:extLst>
          </p:cNvPr>
          <p:cNvSpPr txBox="1"/>
          <p:nvPr/>
        </p:nvSpPr>
        <p:spPr>
          <a:xfrm>
            <a:off x="457200" y="421240"/>
            <a:ext cx="11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Does your product suite have a 3 month+ sales cycle and high value unit sales?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6B19E-D071-41A1-827E-38DAF166DFDE}"/>
              </a:ext>
            </a:extLst>
          </p:cNvPr>
          <p:cNvSpPr/>
          <p:nvPr/>
        </p:nvSpPr>
        <p:spPr>
          <a:xfrm>
            <a:off x="1227092" y="1352026"/>
            <a:ext cx="2332134" cy="2139745"/>
          </a:xfrm>
          <a:prstGeom prst="rect">
            <a:avLst/>
          </a:prstGeom>
          <a:solidFill>
            <a:srgbClr val="7B015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7DFBC-7486-446A-966D-54D08A5A0A6F}"/>
              </a:ext>
            </a:extLst>
          </p:cNvPr>
          <p:cNvSpPr/>
          <p:nvPr/>
        </p:nvSpPr>
        <p:spPr>
          <a:xfrm>
            <a:off x="4174484" y="1349924"/>
            <a:ext cx="2333184" cy="2123565"/>
          </a:xfrm>
          <a:prstGeom prst="rect">
            <a:avLst/>
          </a:prstGeom>
          <a:solidFill>
            <a:srgbClr val="00B7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49563-9740-4489-A78B-BE20EE1EC83F}"/>
              </a:ext>
            </a:extLst>
          </p:cNvPr>
          <p:cNvSpPr/>
          <p:nvPr/>
        </p:nvSpPr>
        <p:spPr>
          <a:xfrm>
            <a:off x="6995428" y="1336531"/>
            <a:ext cx="2332800" cy="2134677"/>
          </a:xfrm>
          <a:prstGeom prst="rect">
            <a:avLst/>
          </a:prstGeom>
          <a:solidFill>
            <a:srgbClr val="0096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33078-1555-4A69-B609-C80110718F05}"/>
              </a:ext>
            </a:extLst>
          </p:cNvPr>
          <p:cNvSpPr txBox="1"/>
          <p:nvPr/>
        </p:nvSpPr>
        <p:spPr>
          <a:xfrm>
            <a:off x="1357598" y="1409151"/>
            <a:ext cx="19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One-to-One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17D51-4740-4AC3-B9AF-5443BDBEE69E}"/>
              </a:ext>
            </a:extLst>
          </p:cNvPr>
          <p:cNvSpPr txBox="1"/>
          <p:nvPr/>
        </p:nvSpPr>
        <p:spPr>
          <a:xfrm>
            <a:off x="4296114" y="1409270"/>
            <a:ext cx="19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One-to-Few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AD817-F63C-4C78-BC5A-A37DD4A1B916}"/>
              </a:ext>
            </a:extLst>
          </p:cNvPr>
          <p:cNvSpPr txBox="1"/>
          <p:nvPr/>
        </p:nvSpPr>
        <p:spPr>
          <a:xfrm>
            <a:off x="7126504" y="1397413"/>
            <a:ext cx="19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One-to-Many</a:t>
            </a:r>
          </a:p>
        </p:txBody>
      </p:sp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E2D1AD2C-CCAB-4307-B9D3-23EC67AB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9746" y="1870294"/>
            <a:ext cx="766607" cy="766607"/>
          </a:xfrm>
          <a:prstGeom prst="rect">
            <a:avLst/>
          </a:prstGeom>
        </p:spPr>
      </p:pic>
      <p:pic>
        <p:nvPicPr>
          <p:cNvPr id="14" name="Graphic 13" descr="Users">
            <a:extLst>
              <a:ext uri="{FF2B5EF4-FFF2-40B4-BE49-F238E27FC236}">
                <a16:creationId xmlns:a16="http://schemas.microsoft.com/office/drawing/2014/main" id="{4E3D7BEC-E131-433E-9389-60023AD96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9788" y="2067133"/>
            <a:ext cx="415639" cy="415639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C38DC1C4-B8F7-4BDE-B268-A01C03E78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590" y="2408025"/>
            <a:ext cx="415639" cy="415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3CAD5B-0AC6-4CCA-B9BA-A2E1B1BD1B86}"/>
              </a:ext>
            </a:extLst>
          </p:cNvPr>
          <p:cNvSpPr txBox="1"/>
          <p:nvPr/>
        </p:nvSpPr>
        <p:spPr>
          <a:xfrm>
            <a:off x="1352626" y="2834909"/>
            <a:ext cx="19645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Bringing personalised value propositions into individual accounts.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D2A8B-5373-4E10-A04F-ACEAC07CE55D}"/>
              </a:ext>
            </a:extLst>
          </p:cNvPr>
          <p:cNvSpPr txBox="1"/>
          <p:nvPr/>
        </p:nvSpPr>
        <p:spPr>
          <a:xfrm>
            <a:off x="4260927" y="2814481"/>
            <a:ext cx="21489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Custom value propositions to clusters of accounts with similar issues, challenges or attributes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7826E-76E7-4413-B677-C5B18B3730FE}"/>
              </a:ext>
            </a:extLst>
          </p:cNvPr>
          <p:cNvSpPr txBox="1"/>
          <p:nvPr/>
        </p:nvSpPr>
        <p:spPr>
          <a:xfrm>
            <a:off x="6995429" y="2852341"/>
            <a:ext cx="233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Automated ABM tactics across many (100s) of named, segmented accounts</a:t>
            </a:r>
          </a:p>
        </p:txBody>
      </p:sp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C63D8283-4512-464D-8FE3-BB78C4A51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8283" y="1787774"/>
            <a:ext cx="914400" cy="9144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8875C27F-E4AD-405B-B64B-D8C15B52F1AC}"/>
              </a:ext>
            </a:extLst>
          </p:cNvPr>
          <p:cNvSpPr/>
          <p:nvPr/>
        </p:nvSpPr>
        <p:spPr>
          <a:xfrm>
            <a:off x="2254539" y="2245527"/>
            <a:ext cx="171718" cy="11619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8D87A8-3BBE-4094-BACF-C3B71931C08C}"/>
              </a:ext>
            </a:extLst>
          </p:cNvPr>
          <p:cNvSpPr/>
          <p:nvPr/>
        </p:nvSpPr>
        <p:spPr>
          <a:xfrm>
            <a:off x="5195205" y="2215880"/>
            <a:ext cx="171718" cy="11619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2" name="Graphic 21" descr="Users">
            <a:extLst>
              <a:ext uri="{FF2B5EF4-FFF2-40B4-BE49-F238E27FC236}">
                <a16:creationId xmlns:a16="http://schemas.microsoft.com/office/drawing/2014/main" id="{7BD63764-0E6A-42E9-B748-05C54C04B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778" y="1713074"/>
            <a:ext cx="413271" cy="413271"/>
          </a:xfrm>
          <a:prstGeom prst="rect">
            <a:avLst/>
          </a:prstGeom>
        </p:spPr>
      </p:pic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A7575628-5612-4A0F-8DFD-747D304E2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7628" y="1821354"/>
            <a:ext cx="914400" cy="9144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EBF2BC1-5BBB-4CE0-BDC8-8EA2DEB813DE}"/>
              </a:ext>
            </a:extLst>
          </p:cNvPr>
          <p:cNvSpPr/>
          <p:nvPr/>
        </p:nvSpPr>
        <p:spPr>
          <a:xfrm>
            <a:off x="8017701" y="2241530"/>
            <a:ext cx="171718" cy="11619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13C777-2D3E-4F90-BFEF-6C4DB415ADFB}"/>
              </a:ext>
            </a:extLst>
          </p:cNvPr>
          <p:cNvCxnSpPr/>
          <p:nvPr/>
        </p:nvCxnSpPr>
        <p:spPr>
          <a:xfrm>
            <a:off x="1666954" y="1214118"/>
            <a:ext cx="7236000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A5F45F-8FA9-404C-A568-B7B7D5260348}"/>
              </a:ext>
            </a:extLst>
          </p:cNvPr>
          <p:cNvSpPr txBox="1"/>
          <p:nvPr/>
        </p:nvSpPr>
        <p:spPr>
          <a:xfrm>
            <a:off x="1226928" y="870477"/>
            <a:ext cx="232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High Value, Long Sales Cycle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9C1B9-61AD-4235-B803-29852A744F29}"/>
              </a:ext>
            </a:extLst>
          </p:cNvPr>
          <p:cNvSpPr txBox="1"/>
          <p:nvPr/>
        </p:nvSpPr>
        <p:spPr>
          <a:xfrm>
            <a:off x="6725640" y="853183"/>
            <a:ext cx="2784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Lower value, shorter sales cycle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05A0B4-64D2-4568-B9B8-7FD2202B26BE}"/>
              </a:ext>
            </a:extLst>
          </p:cNvPr>
          <p:cNvSpPr/>
          <p:nvPr/>
        </p:nvSpPr>
        <p:spPr>
          <a:xfrm>
            <a:off x="1226928" y="3304607"/>
            <a:ext cx="2325100" cy="1661959"/>
          </a:xfrm>
          <a:prstGeom prst="rect">
            <a:avLst/>
          </a:prstGeom>
          <a:solidFill>
            <a:srgbClr val="7B0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2D5B64-0CFF-4C15-A477-DE31A9E5850E}"/>
              </a:ext>
            </a:extLst>
          </p:cNvPr>
          <p:cNvSpPr/>
          <p:nvPr/>
        </p:nvSpPr>
        <p:spPr>
          <a:xfrm>
            <a:off x="4174320" y="3351247"/>
            <a:ext cx="2333348" cy="1649392"/>
          </a:xfrm>
          <a:prstGeom prst="rect">
            <a:avLst/>
          </a:prstGeom>
          <a:solidFill>
            <a:srgbClr val="00B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108D76-AE2F-4BDD-9AC8-973B3C3A9052}"/>
              </a:ext>
            </a:extLst>
          </p:cNvPr>
          <p:cNvSpPr/>
          <p:nvPr/>
        </p:nvSpPr>
        <p:spPr>
          <a:xfrm>
            <a:off x="6995428" y="3434619"/>
            <a:ext cx="2332800" cy="1550644"/>
          </a:xfrm>
          <a:prstGeom prst="rect">
            <a:avLst/>
          </a:prstGeom>
          <a:solidFill>
            <a:srgbClr val="009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D87DD-BF3D-43DD-B1C2-181B0A24D0B3}"/>
              </a:ext>
            </a:extLst>
          </p:cNvPr>
          <p:cNvSpPr txBox="1"/>
          <p:nvPr/>
        </p:nvSpPr>
        <p:spPr>
          <a:xfrm>
            <a:off x="1639461" y="3525802"/>
            <a:ext cx="1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1CD10"/>
                </a:solidFill>
                <a:latin typeface="Montserrat" charset="0"/>
                <a:ea typeface="Montserrat" charset="0"/>
                <a:cs typeface="Montserrat" charset="0"/>
              </a:rPr>
              <a:t>Flip 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CEFAD0-3B0F-4F96-9A6D-5CB8618E11CA}"/>
              </a:ext>
            </a:extLst>
          </p:cNvPr>
          <p:cNvSpPr/>
          <p:nvPr/>
        </p:nvSpPr>
        <p:spPr>
          <a:xfrm>
            <a:off x="-114299" y="5414081"/>
            <a:ext cx="12408346" cy="1449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77134FF-2679-4681-AE1E-F29C727A5A79}"/>
              </a:ext>
            </a:extLst>
          </p:cNvPr>
          <p:cNvSpPr/>
          <p:nvPr/>
        </p:nvSpPr>
        <p:spPr>
          <a:xfrm>
            <a:off x="10303545" y="5007824"/>
            <a:ext cx="665080" cy="6170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21452-82ED-4324-A5D5-C228F0F8E645}"/>
              </a:ext>
            </a:extLst>
          </p:cNvPr>
          <p:cNvSpPr txBox="1"/>
          <p:nvPr/>
        </p:nvSpPr>
        <p:spPr>
          <a:xfrm>
            <a:off x="2446066" y="5649962"/>
            <a:ext cx="629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Montserrat" panose="00000500000000000000" pitchFamily="50" charset="0"/>
              </a:rPr>
              <a:t>Does your product suite have a 3 month+ sales cycle and high value unit sales?</a:t>
            </a:r>
            <a:r>
              <a:rPr lang="en-GB" sz="1200" dirty="0">
                <a:latin typeface="Montserrat" panose="00000500000000000000" pitchFamily="50" charset="0"/>
              </a:rPr>
              <a:t> </a:t>
            </a:r>
          </a:p>
          <a:p>
            <a:endParaRPr lang="en-GB" sz="1200" i="1" dirty="0">
              <a:latin typeface="Montserrat" panose="00000500000000000000" pitchFamily="50" charset="0"/>
              <a:ea typeface="Montserrat" charset="0"/>
              <a:cs typeface="Montserrat" charset="0"/>
            </a:endParaRPr>
          </a:p>
          <a:p>
            <a:r>
              <a:rPr lang="en-GB" sz="1000" i="1" dirty="0">
                <a:latin typeface="Montserrat Light" panose="00000400000000000000" pitchFamily="50" charset="0"/>
              </a:rPr>
              <a:t>What this looks like</a:t>
            </a:r>
            <a:r>
              <a:rPr lang="en-GB" sz="1000" dirty="0">
                <a:latin typeface="Montserrat Light" panose="00000400000000000000" pitchFamily="50" charset="0"/>
              </a:rPr>
              <a:t>… You are in market with an enterprise-level or large company product which has a number of stakeholders in the decision-making process.  The nurture period in the sales funnel can be 3+ months.</a:t>
            </a:r>
            <a:endParaRPr lang="en-GB" sz="1000" i="1" dirty="0">
              <a:latin typeface="Montserrat Light" panose="00000400000000000000" pitchFamily="50" charset="0"/>
              <a:ea typeface="Montserrat" charset="0"/>
              <a:cs typeface="Montserrat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BAF12D-4F8F-4437-B0C1-166F2163015A}"/>
              </a:ext>
            </a:extLst>
          </p:cNvPr>
          <p:cNvSpPr/>
          <p:nvPr/>
        </p:nvSpPr>
        <p:spPr>
          <a:xfrm>
            <a:off x="9205828" y="5696482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2A2277-80DC-42D4-80ED-A12210C1A5BE}"/>
              </a:ext>
            </a:extLst>
          </p:cNvPr>
          <p:cNvSpPr/>
          <p:nvPr/>
        </p:nvSpPr>
        <p:spPr>
          <a:xfrm>
            <a:off x="9205828" y="6041682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88E479-7EED-409B-AEA2-37C232F19218}"/>
              </a:ext>
            </a:extLst>
          </p:cNvPr>
          <p:cNvSpPr/>
          <p:nvPr/>
        </p:nvSpPr>
        <p:spPr>
          <a:xfrm>
            <a:off x="9205828" y="6433514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2949-6097-4975-9074-34C4D6A91D0B}"/>
              </a:ext>
            </a:extLst>
          </p:cNvPr>
          <p:cNvSpPr txBox="1"/>
          <p:nvPr/>
        </p:nvSpPr>
        <p:spPr>
          <a:xfrm>
            <a:off x="9328228" y="5619036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Yes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956497-91E7-41A7-B06F-274C6555E017}"/>
              </a:ext>
            </a:extLst>
          </p:cNvPr>
          <p:cNvSpPr txBox="1"/>
          <p:nvPr/>
        </p:nvSpPr>
        <p:spPr>
          <a:xfrm>
            <a:off x="9328228" y="598082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DF62C-5A7F-41CD-ACB7-59EC0FFA182B}"/>
              </a:ext>
            </a:extLst>
          </p:cNvPr>
          <p:cNvSpPr txBox="1"/>
          <p:nvPr/>
        </p:nvSpPr>
        <p:spPr>
          <a:xfrm>
            <a:off x="9328228" y="6363267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I’m not sure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612E9E-9DC3-488D-9F6E-A98AA10FDE52}"/>
              </a:ext>
            </a:extLst>
          </p:cNvPr>
          <p:cNvSpPr/>
          <p:nvPr/>
        </p:nvSpPr>
        <p:spPr>
          <a:xfrm>
            <a:off x="11053662" y="5986754"/>
            <a:ext cx="929811" cy="439261"/>
          </a:xfrm>
          <a:prstGeom prst="rect">
            <a:avLst/>
          </a:prstGeom>
          <a:solidFill>
            <a:srgbClr val="01B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NEXT</a:t>
            </a:r>
          </a:p>
        </p:txBody>
      </p:sp>
      <p:pic>
        <p:nvPicPr>
          <p:cNvPr id="47" name="Graphic 46" descr="Hike">
            <a:extLst>
              <a:ext uri="{FF2B5EF4-FFF2-40B4-BE49-F238E27FC236}">
                <a16:creationId xmlns:a16="http://schemas.microsoft.com/office/drawing/2014/main" id="{1276305D-7577-406E-A5BB-F25ED6260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22301" y="5979838"/>
            <a:ext cx="431361" cy="4313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903E61-F577-4197-89A6-2ADB250E94D7}"/>
              </a:ext>
            </a:extLst>
          </p:cNvPr>
          <p:cNvSpPr txBox="1"/>
          <p:nvPr/>
        </p:nvSpPr>
        <p:spPr>
          <a:xfrm>
            <a:off x="1525553" y="3918259"/>
            <a:ext cx="166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Blah, blah, blah  explanatory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6A98A8-143D-44CC-A766-8E53D74ED042}"/>
              </a:ext>
            </a:extLst>
          </p:cNvPr>
          <p:cNvSpPr txBox="1"/>
          <p:nvPr/>
        </p:nvSpPr>
        <p:spPr>
          <a:xfrm>
            <a:off x="4423766" y="3847246"/>
            <a:ext cx="166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Blah, blah, blah  explanatory text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087702-C56F-4AD8-9EFE-F3F27EAABD73}"/>
              </a:ext>
            </a:extLst>
          </p:cNvPr>
          <p:cNvSpPr txBox="1"/>
          <p:nvPr/>
        </p:nvSpPr>
        <p:spPr>
          <a:xfrm>
            <a:off x="7285267" y="3900026"/>
            <a:ext cx="166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Blah, blah, blah  explanatory text</a:t>
            </a:r>
          </a:p>
        </p:txBody>
      </p:sp>
      <p:pic>
        <p:nvPicPr>
          <p:cNvPr id="53" name="Graphic 18" descr="Man">
            <a:extLst>
              <a:ext uri="{FF2B5EF4-FFF2-40B4-BE49-F238E27FC236}">
                <a16:creationId xmlns:a16="http://schemas.microsoft.com/office/drawing/2014/main" id="{C63D8283-4512-464D-8FE3-BB78C4A51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2821" y="1839375"/>
            <a:ext cx="914400" cy="914400"/>
          </a:xfrm>
          <a:prstGeom prst="rect">
            <a:avLst/>
          </a:prstGeom>
        </p:spPr>
      </p:pic>
      <p:pic>
        <p:nvPicPr>
          <p:cNvPr id="54" name="Graphic 18" descr="Man">
            <a:extLst>
              <a:ext uri="{FF2B5EF4-FFF2-40B4-BE49-F238E27FC236}">
                <a16:creationId xmlns:a16="http://schemas.microsoft.com/office/drawing/2014/main" id="{C63D8283-4512-464D-8FE3-BB78C4A51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6894" y="1813086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D6D87DD-BF3D-43DD-B1C2-181B0A24D0B3}"/>
              </a:ext>
            </a:extLst>
          </p:cNvPr>
          <p:cNvSpPr txBox="1"/>
          <p:nvPr/>
        </p:nvSpPr>
        <p:spPr>
          <a:xfrm>
            <a:off x="4603388" y="3434619"/>
            <a:ext cx="1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1CD10"/>
                </a:solidFill>
                <a:latin typeface="Montserrat" charset="0"/>
                <a:ea typeface="Montserrat" charset="0"/>
                <a:cs typeface="Montserrat" charset="0"/>
              </a:rPr>
              <a:t>Flip Over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6D87DD-BF3D-43DD-B1C2-181B0A24D0B3}"/>
              </a:ext>
            </a:extLst>
          </p:cNvPr>
          <p:cNvSpPr txBox="1"/>
          <p:nvPr/>
        </p:nvSpPr>
        <p:spPr>
          <a:xfrm>
            <a:off x="7349859" y="3464401"/>
            <a:ext cx="1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1CD10"/>
                </a:solidFill>
                <a:latin typeface="Montserrat" charset="0"/>
                <a:ea typeface="Montserrat" charset="0"/>
                <a:cs typeface="Montserrat" charset="0"/>
              </a:rPr>
              <a:t>Flip Over</a:t>
            </a:r>
          </a:p>
        </p:txBody>
      </p:sp>
    </p:spTree>
    <p:extLst>
      <p:ext uri="{BB962C8B-B14F-4D97-AF65-F5344CB8AC3E}">
        <p14:creationId xmlns:p14="http://schemas.microsoft.com/office/powerpoint/2010/main" val="16573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B712A-8541-41E3-B4AB-F7B82DB62F65}"/>
              </a:ext>
            </a:extLst>
          </p:cNvPr>
          <p:cNvSpPr txBox="1"/>
          <p:nvPr/>
        </p:nvSpPr>
        <p:spPr>
          <a:xfrm>
            <a:off x="457200" y="421240"/>
            <a:ext cx="11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anose="00000500000000000000" pitchFamily="50" charset="0"/>
              </a:rPr>
              <a:t>Do you have a clearly defined target audience and persona?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CEFAD0-3B0F-4F96-9A6D-5CB8618E11CA}"/>
              </a:ext>
            </a:extLst>
          </p:cNvPr>
          <p:cNvSpPr/>
          <p:nvPr/>
        </p:nvSpPr>
        <p:spPr>
          <a:xfrm>
            <a:off x="5009" y="5395937"/>
            <a:ext cx="12174488" cy="145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77134FF-2679-4681-AE1E-F29C727A5A79}"/>
              </a:ext>
            </a:extLst>
          </p:cNvPr>
          <p:cNvSpPr/>
          <p:nvPr/>
        </p:nvSpPr>
        <p:spPr>
          <a:xfrm>
            <a:off x="10622301" y="4788219"/>
            <a:ext cx="665080" cy="6170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21452-82ED-4324-A5D5-C228F0F8E645}"/>
              </a:ext>
            </a:extLst>
          </p:cNvPr>
          <p:cNvSpPr txBox="1"/>
          <p:nvPr/>
        </p:nvSpPr>
        <p:spPr>
          <a:xfrm>
            <a:off x="1513953" y="5712204"/>
            <a:ext cx="63517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Montserrat" panose="00000500000000000000" pitchFamily="50" charset="0"/>
              </a:rPr>
              <a:t>Do you have a clearly defined target audience and persona?</a:t>
            </a:r>
          </a:p>
          <a:p>
            <a:endParaRPr lang="en-GB" sz="1100" dirty="0">
              <a:latin typeface="Montserrat Light" panose="00000400000000000000" pitchFamily="50" charset="0"/>
            </a:endParaRPr>
          </a:p>
          <a:p>
            <a:r>
              <a:rPr lang="en-GB" sz="1000" i="1" dirty="0">
                <a:latin typeface="Montserrat Light" panose="00000400000000000000" pitchFamily="50" charset="0"/>
              </a:rPr>
              <a:t>What this looks like</a:t>
            </a:r>
            <a:r>
              <a:rPr lang="en-GB" sz="1000" dirty="0">
                <a:latin typeface="Montserrat Light" panose="00000400000000000000" pitchFamily="50" charset="0"/>
              </a:rPr>
              <a:t>… You have defined information about an ideal company vertical, size and turnover, who in the company would make a decision about the purchase and who influences them and what their frustration points are that your product solves.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BAF12D-4F8F-4437-B0C1-166F2163015A}"/>
              </a:ext>
            </a:extLst>
          </p:cNvPr>
          <p:cNvSpPr/>
          <p:nvPr/>
        </p:nvSpPr>
        <p:spPr>
          <a:xfrm>
            <a:off x="8175126" y="5750627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88E479-7EED-409B-AEA2-37C232F19218}"/>
              </a:ext>
            </a:extLst>
          </p:cNvPr>
          <p:cNvSpPr/>
          <p:nvPr/>
        </p:nvSpPr>
        <p:spPr>
          <a:xfrm>
            <a:off x="8175126" y="6487659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2949-6097-4975-9074-34C4D6A91D0B}"/>
              </a:ext>
            </a:extLst>
          </p:cNvPr>
          <p:cNvSpPr txBox="1"/>
          <p:nvPr/>
        </p:nvSpPr>
        <p:spPr>
          <a:xfrm>
            <a:off x="8297526" y="565809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Yes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956497-91E7-41A7-B06F-274C6555E017}"/>
              </a:ext>
            </a:extLst>
          </p:cNvPr>
          <p:cNvSpPr txBox="1"/>
          <p:nvPr/>
        </p:nvSpPr>
        <p:spPr>
          <a:xfrm>
            <a:off x="8297526" y="604513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DF62C-5A7F-41CD-ACB7-59EC0FFA182B}"/>
              </a:ext>
            </a:extLst>
          </p:cNvPr>
          <p:cNvSpPr txBox="1"/>
          <p:nvPr/>
        </p:nvSpPr>
        <p:spPr>
          <a:xfrm>
            <a:off x="8297526" y="6416263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Somewhat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612E9E-9DC3-488D-9F6E-A98AA10FDE52}"/>
              </a:ext>
            </a:extLst>
          </p:cNvPr>
          <p:cNvSpPr/>
          <p:nvPr/>
        </p:nvSpPr>
        <p:spPr>
          <a:xfrm>
            <a:off x="11053662" y="5986754"/>
            <a:ext cx="929811" cy="439261"/>
          </a:xfrm>
          <a:prstGeom prst="rect">
            <a:avLst/>
          </a:prstGeom>
          <a:solidFill>
            <a:srgbClr val="01B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NEXT</a:t>
            </a:r>
          </a:p>
        </p:txBody>
      </p:sp>
      <p:pic>
        <p:nvPicPr>
          <p:cNvPr id="13" name="Graphic 12" descr="Hike">
            <a:extLst>
              <a:ext uri="{FF2B5EF4-FFF2-40B4-BE49-F238E27FC236}">
                <a16:creationId xmlns:a16="http://schemas.microsoft.com/office/drawing/2014/main" id="{C6DF91DF-3832-4A73-A0C7-1C3EB3BC6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301" y="5979838"/>
            <a:ext cx="431361" cy="431361"/>
          </a:xfrm>
          <a:prstGeom prst="rect">
            <a:avLst/>
          </a:prstGeom>
        </p:spPr>
      </p:pic>
      <p:sp>
        <p:nvSpPr>
          <p:cNvPr id="2052" name="Rectangle 2051">
            <a:extLst>
              <a:ext uri="{FF2B5EF4-FFF2-40B4-BE49-F238E27FC236}">
                <a16:creationId xmlns:a16="http://schemas.microsoft.com/office/drawing/2014/main" id="{194E0192-D365-4B8E-9E94-CD7968F26070}"/>
              </a:ext>
            </a:extLst>
          </p:cNvPr>
          <p:cNvSpPr/>
          <p:nvPr/>
        </p:nvSpPr>
        <p:spPr>
          <a:xfrm>
            <a:off x="457200" y="1256036"/>
            <a:ext cx="4124353" cy="3475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73EE1EE4-CADB-456E-8FEF-5CB13FF514DF}"/>
              </a:ext>
            </a:extLst>
          </p:cNvPr>
          <p:cNvSpPr txBox="1"/>
          <p:nvPr/>
        </p:nvSpPr>
        <p:spPr>
          <a:xfrm>
            <a:off x="583473" y="1352252"/>
            <a:ext cx="38912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Establishing target accounts for an ABM campaign:</a:t>
            </a:r>
          </a:p>
          <a:p>
            <a:endParaRPr lang="en-GB" sz="1100" dirty="0">
              <a:latin typeface="Montserrat" panose="00000500000000000000" pitchFamily="50" charset="0"/>
            </a:endParaRPr>
          </a:p>
          <a:p>
            <a:r>
              <a:rPr lang="en-GB" sz="1100" b="1" dirty="0">
                <a:latin typeface="Montserrat" panose="00000500000000000000" pitchFamily="50" charset="0"/>
              </a:rPr>
              <a:t>DO:</a:t>
            </a:r>
          </a:p>
          <a:p>
            <a:endParaRPr lang="en-GB" sz="1100" b="1" dirty="0">
              <a:latin typeface="Montserrat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>
                <a:latin typeface="Montserrat" panose="00000500000000000000" pitchFamily="50" charset="0"/>
              </a:rPr>
              <a:t>Choose accounts which represent ones you have easily sold to previously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>
                <a:latin typeface="Montserrat" panose="00000500000000000000" pitchFamily="50" charset="0"/>
              </a:rPr>
              <a:t>Make use of intent data (budget-allowing) to further filter your audience to prioritise those in market to purchase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>
                <a:latin typeface="Montserrat" panose="00000500000000000000" pitchFamily="50" charset="0"/>
              </a:rPr>
              <a:t>Include criteria such as tech stack if your solution holds up well against legacy products</a:t>
            </a:r>
          </a:p>
          <a:p>
            <a:endParaRPr lang="en-GB" sz="1100" dirty="0">
              <a:latin typeface="Montserrat" panose="00000500000000000000" pitchFamily="50" charset="0"/>
            </a:endParaRPr>
          </a:p>
          <a:p>
            <a:r>
              <a:rPr lang="en-GB" sz="1100" b="1" dirty="0">
                <a:latin typeface="Montserrat" panose="00000500000000000000" pitchFamily="50" charset="0"/>
              </a:rPr>
              <a:t>DON’T:</a:t>
            </a:r>
          </a:p>
          <a:p>
            <a:endParaRPr lang="en-GB" sz="1100" b="1" dirty="0">
              <a:latin typeface="Montserrat" panose="00000500000000000000" pitchFamily="50" charset="0"/>
            </a:endParaRPr>
          </a:p>
          <a:p>
            <a:pPr marL="312738" indent="-312738">
              <a:buFont typeface="Montserrat" panose="00000500000000000000" pitchFamily="50" charset="0"/>
              <a:buChar char="x"/>
            </a:pPr>
            <a:r>
              <a:rPr lang="en-GB" sz="1100" dirty="0">
                <a:latin typeface="Montserrat" panose="00000500000000000000" pitchFamily="50" charset="0"/>
              </a:rPr>
              <a:t>Have too wide an audience criteria – it will be hard to prioritise </a:t>
            </a:r>
          </a:p>
          <a:p>
            <a:pPr marL="312738" indent="-312738">
              <a:buFont typeface="Montserrat" panose="00000500000000000000" pitchFamily="50" charset="0"/>
              <a:buChar char="x"/>
            </a:pPr>
            <a:r>
              <a:rPr lang="en-GB" sz="1100" dirty="0">
                <a:latin typeface="Montserrat" panose="00000500000000000000" pitchFamily="50" charset="0"/>
              </a:rPr>
              <a:t>Include accounts which you’ve previously had engagement with but no success for pilot programmes</a:t>
            </a:r>
          </a:p>
          <a:p>
            <a:pPr marL="171450" indent="-171450">
              <a:buFont typeface="Montserrat" panose="00000500000000000000" pitchFamily="50" charset="0"/>
              <a:buChar char="x"/>
            </a:pPr>
            <a:endParaRPr lang="en-GB" sz="1100" b="1" dirty="0">
              <a:latin typeface="Montserrat" panose="000005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8A4FF-12B7-48A1-B11E-FE32DA0BFA3F}"/>
              </a:ext>
            </a:extLst>
          </p:cNvPr>
          <p:cNvSpPr/>
          <p:nvPr/>
        </p:nvSpPr>
        <p:spPr>
          <a:xfrm>
            <a:off x="5903713" y="1912980"/>
            <a:ext cx="5205647" cy="375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1F7A5-AE29-4BF3-8071-EF8E8CB08E50}"/>
              </a:ext>
            </a:extLst>
          </p:cNvPr>
          <p:cNvSpPr txBox="1"/>
          <p:nvPr/>
        </p:nvSpPr>
        <p:spPr>
          <a:xfrm>
            <a:off x="6096000" y="1983078"/>
            <a:ext cx="491779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Business Audience</a:t>
            </a:r>
            <a:endParaRPr lang="en-GB" sz="9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50" charset="0"/>
            </a:endParaRPr>
          </a:p>
        </p:txBody>
      </p:sp>
      <p:pic>
        <p:nvPicPr>
          <p:cNvPr id="17" name="Graphic 16" descr="City">
            <a:extLst>
              <a:ext uri="{FF2B5EF4-FFF2-40B4-BE49-F238E27FC236}">
                <a16:creationId xmlns:a16="http://schemas.microsoft.com/office/drawing/2014/main" id="{EA4B3A27-1A88-4417-92D9-EA6D02F7B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55" y="820095"/>
            <a:ext cx="1188122" cy="1369449"/>
          </a:xfrm>
          <a:prstGeom prst="rect">
            <a:avLst/>
          </a:prstGeom>
        </p:spPr>
      </p:pic>
      <p:pic>
        <p:nvPicPr>
          <p:cNvPr id="18" name="Graphic 17" descr="City">
            <a:extLst>
              <a:ext uri="{FF2B5EF4-FFF2-40B4-BE49-F238E27FC236}">
                <a16:creationId xmlns:a16="http://schemas.microsoft.com/office/drawing/2014/main" id="{BA419AE7-306C-4995-B20E-C688278BC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7859" y="935158"/>
            <a:ext cx="1054399" cy="1215318"/>
          </a:xfrm>
          <a:prstGeom prst="rect">
            <a:avLst/>
          </a:prstGeom>
        </p:spPr>
      </p:pic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F5579B07-7079-4CC6-BEB3-FD1F46971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7347" y="820095"/>
            <a:ext cx="1188122" cy="13694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862FA1-3BCE-4495-85BC-A5731C70146A}"/>
              </a:ext>
            </a:extLst>
          </p:cNvPr>
          <p:cNvSpPr/>
          <p:nvPr/>
        </p:nvSpPr>
        <p:spPr>
          <a:xfrm>
            <a:off x="5903712" y="2358647"/>
            <a:ext cx="5205647" cy="85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D2446B-A281-4CD5-B8D9-96707FA8387E}"/>
              </a:ext>
            </a:extLst>
          </p:cNvPr>
          <p:cNvSpPr txBox="1"/>
          <p:nvPr/>
        </p:nvSpPr>
        <p:spPr>
          <a:xfrm>
            <a:off x="6468456" y="2784396"/>
            <a:ext cx="758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Vertical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A255A-B2B1-4E62-B1F6-284D4A4DD476}"/>
              </a:ext>
            </a:extLst>
          </p:cNvPr>
          <p:cNvSpPr txBox="1"/>
          <p:nvPr/>
        </p:nvSpPr>
        <p:spPr>
          <a:xfrm>
            <a:off x="7748638" y="2792307"/>
            <a:ext cx="97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Size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2C27A-11BD-435C-ACE0-55C2A1B288DA}"/>
              </a:ext>
            </a:extLst>
          </p:cNvPr>
          <p:cNvSpPr txBox="1"/>
          <p:nvPr/>
        </p:nvSpPr>
        <p:spPr>
          <a:xfrm>
            <a:off x="9176208" y="2787322"/>
            <a:ext cx="970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Turnover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63203-7E61-4FD0-ABA2-B2270A487C63}"/>
              </a:ext>
            </a:extLst>
          </p:cNvPr>
          <p:cNvSpPr txBox="1"/>
          <p:nvPr/>
        </p:nvSpPr>
        <p:spPr>
          <a:xfrm>
            <a:off x="10402368" y="2620487"/>
            <a:ext cx="1164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Other e.g. multiple locations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609C1E-7F50-4B5F-84D3-D8D889CCEA0E}"/>
              </a:ext>
            </a:extLst>
          </p:cNvPr>
          <p:cNvSpPr txBox="1"/>
          <p:nvPr/>
        </p:nvSpPr>
        <p:spPr>
          <a:xfrm>
            <a:off x="5903711" y="2340459"/>
            <a:ext cx="5205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Firmographic Information</a:t>
            </a: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12029915-10D7-4966-A9B2-7A0E9D6AC459}"/>
              </a:ext>
            </a:extLst>
          </p:cNvPr>
          <p:cNvSpPr/>
          <p:nvPr/>
        </p:nvSpPr>
        <p:spPr>
          <a:xfrm rot="10800000">
            <a:off x="5903713" y="3286779"/>
            <a:ext cx="5200435" cy="693896"/>
          </a:xfrm>
          <a:prstGeom prst="trapezoid">
            <a:avLst>
              <a:gd name="adj" fmla="val 11260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DD2C4-821A-4661-B37E-306B50859B42}"/>
              </a:ext>
            </a:extLst>
          </p:cNvPr>
          <p:cNvSpPr txBox="1"/>
          <p:nvPr/>
        </p:nvSpPr>
        <p:spPr>
          <a:xfrm>
            <a:off x="5887092" y="3290243"/>
            <a:ext cx="5205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Intent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0BFE19-330F-4CAE-8566-EBD9BD521C84}"/>
              </a:ext>
            </a:extLst>
          </p:cNvPr>
          <p:cNvSpPr txBox="1"/>
          <p:nvPr/>
        </p:nvSpPr>
        <p:spPr>
          <a:xfrm>
            <a:off x="5898500" y="3593197"/>
            <a:ext cx="5205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Tech Stack</a:t>
            </a:r>
          </a:p>
        </p:txBody>
      </p:sp>
      <p:pic>
        <p:nvPicPr>
          <p:cNvPr id="38" name="Graphic 37" descr="Users">
            <a:extLst>
              <a:ext uri="{FF2B5EF4-FFF2-40B4-BE49-F238E27FC236}">
                <a16:creationId xmlns:a16="http://schemas.microsoft.com/office/drawing/2014/main" id="{4299C8CF-D7F2-4BE8-9246-42E38D6BF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1890" y="3950119"/>
            <a:ext cx="467765" cy="539153"/>
          </a:xfrm>
          <a:prstGeom prst="rect">
            <a:avLst/>
          </a:prstGeom>
        </p:spPr>
      </p:pic>
      <p:pic>
        <p:nvPicPr>
          <p:cNvPr id="44" name="Graphic 43" descr="Users">
            <a:extLst>
              <a:ext uri="{FF2B5EF4-FFF2-40B4-BE49-F238E27FC236}">
                <a16:creationId xmlns:a16="http://schemas.microsoft.com/office/drawing/2014/main" id="{3E28B304-5BBE-4620-8A98-380388690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9655" y="3950119"/>
            <a:ext cx="467765" cy="539153"/>
          </a:xfrm>
          <a:prstGeom prst="rect">
            <a:avLst/>
          </a:prstGeom>
        </p:spPr>
      </p:pic>
      <p:pic>
        <p:nvPicPr>
          <p:cNvPr id="46" name="Graphic 45" descr="Users">
            <a:extLst>
              <a:ext uri="{FF2B5EF4-FFF2-40B4-BE49-F238E27FC236}">
                <a16:creationId xmlns:a16="http://schemas.microsoft.com/office/drawing/2014/main" id="{468ED0C4-AC3E-432C-A676-DF99FDC19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77419" y="3950119"/>
            <a:ext cx="467765" cy="539153"/>
          </a:xfrm>
          <a:prstGeom prst="rect">
            <a:avLst/>
          </a:prstGeom>
        </p:spPr>
      </p:pic>
      <p:pic>
        <p:nvPicPr>
          <p:cNvPr id="47" name="Graphic 46" descr="Users">
            <a:extLst>
              <a:ext uri="{FF2B5EF4-FFF2-40B4-BE49-F238E27FC236}">
                <a16:creationId xmlns:a16="http://schemas.microsoft.com/office/drawing/2014/main" id="{A0F68BF7-DA18-4E39-95BF-B43109AD8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5184" y="3950119"/>
            <a:ext cx="467765" cy="539153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5DF82E20-36FD-46A2-836E-606D3A300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2949" y="3941347"/>
            <a:ext cx="467765" cy="5391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82F881B-2866-46D7-A1E0-A30E39AE6572}"/>
              </a:ext>
            </a:extLst>
          </p:cNvPr>
          <p:cNvSpPr/>
          <p:nvPr/>
        </p:nvSpPr>
        <p:spPr>
          <a:xfrm>
            <a:off x="6699461" y="4280731"/>
            <a:ext cx="3571206" cy="450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50" charset="0"/>
              </a:rPr>
              <a:t>Your Target Accounts</a:t>
            </a:r>
          </a:p>
        </p:txBody>
      </p:sp>
      <p:pic>
        <p:nvPicPr>
          <p:cNvPr id="5" name="Graphic 4" descr="Hierarchy">
            <a:extLst>
              <a:ext uri="{FF2B5EF4-FFF2-40B4-BE49-F238E27FC236}">
                <a16:creationId xmlns:a16="http://schemas.microsoft.com/office/drawing/2014/main" id="{4C8289D4-53A8-4857-878E-93CBEFAA2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312" y="2528570"/>
            <a:ext cx="648422" cy="648422"/>
          </a:xfrm>
          <a:prstGeom prst="rect">
            <a:avLst/>
          </a:prstGeom>
        </p:spPr>
      </p:pic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0B6C9882-B52A-4C0D-B89A-97892EE7A7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8258" y="2551680"/>
            <a:ext cx="648000" cy="648000"/>
          </a:xfrm>
          <a:prstGeom prst="rect">
            <a:avLst/>
          </a:prstGeom>
        </p:spPr>
      </p:pic>
      <p:pic>
        <p:nvPicPr>
          <p:cNvPr id="9" name="Graphic 8" descr="Earth Globe Europe-Africa">
            <a:extLst>
              <a:ext uri="{FF2B5EF4-FFF2-40B4-BE49-F238E27FC236}">
                <a16:creationId xmlns:a16="http://schemas.microsoft.com/office/drawing/2014/main" id="{0D0E8F34-876C-4179-9475-F62CFA8FA4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49260" y="2560126"/>
            <a:ext cx="648000" cy="648000"/>
          </a:xfrm>
          <a:prstGeom prst="rect">
            <a:avLst/>
          </a:prstGeom>
        </p:spPr>
      </p:pic>
      <p:pic>
        <p:nvPicPr>
          <p:cNvPr id="2051" name="Graphic 2050" descr="City">
            <a:extLst>
              <a:ext uri="{FF2B5EF4-FFF2-40B4-BE49-F238E27FC236}">
                <a16:creationId xmlns:a16="http://schemas.microsoft.com/office/drawing/2014/main" id="{F047A23C-A581-465B-A12F-31827165AC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69698" y="2538477"/>
            <a:ext cx="648000" cy="648000"/>
          </a:xfrm>
          <a:prstGeom prst="rect">
            <a:avLst/>
          </a:prstGeom>
        </p:spPr>
      </p:pic>
      <p:sp>
        <p:nvSpPr>
          <p:cNvPr id="2055" name="TextBox 2054">
            <a:extLst>
              <a:ext uri="{FF2B5EF4-FFF2-40B4-BE49-F238E27FC236}">
                <a16:creationId xmlns:a16="http://schemas.microsoft.com/office/drawing/2014/main" id="{5AEDFB37-FB34-4E79-948C-6BE5286994B8}"/>
              </a:ext>
            </a:extLst>
          </p:cNvPr>
          <p:cNvSpPr txBox="1"/>
          <p:nvPr/>
        </p:nvSpPr>
        <p:spPr>
          <a:xfrm>
            <a:off x="4557191" y="2662539"/>
            <a:ext cx="133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0000500000000000000" pitchFamily="50" charset="0"/>
              </a:rPr>
              <a:t>Primary Criteria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E1AEB4-5E52-427B-BF36-7F79E5DBF905}"/>
              </a:ext>
            </a:extLst>
          </p:cNvPr>
          <p:cNvSpPr txBox="1"/>
          <p:nvPr/>
        </p:nvSpPr>
        <p:spPr>
          <a:xfrm>
            <a:off x="4426599" y="3538783"/>
            <a:ext cx="188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0000500000000000000" pitchFamily="50" charset="0"/>
              </a:rPr>
              <a:t>Optional Secondary Criteria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2C75B-E102-42C4-842D-AA3D9BEB5FCE}"/>
              </a:ext>
            </a:extLst>
          </p:cNvPr>
          <p:cNvSpPr txBox="1"/>
          <p:nvPr/>
        </p:nvSpPr>
        <p:spPr>
          <a:xfrm>
            <a:off x="4746542" y="4369157"/>
            <a:ext cx="1881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0000500000000000000" pitchFamily="50" charset="0"/>
              </a:rPr>
              <a:t>Target Accounts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CB68E4-22F0-4486-8293-B11C3B5B0219}"/>
              </a:ext>
            </a:extLst>
          </p:cNvPr>
          <p:cNvSpPr txBox="1"/>
          <p:nvPr/>
        </p:nvSpPr>
        <p:spPr>
          <a:xfrm>
            <a:off x="4557191" y="1968351"/>
            <a:ext cx="133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0000500000000000000" pitchFamily="50" charset="0"/>
              </a:rPr>
              <a:t>Business Universe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BAF12D-4F8F-4437-B0C1-166F2163015A}"/>
              </a:ext>
            </a:extLst>
          </p:cNvPr>
          <p:cNvSpPr/>
          <p:nvPr/>
        </p:nvSpPr>
        <p:spPr>
          <a:xfrm>
            <a:off x="8185572" y="6104619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4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B712A-8541-41E3-B4AB-F7B82DB62F65}"/>
              </a:ext>
            </a:extLst>
          </p:cNvPr>
          <p:cNvSpPr txBox="1"/>
          <p:nvPr/>
        </p:nvSpPr>
        <p:spPr>
          <a:xfrm>
            <a:off x="185006" y="435527"/>
            <a:ext cx="11327258" cy="369332"/>
          </a:xfrm>
          <a:prstGeom prst="rect">
            <a:avLst/>
          </a:prstGeom>
          <a:solidFill>
            <a:srgbClr val="000F48">
              <a:alpha val="26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Do you have content to support messaging to your target audience?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CEFAD0-3B0F-4F96-9A6D-5CB8618E11CA}"/>
              </a:ext>
            </a:extLst>
          </p:cNvPr>
          <p:cNvSpPr/>
          <p:nvPr/>
        </p:nvSpPr>
        <p:spPr>
          <a:xfrm>
            <a:off x="0" y="5407200"/>
            <a:ext cx="12192000" cy="145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77134FF-2679-4681-AE1E-F29C727A5A79}"/>
              </a:ext>
            </a:extLst>
          </p:cNvPr>
          <p:cNvSpPr/>
          <p:nvPr/>
        </p:nvSpPr>
        <p:spPr>
          <a:xfrm>
            <a:off x="10206797" y="4965929"/>
            <a:ext cx="665080" cy="6170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21452-82ED-4324-A5D5-C228F0F8E645}"/>
              </a:ext>
            </a:extLst>
          </p:cNvPr>
          <p:cNvSpPr txBox="1"/>
          <p:nvPr/>
        </p:nvSpPr>
        <p:spPr>
          <a:xfrm>
            <a:off x="1156729" y="5750627"/>
            <a:ext cx="653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Montserrat" charset="0"/>
                <a:ea typeface="Montserrat" charset="0"/>
                <a:cs typeface="Montserrat" charset="0"/>
              </a:rPr>
              <a:t>Do you have content to support messaging to your target audience?</a:t>
            </a:r>
          </a:p>
          <a:p>
            <a:endParaRPr lang="en-GB" sz="1200" i="1" dirty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GB" sz="1000" i="1" dirty="0">
                <a:latin typeface="Montserrat Light" panose="00000400000000000000" pitchFamily="50" charset="0"/>
                <a:ea typeface="Montserrat" charset="0"/>
                <a:cs typeface="Montserrat" charset="0"/>
              </a:rPr>
              <a:t>What this looks like….</a:t>
            </a:r>
            <a:r>
              <a:rPr lang="en-GB" sz="1000" dirty="0">
                <a:latin typeface="Montserrat Light" panose="00000400000000000000" pitchFamily="50" charset="0"/>
                <a:ea typeface="Montserrat" charset="0"/>
                <a:cs typeface="Montserrat" charset="0"/>
              </a:rPr>
              <a:t> You have or can create customer-centric and vertical relevant thought leadership pieces, customer case studies and third party endorsements, product capabilities to be used at all stages of the sales funnel.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BAF12D-4F8F-4437-B0C1-166F2163015A}"/>
              </a:ext>
            </a:extLst>
          </p:cNvPr>
          <p:cNvSpPr/>
          <p:nvPr/>
        </p:nvSpPr>
        <p:spPr>
          <a:xfrm>
            <a:off x="8175126" y="5750627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2A2277-80DC-42D4-80ED-A12210C1A5BE}"/>
              </a:ext>
            </a:extLst>
          </p:cNvPr>
          <p:cNvSpPr/>
          <p:nvPr/>
        </p:nvSpPr>
        <p:spPr>
          <a:xfrm>
            <a:off x="8175126" y="6095827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88E479-7EED-409B-AEA2-37C232F19218}"/>
              </a:ext>
            </a:extLst>
          </p:cNvPr>
          <p:cNvSpPr/>
          <p:nvPr/>
        </p:nvSpPr>
        <p:spPr>
          <a:xfrm>
            <a:off x="8175126" y="6487659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2949-6097-4975-9074-34C4D6A91D0B}"/>
              </a:ext>
            </a:extLst>
          </p:cNvPr>
          <p:cNvSpPr txBox="1"/>
          <p:nvPr/>
        </p:nvSpPr>
        <p:spPr>
          <a:xfrm>
            <a:off x="8297526" y="565809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Yes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956497-91E7-41A7-B06F-274C6555E017}"/>
              </a:ext>
            </a:extLst>
          </p:cNvPr>
          <p:cNvSpPr txBox="1"/>
          <p:nvPr/>
        </p:nvSpPr>
        <p:spPr>
          <a:xfrm>
            <a:off x="8297526" y="604513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DF62C-5A7F-41CD-ACB7-59EC0FFA182B}"/>
              </a:ext>
            </a:extLst>
          </p:cNvPr>
          <p:cNvSpPr txBox="1"/>
          <p:nvPr/>
        </p:nvSpPr>
        <p:spPr>
          <a:xfrm>
            <a:off x="8297526" y="6416263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Somewhat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612E9E-9DC3-488D-9F6E-A98AA10FDE52}"/>
              </a:ext>
            </a:extLst>
          </p:cNvPr>
          <p:cNvSpPr/>
          <p:nvPr/>
        </p:nvSpPr>
        <p:spPr>
          <a:xfrm>
            <a:off x="11053662" y="5986754"/>
            <a:ext cx="929811" cy="439261"/>
          </a:xfrm>
          <a:prstGeom prst="rect">
            <a:avLst/>
          </a:prstGeom>
          <a:solidFill>
            <a:srgbClr val="01B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NEXT</a:t>
            </a:r>
          </a:p>
        </p:txBody>
      </p:sp>
      <p:pic>
        <p:nvPicPr>
          <p:cNvPr id="44" name="Graphic 43" descr="Hike">
            <a:extLst>
              <a:ext uri="{FF2B5EF4-FFF2-40B4-BE49-F238E27FC236}">
                <a16:creationId xmlns:a16="http://schemas.microsoft.com/office/drawing/2014/main" id="{BE3B60E7-0FC9-4E75-A904-3F7B6D64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301" y="5979838"/>
            <a:ext cx="431361" cy="431361"/>
          </a:xfrm>
          <a:prstGeom prst="rect">
            <a:avLst/>
          </a:prstGeom>
        </p:spPr>
      </p:pic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24E6D3C5-5869-4C20-A514-A92480807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826571"/>
              </p:ext>
            </p:extLst>
          </p:nvPr>
        </p:nvGraphicFramePr>
        <p:xfrm>
          <a:off x="0" y="973167"/>
          <a:ext cx="6299907" cy="4301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0094107F-0099-466A-9E19-679D096F6C17}"/>
              </a:ext>
            </a:extLst>
          </p:cNvPr>
          <p:cNvSpPr/>
          <p:nvPr/>
        </p:nvSpPr>
        <p:spPr>
          <a:xfrm>
            <a:off x="5562462" y="1064445"/>
            <a:ext cx="4253051" cy="3464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A08877-BFDE-4EDF-BC71-7541AC685C5C}"/>
              </a:ext>
            </a:extLst>
          </p:cNvPr>
          <p:cNvSpPr txBox="1"/>
          <p:nvPr/>
        </p:nvSpPr>
        <p:spPr>
          <a:xfrm>
            <a:off x="5776633" y="1323580"/>
            <a:ext cx="3881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Content process</a:t>
            </a:r>
          </a:p>
          <a:p>
            <a:endParaRPr lang="en-GB" sz="1100" dirty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Blah-di-blah text about awesomeness.</a:t>
            </a:r>
          </a:p>
          <a:p>
            <a:pPr marL="171450" indent="-171450">
              <a:buFont typeface="Montserrat" panose="00000500000000000000" pitchFamily="50" charset="0"/>
              <a:buChar char="x"/>
            </a:pPr>
            <a:endParaRPr lang="en-GB" sz="1100" b="1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6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B712A-8541-41E3-B4AB-F7B82DB62F65}"/>
              </a:ext>
            </a:extLst>
          </p:cNvPr>
          <p:cNvSpPr txBox="1"/>
          <p:nvPr/>
        </p:nvSpPr>
        <p:spPr>
          <a:xfrm>
            <a:off x="457200" y="421240"/>
            <a:ext cx="1132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" panose="00000500000000000000" pitchFamily="50" charset="0"/>
              </a:rPr>
              <a:t>Do you have the marketing and social platform capabilities to target your audience with custom messages?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CEFAD0-3B0F-4F96-9A6D-5CB8618E11CA}"/>
              </a:ext>
            </a:extLst>
          </p:cNvPr>
          <p:cNvSpPr/>
          <p:nvPr/>
        </p:nvSpPr>
        <p:spPr>
          <a:xfrm>
            <a:off x="4990" y="5407200"/>
            <a:ext cx="12187010" cy="145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77134FF-2679-4681-AE1E-F29C727A5A79}"/>
              </a:ext>
            </a:extLst>
          </p:cNvPr>
          <p:cNvSpPr/>
          <p:nvPr/>
        </p:nvSpPr>
        <p:spPr>
          <a:xfrm>
            <a:off x="10346581" y="4978345"/>
            <a:ext cx="665080" cy="6170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21452-82ED-4324-A5D5-C228F0F8E645}"/>
              </a:ext>
            </a:extLst>
          </p:cNvPr>
          <p:cNvSpPr txBox="1"/>
          <p:nvPr/>
        </p:nvSpPr>
        <p:spPr>
          <a:xfrm>
            <a:off x="422911" y="5541829"/>
            <a:ext cx="7770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Montserrat" panose="00000500000000000000" pitchFamily="50" charset="0"/>
              </a:rPr>
              <a:t>Do you have the marketing and social platform capabilities to target your audience with custom messages?</a:t>
            </a:r>
          </a:p>
          <a:p>
            <a:endParaRPr lang="en-GB" sz="1200" dirty="0">
              <a:latin typeface="Montserrat" panose="00000500000000000000" pitchFamily="50" charset="0"/>
            </a:endParaRPr>
          </a:p>
          <a:p>
            <a:r>
              <a:rPr lang="en-GB" sz="1000" i="1" dirty="0">
                <a:latin typeface="Montserrat Light" panose="00000400000000000000" pitchFamily="50" charset="0"/>
              </a:rPr>
              <a:t>What this looks like… </a:t>
            </a:r>
            <a:r>
              <a:rPr lang="en-GB" sz="1000" dirty="0">
                <a:latin typeface="Montserrat Light" panose="00000400000000000000" pitchFamily="50" charset="0"/>
              </a:rPr>
              <a:t>You have access to your company’s social media accounts and analytics platforms. You can change content on your company website and create landing pages. You have a CRM platform which allows you to track and manage leads.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BAF12D-4F8F-4437-B0C1-166F2163015A}"/>
              </a:ext>
            </a:extLst>
          </p:cNvPr>
          <p:cNvSpPr/>
          <p:nvPr/>
        </p:nvSpPr>
        <p:spPr>
          <a:xfrm>
            <a:off x="8175126" y="5750627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2A2277-80DC-42D4-80ED-A12210C1A5BE}"/>
              </a:ext>
            </a:extLst>
          </p:cNvPr>
          <p:cNvSpPr/>
          <p:nvPr/>
        </p:nvSpPr>
        <p:spPr>
          <a:xfrm>
            <a:off x="8175126" y="6095827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88E479-7EED-409B-AEA2-37C232F19218}"/>
              </a:ext>
            </a:extLst>
          </p:cNvPr>
          <p:cNvSpPr/>
          <p:nvPr/>
        </p:nvSpPr>
        <p:spPr>
          <a:xfrm>
            <a:off x="8175126" y="6487659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2949-6097-4975-9074-34C4D6A91D0B}"/>
              </a:ext>
            </a:extLst>
          </p:cNvPr>
          <p:cNvSpPr txBox="1"/>
          <p:nvPr/>
        </p:nvSpPr>
        <p:spPr>
          <a:xfrm>
            <a:off x="8297526" y="565809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Yes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956497-91E7-41A7-B06F-274C6555E017}"/>
              </a:ext>
            </a:extLst>
          </p:cNvPr>
          <p:cNvSpPr txBox="1"/>
          <p:nvPr/>
        </p:nvSpPr>
        <p:spPr>
          <a:xfrm>
            <a:off x="8297526" y="604513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DF62C-5A7F-41CD-ACB7-59EC0FFA182B}"/>
              </a:ext>
            </a:extLst>
          </p:cNvPr>
          <p:cNvSpPr txBox="1"/>
          <p:nvPr/>
        </p:nvSpPr>
        <p:spPr>
          <a:xfrm>
            <a:off x="8297526" y="6416263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Somewhat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612E9E-9DC3-488D-9F6E-A98AA10FDE52}"/>
              </a:ext>
            </a:extLst>
          </p:cNvPr>
          <p:cNvSpPr/>
          <p:nvPr/>
        </p:nvSpPr>
        <p:spPr>
          <a:xfrm>
            <a:off x="11053662" y="5986754"/>
            <a:ext cx="929811" cy="439261"/>
          </a:xfrm>
          <a:prstGeom prst="rect">
            <a:avLst/>
          </a:prstGeom>
          <a:solidFill>
            <a:srgbClr val="01B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NEXT</a:t>
            </a:r>
          </a:p>
        </p:txBody>
      </p:sp>
      <p:pic>
        <p:nvPicPr>
          <p:cNvPr id="44" name="Graphic 43" descr="Hike">
            <a:extLst>
              <a:ext uri="{FF2B5EF4-FFF2-40B4-BE49-F238E27FC236}">
                <a16:creationId xmlns:a16="http://schemas.microsoft.com/office/drawing/2014/main" id="{BE3B60E7-0FC9-4E75-A904-3F7B6D64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301" y="5979838"/>
            <a:ext cx="431361" cy="431361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4D4B0F5-E366-4A30-B5D6-D191C73D2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7530"/>
              </p:ext>
            </p:extLst>
          </p:nvPr>
        </p:nvGraphicFramePr>
        <p:xfrm>
          <a:off x="456137" y="1154496"/>
          <a:ext cx="11328321" cy="36511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08512">
                  <a:extLst>
                    <a:ext uri="{9D8B030D-6E8A-4147-A177-3AD203B41FA5}">
                      <a16:colId xmlns:a16="http://schemas.microsoft.com/office/drawing/2014/main" val="1525224015"/>
                    </a:ext>
                  </a:extLst>
                </a:gridCol>
                <a:gridCol w="4847943">
                  <a:extLst>
                    <a:ext uri="{9D8B030D-6E8A-4147-A177-3AD203B41FA5}">
                      <a16:colId xmlns:a16="http://schemas.microsoft.com/office/drawing/2014/main" val="3371338315"/>
                    </a:ext>
                  </a:extLst>
                </a:gridCol>
                <a:gridCol w="4371866">
                  <a:extLst>
                    <a:ext uri="{9D8B030D-6E8A-4147-A177-3AD203B41FA5}">
                      <a16:colId xmlns:a16="http://schemas.microsoft.com/office/drawing/2014/main" val="1802410204"/>
                    </a:ext>
                  </a:extLst>
                </a:gridCol>
              </a:tblGrid>
              <a:tr h="320659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Touchpoint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Requirements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40819"/>
                  </a:ext>
                </a:extLst>
              </a:tr>
              <a:tr h="314728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Dynamic content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Dynamically placed relevant content on website based on audience recognition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Marketing platform which allows personalised content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82088"/>
                  </a:ext>
                </a:extLst>
              </a:tr>
              <a:tr h="314824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Content Marketing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Placing bespoke content on publishing and other platforms as a lead generating activity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Requirement to input leads into CRM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60370"/>
                  </a:ext>
                </a:extLst>
              </a:tr>
              <a:tr h="343444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Social Advertising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LinkedIn based content specifically addressing named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Access to LinkedIn, Twitter, Facebook &amp; Google AdWords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01468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IP Advertising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Serving advertising across the internet based on users IP address (linked to company)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Requirement to place tracking codes on site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487726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Remarketing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Serving specific messaging to audience who have viewed specific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Requirement to place tracking codes on site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88855"/>
                  </a:ext>
                </a:extLst>
              </a:tr>
              <a:tr h="314728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Email campaign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Highly bespoke and personalised email campaign to account decision-makers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Requirement for agency-accessible company email addresses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66779"/>
                  </a:ext>
                </a:extLst>
              </a:tr>
              <a:tr h="314824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Telephone Engagement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Telephone based contact with the audience to deliver content via personalised content syndication.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Requirement to follow up on leads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66755"/>
                  </a:ext>
                </a:extLst>
              </a:tr>
              <a:tr h="3433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</a:t>
                      </a:r>
                      <a:r>
                        <a:rPr lang="en-GB" sz="1100" baseline="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Mail</a:t>
                      </a:r>
                      <a:endParaRPr lang="en-GB" sz="1100" dirty="0">
                        <a:solidFill>
                          <a:schemeClr val="bg1"/>
                        </a:solidFill>
                        <a:latin typeface="Montserrat" panose="00000500000000000000" pitchFamily="50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Bespoke/ personalised direct mail sent to physical address of target person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>
                          <a:solidFill>
                            <a:schemeClr val="bg1"/>
                          </a:solidFill>
                          <a:latin typeface="Montserrat" panose="00000500000000000000" pitchFamily="50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F4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90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B712A-8541-41E3-B4AB-F7B82DB62F65}"/>
              </a:ext>
            </a:extLst>
          </p:cNvPr>
          <p:cNvSpPr txBox="1"/>
          <p:nvPr/>
        </p:nvSpPr>
        <p:spPr>
          <a:xfrm>
            <a:off x="457200" y="421240"/>
            <a:ext cx="1132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Do you have sales and marketing alignment within your organisation?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CEFAD0-3B0F-4F96-9A6D-5CB8618E11CA}"/>
              </a:ext>
            </a:extLst>
          </p:cNvPr>
          <p:cNvSpPr/>
          <p:nvPr/>
        </p:nvSpPr>
        <p:spPr>
          <a:xfrm>
            <a:off x="0" y="5407200"/>
            <a:ext cx="12192000" cy="145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77134FF-2679-4681-AE1E-F29C727A5A79}"/>
              </a:ext>
            </a:extLst>
          </p:cNvPr>
          <p:cNvSpPr/>
          <p:nvPr/>
        </p:nvSpPr>
        <p:spPr>
          <a:xfrm>
            <a:off x="10593065" y="4857100"/>
            <a:ext cx="665080" cy="6170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21452-82ED-4324-A5D5-C228F0F8E645}"/>
              </a:ext>
            </a:extLst>
          </p:cNvPr>
          <p:cNvSpPr txBox="1"/>
          <p:nvPr/>
        </p:nvSpPr>
        <p:spPr>
          <a:xfrm>
            <a:off x="318761" y="5658092"/>
            <a:ext cx="751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Montserrat" charset="0"/>
                <a:ea typeface="Montserrat" charset="0"/>
                <a:cs typeface="Montserrat" charset="0"/>
              </a:rPr>
              <a:t>Do you have sales and marketing alignment within your organisation?</a:t>
            </a:r>
            <a:br>
              <a:rPr lang="en-GB" sz="1200" i="1" dirty="0">
                <a:latin typeface="Montserrat" charset="0"/>
                <a:ea typeface="Montserrat" charset="0"/>
                <a:cs typeface="Montserrat" charset="0"/>
              </a:rPr>
            </a:br>
            <a:endParaRPr lang="en-GB" sz="1200" i="1" dirty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GB" sz="1000" dirty="0">
                <a:latin typeface="Montserrat Light" panose="00000400000000000000" pitchFamily="50" charset="0"/>
                <a:ea typeface="Montserrat" charset="0"/>
                <a:cs typeface="Montserrat" charset="0"/>
              </a:rPr>
              <a:t>What this looks like…. You have the sales and marketing resource to nurture and manage your leads in an ongoing way. Sales is involved in marketing activities – or wants to be and there exists the possibility to handle leads in an aligned way.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BAF12D-4F8F-4437-B0C1-166F2163015A}"/>
              </a:ext>
            </a:extLst>
          </p:cNvPr>
          <p:cNvSpPr/>
          <p:nvPr/>
        </p:nvSpPr>
        <p:spPr>
          <a:xfrm>
            <a:off x="8175126" y="5750627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2A2277-80DC-42D4-80ED-A12210C1A5BE}"/>
              </a:ext>
            </a:extLst>
          </p:cNvPr>
          <p:cNvSpPr/>
          <p:nvPr/>
        </p:nvSpPr>
        <p:spPr>
          <a:xfrm>
            <a:off x="8175126" y="6095827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88E479-7EED-409B-AEA2-37C232F19218}"/>
              </a:ext>
            </a:extLst>
          </p:cNvPr>
          <p:cNvSpPr/>
          <p:nvPr/>
        </p:nvSpPr>
        <p:spPr>
          <a:xfrm>
            <a:off x="8175126" y="6487659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2949-6097-4975-9074-34C4D6A91D0B}"/>
              </a:ext>
            </a:extLst>
          </p:cNvPr>
          <p:cNvSpPr txBox="1"/>
          <p:nvPr/>
        </p:nvSpPr>
        <p:spPr>
          <a:xfrm>
            <a:off x="8297526" y="565809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Yes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956497-91E7-41A7-B06F-274C6555E017}"/>
              </a:ext>
            </a:extLst>
          </p:cNvPr>
          <p:cNvSpPr txBox="1"/>
          <p:nvPr/>
        </p:nvSpPr>
        <p:spPr>
          <a:xfrm>
            <a:off x="8297526" y="604513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5DF62C-5A7F-41CD-ACB7-59EC0FFA182B}"/>
              </a:ext>
            </a:extLst>
          </p:cNvPr>
          <p:cNvSpPr txBox="1"/>
          <p:nvPr/>
        </p:nvSpPr>
        <p:spPr>
          <a:xfrm>
            <a:off x="8297526" y="6416263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Somewhat</a:t>
            </a:r>
          </a:p>
        </p:txBody>
      </p:sp>
      <p:pic>
        <p:nvPicPr>
          <p:cNvPr id="44" name="Graphic 43" descr="Hike">
            <a:extLst>
              <a:ext uri="{FF2B5EF4-FFF2-40B4-BE49-F238E27FC236}">
                <a16:creationId xmlns:a16="http://schemas.microsoft.com/office/drawing/2014/main" id="{BE3B60E7-0FC9-4E75-A904-3F7B6D64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301" y="5979838"/>
            <a:ext cx="431361" cy="4313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F953C4-ECB8-49C2-B2B8-3AD5555A14BC}"/>
              </a:ext>
            </a:extLst>
          </p:cNvPr>
          <p:cNvSpPr/>
          <p:nvPr/>
        </p:nvSpPr>
        <p:spPr>
          <a:xfrm>
            <a:off x="666500" y="3375799"/>
            <a:ext cx="4405558" cy="638605"/>
          </a:xfrm>
          <a:prstGeom prst="rect">
            <a:avLst/>
          </a:prstGeom>
          <a:gradFill>
            <a:gsLst>
              <a:gs pos="0">
                <a:srgbClr val="87165C">
                  <a:lumMod val="100000"/>
                </a:srgbClr>
              </a:gs>
              <a:gs pos="100000">
                <a:srgbClr val="00006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Integrated Sales &amp; Marketing Approach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962F78B-B70D-43C1-9817-6D55740677F0}"/>
              </a:ext>
            </a:extLst>
          </p:cNvPr>
          <p:cNvSpPr/>
          <p:nvPr/>
        </p:nvSpPr>
        <p:spPr>
          <a:xfrm>
            <a:off x="595362" y="1512118"/>
            <a:ext cx="2500481" cy="637200"/>
          </a:xfrm>
          <a:prstGeom prst="homePlate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Marketing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D80A5F0B-31D3-4D80-9BFD-74610DDB75B9}"/>
              </a:ext>
            </a:extLst>
          </p:cNvPr>
          <p:cNvSpPr/>
          <p:nvPr/>
        </p:nvSpPr>
        <p:spPr>
          <a:xfrm>
            <a:off x="2788291" y="1512913"/>
            <a:ext cx="2247333" cy="637200"/>
          </a:xfrm>
          <a:prstGeom prst="chevron">
            <a:avLst/>
          </a:prstGeom>
          <a:solidFill>
            <a:srgbClr val="871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Sales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BD9855-C1AD-4E00-9DDC-FF46BF3A27CD}"/>
              </a:ext>
            </a:extLst>
          </p:cNvPr>
          <p:cNvSpPr txBox="1"/>
          <p:nvPr/>
        </p:nvSpPr>
        <p:spPr>
          <a:xfrm>
            <a:off x="666499" y="1096754"/>
            <a:ext cx="2188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Traditional B2B Marketing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BCB1-40F1-478E-9336-843C9AE7031A}"/>
              </a:ext>
            </a:extLst>
          </p:cNvPr>
          <p:cNvSpPr/>
          <p:nvPr/>
        </p:nvSpPr>
        <p:spPr>
          <a:xfrm>
            <a:off x="4487173" y="1515942"/>
            <a:ext cx="550473" cy="627800"/>
          </a:xfrm>
          <a:prstGeom prst="rect">
            <a:avLst/>
          </a:prstGeom>
          <a:solidFill>
            <a:srgbClr val="871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6DADF-7FCA-40DA-9D0B-66CAAC6CEFAB}"/>
              </a:ext>
            </a:extLst>
          </p:cNvPr>
          <p:cNvSpPr txBox="1"/>
          <p:nvPr/>
        </p:nvSpPr>
        <p:spPr>
          <a:xfrm>
            <a:off x="-1123378" y="3081657"/>
            <a:ext cx="2188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ABM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31F029C-7985-449E-AC93-03B7A098031D}"/>
              </a:ext>
            </a:extLst>
          </p:cNvPr>
          <p:cNvSpPr/>
          <p:nvPr/>
        </p:nvSpPr>
        <p:spPr>
          <a:xfrm>
            <a:off x="609650" y="1850325"/>
            <a:ext cx="5032526" cy="1198800"/>
          </a:xfrm>
          <a:prstGeom prst="rightArrow">
            <a:avLst/>
          </a:prstGeom>
          <a:solidFill>
            <a:srgbClr val="00B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Lead Progression to Sale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94107F-0099-466A-9E19-679D096F6C17}"/>
              </a:ext>
            </a:extLst>
          </p:cNvPr>
          <p:cNvSpPr/>
          <p:nvPr/>
        </p:nvSpPr>
        <p:spPr>
          <a:xfrm>
            <a:off x="5687247" y="1521518"/>
            <a:ext cx="4736202" cy="3398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1EC496-0D25-42B9-8D3C-BCFCB7D583BF}"/>
              </a:ext>
            </a:extLst>
          </p:cNvPr>
          <p:cNvSpPr/>
          <p:nvPr/>
        </p:nvSpPr>
        <p:spPr>
          <a:xfrm>
            <a:off x="11053662" y="5986754"/>
            <a:ext cx="929811" cy="439261"/>
          </a:xfrm>
          <a:prstGeom prst="rect">
            <a:avLst/>
          </a:prstGeom>
          <a:solidFill>
            <a:srgbClr val="01B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NEXT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BC0F1-E60D-4039-BDDF-C044704725B7}"/>
              </a:ext>
            </a:extLst>
          </p:cNvPr>
          <p:cNvSpPr txBox="1"/>
          <p:nvPr/>
        </p:nvSpPr>
        <p:spPr>
          <a:xfrm>
            <a:off x="6096000" y="1830718"/>
            <a:ext cx="4307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Marketing &amp; Sales Alignment</a:t>
            </a:r>
          </a:p>
          <a:p>
            <a:endParaRPr lang="en-GB" sz="1100" dirty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GB" sz="1100" dirty="0">
                <a:latin typeface="Montserrat" charset="0"/>
                <a:ea typeface="Montserrat" charset="0"/>
                <a:cs typeface="Montserrat" charset="0"/>
              </a:rPr>
              <a:t>Blah-di-blah text about awesomeness.</a:t>
            </a:r>
          </a:p>
          <a:p>
            <a:pPr marL="171450" indent="-171450">
              <a:buFont typeface="Montserrat" panose="00000500000000000000" pitchFamily="50" charset="0"/>
              <a:buChar char="x"/>
            </a:pPr>
            <a:endParaRPr lang="en-GB" sz="11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2" name="Arrow: Right 26">
            <a:extLst>
              <a:ext uri="{FF2B5EF4-FFF2-40B4-BE49-F238E27FC236}">
                <a16:creationId xmlns:a16="http://schemas.microsoft.com/office/drawing/2014/main" id="{1F025029-948A-4F1D-B4FC-04EDAA009583}"/>
              </a:ext>
            </a:extLst>
          </p:cNvPr>
          <p:cNvSpPr/>
          <p:nvPr/>
        </p:nvSpPr>
        <p:spPr>
          <a:xfrm>
            <a:off x="1500188" y="3733807"/>
            <a:ext cx="3672706" cy="1150591"/>
          </a:xfrm>
          <a:prstGeom prst="rightArrow">
            <a:avLst/>
          </a:prstGeom>
          <a:solidFill>
            <a:srgbClr val="00B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8" name="Arrow: Right 26">
            <a:extLst>
              <a:ext uri="{FF2B5EF4-FFF2-40B4-BE49-F238E27FC236}">
                <a16:creationId xmlns:a16="http://schemas.microsoft.com/office/drawing/2014/main" id="{1F025029-948A-4F1D-B4FC-04EDAA009583}"/>
              </a:ext>
            </a:extLst>
          </p:cNvPr>
          <p:cNvSpPr/>
          <p:nvPr/>
        </p:nvSpPr>
        <p:spPr>
          <a:xfrm>
            <a:off x="1000124" y="3738458"/>
            <a:ext cx="3672706" cy="1150591"/>
          </a:xfrm>
          <a:prstGeom prst="rightArrow">
            <a:avLst/>
          </a:prstGeom>
          <a:solidFill>
            <a:srgbClr val="00B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F025029-948A-4F1D-B4FC-04EDAA009583}"/>
              </a:ext>
            </a:extLst>
          </p:cNvPr>
          <p:cNvSpPr/>
          <p:nvPr/>
        </p:nvSpPr>
        <p:spPr>
          <a:xfrm>
            <a:off x="652211" y="3700110"/>
            <a:ext cx="5020747" cy="1200170"/>
          </a:xfrm>
          <a:prstGeom prst="rightArrow">
            <a:avLst/>
          </a:prstGeom>
          <a:solidFill>
            <a:srgbClr val="00B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charset="0"/>
                <a:ea typeface="Montserrat" charset="0"/>
                <a:cs typeface="Montserrat" charset="0"/>
              </a:rPr>
              <a:t>Lead Progression to Sale</a:t>
            </a:r>
          </a:p>
        </p:txBody>
      </p:sp>
    </p:spTree>
    <p:extLst>
      <p:ext uri="{BB962C8B-B14F-4D97-AF65-F5344CB8AC3E}">
        <p14:creationId xmlns:p14="http://schemas.microsoft.com/office/powerpoint/2010/main" val="10388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B45EF4-3651-4154-BE1E-C90214C62207}"/>
              </a:ext>
            </a:extLst>
          </p:cNvPr>
          <p:cNvSpPr/>
          <p:nvPr/>
        </p:nvSpPr>
        <p:spPr>
          <a:xfrm>
            <a:off x="566057" y="615043"/>
            <a:ext cx="7875814" cy="5883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748CE-02BE-4C1F-8AED-AF8CBD1D4822}"/>
              </a:ext>
            </a:extLst>
          </p:cNvPr>
          <p:cNvSpPr txBox="1"/>
          <p:nvPr/>
        </p:nvSpPr>
        <p:spPr>
          <a:xfrm>
            <a:off x="8321484" y="2278060"/>
            <a:ext cx="377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Montserrat" panose="00000500000000000000" pitchFamily="50" charset="0"/>
              </a:rPr>
              <a:t>Get Your Personalised Report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8F2F52-F5BC-4B03-BAED-2FB919520198}"/>
              </a:ext>
            </a:extLst>
          </p:cNvPr>
          <p:cNvSpPr txBox="1"/>
          <p:nvPr/>
        </p:nvSpPr>
        <p:spPr>
          <a:xfrm>
            <a:off x="617192" y="1454273"/>
            <a:ext cx="732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Montserrat" panose="00000500000000000000" pitchFamily="50" charset="0"/>
              </a:rPr>
              <a:t>1. Does your product suite have a 3 month+ sales cycle and high value unit sales?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8A659E-49C9-4BDE-A366-B8DD8628B454}"/>
              </a:ext>
            </a:extLst>
          </p:cNvPr>
          <p:cNvSpPr/>
          <p:nvPr/>
        </p:nvSpPr>
        <p:spPr>
          <a:xfrm>
            <a:off x="7156936" y="1295078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DC1C16-6208-4136-BFC8-B26B72AB8840}"/>
              </a:ext>
            </a:extLst>
          </p:cNvPr>
          <p:cNvSpPr/>
          <p:nvPr/>
        </p:nvSpPr>
        <p:spPr>
          <a:xfrm>
            <a:off x="7156936" y="1511891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5EDA36-53B7-4CA4-96E0-7F96298F19F9}"/>
              </a:ext>
            </a:extLst>
          </p:cNvPr>
          <p:cNvSpPr/>
          <p:nvPr/>
        </p:nvSpPr>
        <p:spPr>
          <a:xfrm>
            <a:off x="7156936" y="1728704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E510EF-B460-4A10-957E-F651EC22D09C}"/>
              </a:ext>
            </a:extLst>
          </p:cNvPr>
          <p:cNvSpPr txBox="1"/>
          <p:nvPr/>
        </p:nvSpPr>
        <p:spPr>
          <a:xfrm>
            <a:off x="7279336" y="1216828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Yes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989F81-193C-4288-9141-58AFC2D0CCB7}"/>
              </a:ext>
            </a:extLst>
          </p:cNvPr>
          <p:cNvSpPr txBox="1"/>
          <p:nvPr/>
        </p:nvSpPr>
        <p:spPr>
          <a:xfrm>
            <a:off x="7279336" y="144512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90B8C5-804B-42EA-A40A-3F4B9F8AD9DA}"/>
              </a:ext>
            </a:extLst>
          </p:cNvPr>
          <p:cNvSpPr txBox="1"/>
          <p:nvPr/>
        </p:nvSpPr>
        <p:spPr>
          <a:xfrm>
            <a:off x="7279336" y="1666055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I’m not sure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459B67-F421-4CC5-A2D9-A1745816BCCF}"/>
              </a:ext>
            </a:extLst>
          </p:cNvPr>
          <p:cNvSpPr txBox="1"/>
          <p:nvPr/>
        </p:nvSpPr>
        <p:spPr>
          <a:xfrm>
            <a:off x="661011" y="2341918"/>
            <a:ext cx="60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Montserrat" panose="00000500000000000000" pitchFamily="50" charset="0"/>
              </a:rPr>
              <a:t>2. Do you have a clearly defined target audience and persona?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ED77D9-7FCC-4A80-8F0D-71860C261FB0}"/>
              </a:ext>
            </a:extLst>
          </p:cNvPr>
          <p:cNvSpPr/>
          <p:nvPr/>
        </p:nvSpPr>
        <p:spPr>
          <a:xfrm>
            <a:off x="7156936" y="2273989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0EA351-CFF7-400A-8113-9DE633E54739}"/>
              </a:ext>
            </a:extLst>
          </p:cNvPr>
          <p:cNvSpPr/>
          <p:nvPr/>
        </p:nvSpPr>
        <p:spPr>
          <a:xfrm>
            <a:off x="7160587" y="2480418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6E54095-1C98-418B-A0F1-18D0B195B4AB}"/>
              </a:ext>
            </a:extLst>
          </p:cNvPr>
          <p:cNvSpPr/>
          <p:nvPr/>
        </p:nvSpPr>
        <p:spPr>
          <a:xfrm>
            <a:off x="7160587" y="2713539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BD97D7-7904-4C39-89CC-EB7E3F56E242}"/>
              </a:ext>
            </a:extLst>
          </p:cNvPr>
          <p:cNvSpPr txBox="1"/>
          <p:nvPr/>
        </p:nvSpPr>
        <p:spPr>
          <a:xfrm>
            <a:off x="7279336" y="2193790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Yes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20E3C1-35F4-4CF9-B97B-2D7ED063715B}"/>
              </a:ext>
            </a:extLst>
          </p:cNvPr>
          <p:cNvSpPr txBox="1"/>
          <p:nvPr/>
        </p:nvSpPr>
        <p:spPr>
          <a:xfrm>
            <a:off x="7279336" y="2425530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FECA41-3ACC-4BE3-BFAE-C83BCEA345FE}"/>
              </a:ext>
            </a:extLst>
          </p:cNvPr>
          <p:cNvSpPr txBox="1"/>
          <p:nvPr/>
        </p:nvSpPr>
        <p:spPr>
          <a:xfrm>
            <a:off x="7279336" y="2656359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Somewhat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0C17B1-767C-460E-9FCC-57CF79303167}"/>
              </a:ext>
            </a:extLst>
          </p:cNvPr>
          <p:cNvSpPr txBox="1"/>
          <p:nvPr/>
        </p:nvSpPr>
        <p:spPr>
          <a:xfrm>
            <a:off x="671299" y="3432085"/>
            <a:ext cx="751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Montserrat" panose="00000500000000000000" pitchFamily="50" charset="0"/>
              </a:rPr>
              <a:t>3. Do you have content to support messaging to your target audience? 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9D8AFF3-C9CF-433F-9B99-4FB0167A81CA}"/>
              </a:ext>
            </a:extLst>
          </p:cNvPr>
          <p:cNvSpPr/>
          <p:nvPr/>
        </p:nvSpPr>
        <p:spPr>
          <a:xfrm>
            <a:off x="7156936" y="3302738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4DFC3E-A77E-498A-A0D0-7DDD0B20C200}"/>
              </a:ext>
            </a:extLst>
          </p:cNvPr>
          <p:cNvSpPr/>
          <p:nvPr/>
        </p:nvSpPr>
        <p:spPr>
          <a:xfrm>
            <a:off x="7160587" y="3525319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18F952-183D-412A-B60F-567B1CD0383F}"/>
              </a:ext>
            </a:extLst>
          </p:cNvPr>
          <p:cNvSpPr/>
          <p:nvPr/>
        </p:nvSpPr>
        <p:spPr>
          <a:xfrm>
            <a:off x="7166030" y="3758598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8BBBC5-ACC7-4177-A195-D266153F5A8F}"/>
              </a:ext>
            </a:extLst>
          </p:cNvPr>
          <p:cNvSpPr txBox="1"/>
          <p:nvPr/>
        </p:nvSpPr>
        <p:spPr>
          <a:xfrm>
            <a:off x="7279336" y="323774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Yes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0BBC2F-AD54-4D89-A432-78A4315C7F64}"/>
              </a:ext>
            </a:extLst>
          </p:cNvPr>
          <p:cNvSpPr txBox="1"/>
          <p:nvPr/>
        </p:nvSpPr>
        <p:spPr>
          <a:xfrm>
            <a:off x="7288430" y="346948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E8B8B4-0D61-4F24-97DC-A1FC0D7096E0}"/>
              </a:ext>
            </a:extLst>
          </p:cNvPr>
          <p:cNvSpPr txBox="1"/>
          <p:nvPr/>
        </p:nvSpPr>
        <p:spPr>
          <a:xfrm>
            <a:off x="7279336" y="3672469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Somewhat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A9FADB-CC23-48D4-82E8-A0A372FD8764}"/>
              </a:ext>
            </a:extLst>
          </p:cNvPr>
          <p:cNvSpPr txBox="1"/>
          <p:nvPr/>
        </p:nvSpPr>
        <p:spPr>
          <a:xfrm>
            <a:off x="661011" y="4377078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Montserrat" panose="00000500000000000000" pitchFamily="50" charset="0"/>
              </a:rPr>
              <a:t>4. Do you have the marketing and social platform capabilities to target your audience with custom messages?</a:t>
            </a:r>
          </a:p>
          <a:p>
            <a:endParaRPr lang="en-GB" sz="1200" b="1" dirty="0">
              <a:latin typeface="Montserrat" panose="00000500000000000000" pitchFamily="50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61268C9-2015-4533-A551-972322467B76}"/>
              </a:ext>
            </a:extLst>
          </p:cNvPr>
          <p:cNvSpPr/>
          <p:nvPr/>
        </p:nvSpPr>
        <p:spPr>
          <a:xfrm>
            <a:off x="7166030" y="4288938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B6DC7A9-6331-4ADB-87DA-1B42F6057DEB}"/>
              </a:ext>
            </a:extLst>
          </p:cNvPr>
          <p:cNvSpPr/>
          <p:nvPr/>
        </p:nvSpPr>
        <p:spPr>
          <a:xfrm>
            <a:off x="7166030" y="4552315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F8BF47-FB34-41F3-AC11-5C23A536783F}"/>
              </a:ext>
            </a:extLst>
          </p:cNvPr>
          <p:cNvSpPr/>
          <p:nvPr/>
        </p:nvSpPr>
        <p:spPr>
          <a:xfrm>
            <a:off x="7169681" y="4787960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0A2BEC-2E30-4E87-94E7-B145290C377E}"/>
              </a:ext>
            </a:extLst>
          </p:cNvPr>
          <p:cNvSpPr txBox="1"/>
          <p:nvPr/>
        </p:nvSpPr>
        <p:spPr>
          <a:xfrm>
            <a:off x="7279336" y="4204474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Yes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A66DE3-3513-43ED-A5DF-E951A103B701}"/>
              </a:ext>
            </a:extLst>
          </p:cNvPr>
          <p:cNvSpPr txBox="1"/>
          <p:nvPr/>
        </p:nvSpPr>
        <p:spPr>
          <a:xfrm>
            <a:off x="7279336" y="4477106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2E98F7-98FB-49CC-B4BA-A28ED06B24E5}"/>
              </a:ext>
            </a:extLst>
          </p:cNvPr>
          <p:cNvSpPr txBox="1"/>
          <p:nvPr/>
        </p:nvSpPr>
        <p:spPr>
          <a:xfrm>
            <a:off x="7279336" y="4726726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Somewhat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70EFDB-BA90-412B-A217-2BED3ED14C5C}"/>
              </a:ext>
            </a:extLst>
          </p:cNvPr>
          <p:cNvSpPr txBox="1"/>
          <p:nvPr/>
        </p:nvSpPr>
        <p:spPr>
          <a:xfrm>
            <a:off x="690107" y="5566874"/>
            <a:ext cx="586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Montserrat" panose="00000500000000000000" pitchFamily="50" charset="0"/>
              </a:rPr>
              <a:t>5. Do you have sales and marketing alignment within your organisation?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4D7920D-98F6-4C6B-BDD8-5C83869F690B}"/>
              </a:ext>
            </a:extLst>
          </p:cNvPr>
          <p:cNvSpPr/>
          <p:nvPr/>
        </p:nvSpPr>
        <p:spPr>
          <a:xfrm>
            <a:off x="7166030" y="5445821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B58AE23-EE97-411F-91AE-8DC95235B31E}"/>
              </a:ext>
            </a:extLst>
          </p:cNvPr>
          <p:cNvSpPr/>
          <p:nvPr/>
        </p:nvSpPr>
        <p:spPr>
          <a:xfrm>
            <a:off x="7156936" y="5676593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4209A7A-8558-4EAA-8B62-6D99D52465A5}"/>
              </a:ext>
            </a:extLst>
          </p:cNvPr>
          <p:cNvSpPr/>
          <p:nvPr/>
        </p:nvSpPr>
        <p:spPr>
          <a:xfrm>
            <a:off x="7156936" y="5905633"/>
            <a:ext cx="122400" cy="1210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AB4C64-EE24-4D65-BA4C-CAAF65AC8B74}"/>
              </a:ext>
            </a:extLst>
          </p:cNvPr>
          <p:cNvSpPr txBox="1"/>
          <p:nvPr/>
        </p:nvSpPr>
        <p:spPr>
          <a:xfrm>
            <a:off x="7288430" y="537544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Yes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2D1BCB-0CB5-4074-B61D-87EBDECDBB67}"/>
              </a:ext>
            </a:extLst>
          </p:cNvPr>
          <p:cNvSpPr txBox="1"/>
          <p:nvPr/>
        </p:nvSpPr>
        <p:spPr>
          <a:xfrm>
            <a:off x="7288430" y="562506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738780-B668-4643-8517-29F1E0D69713}"/>
              </a:ext>
            </a:extLst>
          </p:cNvPr>
          <p:cNvSpPr txBox="1"/>
          <p:nvPr/>
        </p:nvSpPr>
        <p:spPr>
          <a:xfrm>
            <a:off x="7279336" y="5857832"/>
            <a:ext cx="2116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Montserrat" panose="00000500000000000000" pitchFamily="50" charset="0"/>
              </a:rPr>
              <a:t>Somewhat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707354-958D-4A7C-8EF1-FB70CB633F1E}"/>
              </a:ext>
            </a:extLst>
          </p:cNvPr>
          <p:cNvSpPr txBox="1"/>
          <p:nvPr/>
        </p:nvSpPr>
        <p:spPr>
          <a:xfrm>
            <a:off x="661011" y="692093"/>
            <a:ext cx="668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ontserrat" panose="00000500000000000000" pitchFamily="50" charset="0"/>
              </a:rPr>
              <a:t>Is your company ABM ready? 5 key questions…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E1DAA-7406-4312-8C03-F44746F1BA75}"/>
              </a:ext>
            </a:extLst>
          </p:cNvPr>
          <p:cNvSpPr/>
          <p:nvPr/>
        </p:nvSpPr>
        <p:spPr>
          <a:xfrm>
            <a:off x="10270672" y="2881506"/>
            <a:ext cx="1475014" cy="3052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403532-DF7D-45AD-AA93-9ECF81BF3A80}"/>
              </a:ext>
            </a:extLst>
          </p:cNvPr>
          <p:cNvSpPr/>
          <p:nvPr/>
        </p:nvSpPr>
        <p:spPr>
          <a:xfrm>
            <a:off x="10270672" y="3422908"/>
            <a:ext cx="1475014" cy="3052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9AA534B-40DF-475B-A5BF-872E2CB3D357}"/>
              </a:ext>
            </a:extLst>
          </p:cNvPr>
          <p:cNvSpPr/>
          <p:nvPr/>
        </p:nvSpPr>
        <p:spPr>
          <a:xfrm>
            <a:off x="10270672" y="3943363"/>
            <a:ext cx="1475014" cy="3052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17B8D-ECE1-4D6E-8676-1D4B4313543A}"/>
              </a:ext>
            </a:extLst>
          </p:cNvPr>
          <p:cNvSpPr txBox="1"/>
          <p:nvPr/>
        </p:nvSpPr>
        <p:spPr>
          <a:xfrm>
            <a:off x="8719457" y="2925810"/>
            <a:ext cx="147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Montserrat" panose="00000500000000000000" pitchFamily="50" charset="0"/>
              </a:rPr>
              <a:t>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3642D-197A-4CCD-970A-82FD2410AC86}"/>
              </a:ext>
            </a:extLst>
          </p:cNvPr>
          <p:cNvSpPr txBox="1"/>
          <p:nvPr/>
        </p:nvSpPr>
        <p:spPr>
          <a:xfrm>
            <a:off x="8719457" y="3432673"/>
            <a:ext cx="147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Montserrat" panose="00000500000000000000" pitchFamily="50" charset="0"/>
              </a:rPr>
              <a:t>Company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8E688F-1392-4541-80AA-8C3B30DEEE63}"/>
              </a:ext>
            </a:extLst>
          </p:cNvPr>
          <p:cNvSpPr txBox="1"/>
          <p:nvPr/>
        </p:nvSpPr>
        <p:spPr>
          <a:xfrm>
            <a:off x="8719457" y="3950125"/>
            <a:ext cx="1475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Montserrat" panose="00000500000000000000" pitchFamily="50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03DCC-B5AA-4959-A2DF-6FEBD1F2DBB3}"/>
              </a:ext>
            </a:extLst>
          </p:cNvPr>
          <p:cNvSpPr/>
          <p:nvPr/>
        </p:nvSpPr>
        <p:spPr>
          <a:xfrm>
            <a:off x="9456964" y="4629328"/>
            <a:ext cx="2207079" cy="410758"/>
          </a:xfrm>
          <a:prstGeom prst="rect">
            <a:avLst/>
          </a:prstGeom>
          <a:solidFill>
            <a:srgbClr val="01B7B0"/>
          </a:solidFill>
          <a:ln>
            <a:solidFill>
              <a:srgbClr val="01B7B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Montserrat" panose="00000500000000000000" pitchFamily="50" charset="0"/>
              </a:rPr>
              <a:t>Let’s Do This</a:t>
            </a:r>
          </a:p>
        </p:txBody>
      </p:sp>
    </p:spTree>
    <p:extLst>
      <p:ext uri="{BB962C8B-B14F-4D97-AF65-F5344CB8AC3E}">
        <p14:creationId xmlns:p14="http://schemas.microsoft.com/office/powerpoint/2010/main" val="371429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F9996-2FF2-41F8-A790-EC07205F0D17}"/>
              </a:ext>
            </a:extLst>
          </p:cNvPr>
          <p:cNvSpPr txBox="1"/>
          <p:nvPr/>
        </p:nvSpPr>
        <p:spPr>
          <a:xfrm>
            <a:off x="185006" y="435527"/>
            <a:ext cx="11327258" cy="369332"/>
          </a:xfrm>
          <a:prstGeom prst="rect">
            <a:avLst/>
          </a:prstGeom>
          <a:solidFill>
            <a:srgbClr val="000F48">
              <a:alpha val="2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Goodbye/ Further Call to Action Page</a:t>
            </a:r>
          </a:p>
        </p:txBody>
      </p:sp>
    </p:spTree>
    <p:extLst>
      <p:ext uri="{BB962C8B-B14F-4D97-AF65-F5344CB8AC3E}">
        <p14:creationId xmlns:p14="http://schemas.microsoft.com/office/powerpoint/2010/main" val="250019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914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Pascale Perry</dc:creator>
  <cp:lastModifiedBy>Pascale Perry</cp:lastModifiedBy>
  <cp:revision>44</cp:revision>
  <dcterms:created xsi:type="dcterms:W3CDTF">2018-06-08T13:41:47Z</dcterms:created>
  <dcterms:modified xsi:type="dcterms:W3CDTF">2018-06-13T18:34:01Z</dcterms:modified>
</cp:coreProperties>
</file>