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  <p:sldMasterId id="2147483735" r:id="rId3"/>
  </p:sldMasterIdLst>
  <p:notesMasterIdLst>
    <p:notesMasterId r:id="rId28"/>
  </p:notesMasterIdLst>
  <p:sldIdLst>
    <p:sldId id="363" r:id="rId4"/>
    <p:sldId id="31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35" r:id="rId24"/>
    <p:sldId id="333" r:id="rId25"/>
    <p:sldId id="332" r:id="rId26"/>
    <p:sldId id="348" r:id="rId2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1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ACAE8-E1F6-4F8E-B2EB-8FA546FB02E1}" type="doc">
      <dgm:prSet loTypeId="urn:microsoft.com/office/officeart/2005/8/layout/venn2" loCatId="relationship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9994D8-E287-4966-B4EC-CEFE3C8F2A4F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起居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高品质产品</a:t>
          </a:r>
        </a:p>
      </dgm:t>
    </dgm:pt>
    <dgm:pt modelId="{56AC1B5D-7A87-4A9B-8140-966F07FD9C03}" type="parTrans" cxnId="{6D33DECF-D70F-4A21-BF13-343C142D6CEB}">
      <dgm:prSet/>
      <dgm:spPr/>
      <dgm:t>
        <a:bodyPr/>
        <a:lstStyle/>
        <a:p>
          <a:endParaRPr lang="zh-CN" altLang="en-US"/>
        </a:p>
      </dgm:t>
    </dgm:pt>
    <dgm:pt modelId="{FF05384F-A414-44CA-8CD9-DFAE1DA391FF}" type="sibTrans" cxnId="{6D33DECF-D70F-4A21-BF13-343C142D6CEB}">
      <dgm:prSet/>
      <dgm:spPr/>
      <dgm:t>
        <a:bodyPr/>
        <a:lstStyle/>
        <a:p>
          <a:endParaRPr lang="zh-CN" altLang="en-US"/>
        </a:p>
      </dgm:t>
    </dgm:pt>
    <dgm:pt modelId="{11A253E3-C300-45DD-8ECD-14FA7F739906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gm:t>
    </dgm:pt>
    <dgm:pt modelId="{4326D8B5-034C-44BF-9E11-687879D5D611}" type="parTrans" cxnId="{857748F9-39BC-4AB1-9E38-DCAE1A873072}">
      <dgm:prSet/>
      <dgm:spPr/>
      <dgm:t>
        <a:bodyPr/>
        <a:lstStyle/>
        <a:p>
          <a:endParaRPr lang="zh-CN" altLang="en-US"/>
        </a:p>
      </dgm:t>
    </dgm:pt>
    <dgm:pt modelId="{A743A1A6-42B0-4021-9207-FCBB74B1651A}" type="sibTrans" cxnId="{857748F9-39BC-4AB1-9E38-DCAE1A873072}">
      <dgm:prSet/>
      <dgm:spPr/>
      <dgm:t>
        <a:bodyPr/>
        <a:lstStyle/>
        <a:p>
          <a:endParaRPr lang="zh-CN" altLang="en-US"/>
        </a:p>
      </dgm:t>
    </dgm:pt>
    <dgm:pt modelId="{34DBE5F3-A82F-4887-9CBE-1E4E3F919BA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gm:t>
    </dgm:pt>
    <dgm:pt modelId="{87BBEEB2-973C-403F-84DA-67920826D67A}" type="parTrans" cxnId="{72BAC5A4-5D1A-4AB5-BE67-258FC3107FA5}">
      <dgm:prSet/>
      <dgm:spPr/>
      <dgm:t>
        <a:bodyPr/>
        <a:lstStyle/>
        <a:p>
          <a:endParaRPr lang="zh-CN" altLang="en-US"/>
        </a:p>
      </dgm:t>
    </dgm:pt>
    <dgm:pt modelId="{50561DFC-40C9-4AA8-B840-5094E973E74C}" type="sibTrans" cxnId="{72BAC5A4-5D1A-4AB5-BE67-258FC3107FA5}">
      <dgm:prSet/>
      <dgm:spPr/>
      <dgm:t>
        <a:bodyPr/>
        <a:lstStyle/>
        <a:p>
          <a:endParaRPr lang="zh-CN" altLang="en-US"/>
        </a:p>
      </dgm:t>
    </dgm:pt>
    <dgm:pt modelId="{2C12E950-E9D0-4893-A01A-57C4253BD2F7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gm:t>
    </dgm:pt>
    <dgm:pt modelId="{F8140BDA-0062-4251-A2A1-C6A4D4B71DEF}" type="parTrans" cxnId="{509E4892-9C32-4D68-9D04-808A594473F8}">
      <dgm:prSet/>
      <dgm:spPr/>
      <dgm:t>
        <a:bodyPr/>
        <a:lstStyle/>
        <a:p>
          <a:endParaRPr lang="zh-CN" altLang="en-US"/>
        </a:p>
      </dgm:t>
    </dgm:pt>
    <dgm:pt modelId="{07827027-F7E4-4395-A656-88DA9E0D1443}" type="sibTrans" cxnId="{509E4892-9C32-4D68-9D04-808A594473F8}">
      <dgm:prSet/>
      <dgm:spPr/>
      <dgm:t>
        <a:bodyPr/>
        <a:lstStyle/>
        <a:p>
          <a:endParaRPr lang="zh-CN" altLang="en-US"/>
        </a:p>
      </dgm:t>
    </dgm:pt>
    <dgm:pt modelId="{A2F445F2-E47F-4DFD-9040-BF4604114113}">
      <dgm:prSet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起居</a:t>
          </a:r>
          <a:r>
            <a: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gm:t>
    </dgm:pt>
    <dgm:pt modelId="{CA8EC2EB-DBEF-479B-B826-7B4B05A5CF31}" type="parTrans" cxnId="{2511A6E2-D643-46B7-AADC-C780E301979A}">
      <dgm:prSet/>
      <dgm:spPr/>
      <dgm:t>
        <a:bodyPr/>
        <a:lstStyle/>
        <a:p>
          <a:endParaRPr lang="zh-CN" altLang="en-US"/>
        </a:p>
      </dgm:t>
    </dgm:pt>
    <dgm:pt modelId="{CEA7524C-0C3B-4A6C-99FA-BB1BC0DA7B30}" type="sibTrans" cxnId="{2511A6E2-D643-46B7-AADC-C780E301979A}">
      <dgm:prSet/>
      <dgm:spPr/>
      <dgm:t>
        <a:bodyPr/>
        <a:lstStyle/>
        <a:p>
          <a:endParaRPr lang="zh-CN" altLang="en-US"/>
        </a:p>
      </dgm:t>
    </dgm:pt>
    <dgm:pt modelId="{A29AC218-ABDC-4667-84B1-8E9B42E6FA6D}" type="pres">
      <dgm:prSet presAssocID="{028ACAE8-E1F6-4F8E-B2EB-8FA546FB02E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8BE5BB-1F4E-4551-896C-26B3263C8C66}" type="pres">
      <dgm:prSet presAssocID="{028ACAE8-E1F6-4F8E-B2EB-8FA546FB02E1}" presName="comp1" presStyleCnt="0"/>
      <dgm:spPr/>
    </dgm:pt>
    <dgm:pt modelId="{3FE99718-F0A1-406C-ABDE-C2C0CDA721EE}" type="pres">
      <dgm:prSet presAssocID="{028ACAE8-E1F6-4F8E-B2EB-8FA546FB02E1}" presName="circle1" presStyleLbl="node1" presStyleIdx="0" presStyleCnt="5"/>
      <dgm:spPr/>
      <dgm:t>
        <a:bodyPr/>
        <a:lstStyle/>
        <a:p>
          <a:endParaRPr lang="zh-CN" altLang="en-US"/>
        </a:p>
      </dgm:t>
    </dgm:pt>
    <dgm:pt modelId="{C40A5F43-75EE-46B3-94BB-641F54E78BA0}" type="pres">
      <dgm:prSet presAssocID="{028ACAE8-E1F6-4F8E-B2EB-8FA546FB02E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4110B-4199-4522-B288-A02C7B20C48C}" type="pres">
      <dgm:prSet presAssocID="{028ACAE8-E1F6-4F8E-B2EB-8FA546FB02E1}" presName="comp2" presStyleCnt="0"/>
      <dgm:spPr/>
    </dgm:pt>
    <dgm:pt modelId="{22B5B665-C68A-43A4-BB26-5A893BF12BDF}" type="pres">
      <dgm:prSet presAssocID="{028ACAE8-E1F6-4F8E-B2EB-8FA546FB02E1}" presName="circle2" presStyleLbl="node1" presStyleIdx="1" presStyleCnt="5"/>
      <dgm:spPr/>
      <dgm:t>
        <a:bodyPr/>
        <a:lstStyle/>
        <a:p>
          <a:endParaRPr lang="zh-CN" altLang="en-US"/>
        </a:p>
      </dgm:t>
    </dgm:pt>
    <dgm:pt modelId="{B616EB37-A1E1-49BF-9BAE-6377EB73C59D}" type="pres">
      <dgm:prSet presAssocID="{028ACAE8-E1F6-4F8E-B2EB-8FA546FB02E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22F09-918F-430F-A409-8223DDAE921B}" type="pres">
      <dgm:prSet presAssocID="{028ACAE8-E1F6-4F8E-B2EB-8FA546FB02E1}" presName="comp3" presStyleCnt="0"/>
      <dgm:spPr/>
    </dgm:pt>
    <dgm:pt modelId="{0679C671-BB1D-41D5-8446-2359A71A046D}" type="pres">
      <dgm:prSet presAssocID="{028ACAE8-E1F6-4F8E-B2EB-8FA546FB02E1}" presName="circle3" presStyleLbl="node1" presStyleIdx="2" presStyleCnt="5"/>
      <dgm:spPr/>
      <dgm:t>
        <a:bodyPr/>
        <a:lstStyle/>
        <a:p>
          <a:endParaRPr lang="zh-CN" altLang="en-US"/>
        </a:p>
      </dgm:t>
    </dgm:pt>
    <dgm:pt modelId="{A7A080A6-A8BB-4478-9F43-FF148FD34339}" type="pres">
      <dgm:prSet presAssocID="{028ACAE8-E1F6-4F8E-B2EB-8FA546FB02E1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A35CF7-E790-49DA-A614-930FCD38DD20}" type="pres">
      <dgm:prSet presAssocID="{028ACAE8-E1F6-4F8E-B2EB-8FA546FB02E1}" presName="comp4" presStyleCnt="0"/>
      <dgm:spPr/>
    </dgm:pt>
    <dgm:pt modelId="{18A441AC-CDAC-45DE-8AF0-2C50A91177AD}" type="pres">
      <dgm:prSet presAssocID="{028ACAE8-E1F6-4F8E-B2EB-8FA546FB02E1}" presName="circle4" presStyleLbl="node1" presStyleIdx="3" presStyleCnt="5"/>
      <dgm:spPr/>
      <dgm:t>
        <a:bodyPr/>
        <a:lstStyle/>
        <a:p>
          <a:endParaRPr lang="zh-CN" altLang="en-US"/>
        </a:p>
      </dgm:t>
    </dgm:pt>
    <dgm:pt modelId="{AF8DC469-50CF-452D-9C70-A80323D7A768}" type="pres">
      <dgm:prSet presAssocID="{028ACAE8-E1F6-4F8E-B2EB-8FA546FB02E1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F7124E-3A99-4C28-9A76-CAF3F9029A7D}" type="pres">
      <dgm:prSet presAssocID="{028ACAE8-E1F6-4F8E-B2EB-8FA546FB02E1}" presName="comp5" presStyleCnt="0"/>
      <dgm:spPr/>
    </dgm:pt>
    <dgm:pt modelId="{5F6023D8-692A-4CA0-9D23-00B5542AC061}" type="pres">
      <dgm:prSet presAssocID="{028ACAE8-E1F6-4F8E-B2EB-8FA546FB02E1}" presName="circle5" presStyleLbl="node1" presStyleIdx="4" presStyleCnt="5" custLinFactNeighborX="1648" custLinFactNeighborY="1647"/>
      <dgm:spPr/>
      <dgm:t>
        <a:bodyPr/>
        <a:lstStyle/>
        <a:p>
          <a:endParaRPr lang="zh-CN" altLang="en-US"/>
        </a:p>
      </dgm:t>
    </dgm:pt>
    <dgm:pt modelId="{AE639280-E526-4DEF-98FD-101BD8BC394B}" type="pres">
      <dgm:prSet presAssocID="{028ACAE8-E1F6-4F8E-B2EB-8FA546FB02E1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AA27C-BDC7-4774-A535-FF0ABB1B4FD0}" type="presOf" srcId="{2C12E950-E9D0-4893-A01A-57C4253BD2F7}" destId="{5F6023D8-692A-4CA0-9D23-00B5542AC061}" srcOrd="0" destOrd="0" presId="urn:microsoft.com/office/officeart/2005/8/layout/venn2"/>
    <dgm:cxn modelId="{2511A6E2-D643-46B7-AADC-C780E301979A}" srcId="{028ACAE8-E1F6-4F8E-B2EB-8FA546FB02E1}" destId="{A2F445F2-E47F-4DFD-9040-BF4604114113}" srcOrd="1" destOrd="0" parTransId="{CA8EC2EB-DBEF-479B-B826-7B4B05A5CF31}" sibTransId="{CEA7524C-0C3B-4A6C-99FA-BB1BC0DA7B30}"/>
    <dgm:cxn modelId="{86FEF738-F975-4FAE-BE30-13109BA7ACAE}" type="presOf" srcId="{2C12E950-E9D0-4893-A01A-57C4253BD2F7}" destId="{AE639280-E526-4DEF-98FD-101BD8BC394B}" srcOrd="1" destOrd="0" presId="urn:microsoft.com/office/officeart/2005/8/layout/venn2"/>
    <dgm:cxn modelId="{22456E17-47CD-41FF-B543-6100EC681F65}" type="presOf" srcId="{609994D8-E287-4966-B4EC-CEFE3C8F2A4F}" destId="{3FE99718-F0A1-406C-ABDE-C2C0CDA721EE}" srcOrd="0" destOrd="0" presId="urn:microsoft.com/office/officeart/2005/8/layout/venn2"/>
    <dgm:cxn modelId="{EE1FE84A-7DA6-4DB2-A6EF-40F8A21390A1}" type="presOf" srcId="{34DBE5F3-A82F-4887-9CBE-1E4E3F919BA3}" destId="{18A441AC-CDAC-45DE-8AF0-2C50A91177AD}" srcOrd="0" destOrd="0" presId="urn:microsoft.com/office/officeart/2005/8/layout/venn2"/>
    <dgm:cxn modelId="{ECD8D15E-0BFC-4D7A-B830-3B45DEA0BB2C}" type="presOf" srcId="{11A253E3-C300-45DD-8ECD-14FA7F739906}" destId="{0679C671-BB1D-41D5-8446-2359A71A046D}" srcOrd="0" destOrd="0" presId="urn:microsoft.com/office/officeart/2005/8/layout/venn2"/>
    <dgm:cxn modelId="{A79ED325-7224-471B-8B60-EF066AE88344}" type="presOf" srcId="{A2F445F2-E47F-4DFD-9040-BF4604114113}" destId="{B616EB37-A1E1-49BF-9BAE-6377EB73C59D}" srcOrd="1" destOrd="0" presId="urn:microsoft.com/office/officeart/2005/8/layout/venn2"/>
    <dgm:cxn modelId="{72BAC5A4-5D1A-4AB5-BE67-258FC3107FA5}" srcId="{028ACAE8-E1F6-4F8E-B2EB-8FA546FB02E1}" destId="{34DBE5F3-A82F-4887-9CBE-1E4E3F919BA3}" srcOrd="3" destOrd="0" parTransId="{87BBEEB2-973C-403F-84DA-67920826D67A}" sibTransId="{50561DFC-40C9-4AA8-B840-5094E973E74C}"/>
    <dgm:cxn modelId="{0AB25DE8-02BE-45A9-ABC0-3A5424E2E2FE}" type="presOf" srcId="{609994D8-E287-4966-B4EC-CEFE3C8F2A4F}" destId="{C40A5F43-75EE-46B3-94BB-641F54E78BA0}" srcOrd="1" destOrd="0" presId="urn:microsoft.com/office/officeart/2005/8/layout/venn2"/>
    <dgm:cxn modelId="{857748F9-39BC-4AB1-9E38-DCAE1A873072}" srcId="{028ACAE8-E1F6-4F8E-B2EB-8FA546FB02E1}" destId="{11A253E3-C300-45DD-8ECD-14FA7F739906}" srcOrd="2" destOrd="0" parTransId="{4326D8B5-034C-44BF-9E11-687879D5D611}" sibTransId="{A743A1A6-42B0-4021-9207-FCBB74B1651A}"/>
    <dgm:cxn modelId="{FE30AE1E-D73E-4B6F-A38D-838D053A253C}" type="presOf" srcId="{A2F445F2-E47F-4DFD-9040-BF4604114113}" destId="{22B5B665-C68A-43A4-BB26-5A893BF12BDF}" srcOrd="0" destOrd="0" presId="urn:microsoft.com/office/officeart/2005/8/layout/venn2"/>
    <dgm:cxn modelId="{509E4892-9C32-4D68-9D04-808A594473F8}" srcId="{028ACAE8-E1F6-4F8E-B2EB-8FA546FB02E1}" destId="{2C12E950-E9D0-4893-A01A-57C4253BD2F7}" srcOrd="4" destOrd="0" parTransId="{F8140BDA-0062-4251-A2A1-C6A4D4B71DEF}" sibTransId="{07827027-F7E4-4395-A656-88DA9E0D1443}"/>
    <dgm:cxn modelId="{B25827C6-751E-4C2F-BFEE-502335B7996F}" type="presOf" srcId="{028ACAE8-E1F6-4F8E-B2EB-8FA546FB02E1}" destId="{A29AC218-ABDC-4667-84B1-8E9B42E6FA6D}" srcOrd="0" destOrd="0" presId="urn:microsoft.com/office/officeart/2005/8/layout/venn2"/>
    <dgm:cxn modelId="{6D33DECF-D70F-4A21-BF13-343C142D6CEB}" srcId="{028ACAE8-E1F6-4F8E-B2EB-8FA546FB02E1}" destId="{609994D8-E287-4966-B4EC-CEFE3C8F2A4F}" srcOrd="0" destOrd="0" parTransId="{56AC1B5D-7A87-4A9B-8140-966F07FD9C03}" sibTransId="{FF05384F-A414-44CA-8CD9-DFAE1DA391FF}"/>
    <dgm:cxn modelId="{9EA22D66-286D-46E8-81AD-8FA84630FC74}" type="presOf" srcId="{34DBE5F3-A82F-4887-9CBE-1E4E3F919BA3}" destId="{AF8DC469-50CF-452D-9C70-A80323D7A768}" srcOrd="1" destOrd="0" presId="urn:microsoft.com/office/officeart/2005/8/layout/venn2"/>
    <dgm:cxn modelId="{A4D66CC6-F680-4A1B-A73F-E11639C8E1B3}" type="presOf" srcId="{11A253E3-C300-45DD-8ECD-14FA7F739906}" destId="{A7A080A6-A8BB-4478-9F43-FF148FD34339}" srcOrd="1" destOrd="0" presId="urn:microsoft.com/office/officeart/2005/8/layout/venn2"/>
    <dgm:cxn modelId="{46398E67-FF46-4EB3-A2CA-B9913280A695}" type="presParOf" srcId="{A29AC218-ABDC-4667-84B1-8E9B42E6FA6D}" destId="{188BE5BB-1F4E-4551-896C-26B3263C8C66}" srcOrd="0" destOrd="0" presId="urn:microsoft.com/office/officeart/2005/8/layout/venn2"/>
    <dgm:cxn modelId="{3CD94EBA-AE03-4F8B-B636-616E9308F070}" type="presParOf" srcId="{188BE5BB-1F4E-4551-896C-26B3263C8C66}" destId="{3FE99718-F0A1-406C-ABDE-C2C0CDA721EE}" srcOrd="0" destOrd="0" presId="urn:microsoft.com/office/officeart/2005/8/layout/venn2"/>
    <dgm:cxn modelId="{2D398405-EA70-465E-8078-A29729153943}" type="presParOf" srcId="{188BE5BB-1F4E-4551-896C-26B3263C8C66}" destId="{C40A5F43-75EE-46B3-94BB-641F54E78BA0}" srcOrd="1" destOrd="0" presId="urn:microsoft.com/office/officeart/2005/8/layout/venn2"/>
    <dgm:cxn modelId="{107AD744-A329-41FC-A58D-61E8B9439CF4}" type="presParOf" srcId="{A29AC218-ABDC-4667-84B1-8E9B42E6FA6D}" destId="{E734110B-4199-4522-B288-A02C7B20C48C}" srcOrd="1" destOrd="0" presId="urn:microsoft.com/office/officeart/2005/8/layout/venn2"/>
    <dgm:cxn modelId="{5EA9E773-ECAD-44BC-B11F-AD5E8E066644}" type="presParOf" srcId="{E734110B-4199-4522-B288-A02C7B20C48C}" destId="{22B5B665-C68A-43A4-BB26-5A893BF12BDF}" srcOrd="0" destOrd="0" presId="urn:microsoft.com/office/officeart/2005/8/layout/venn2"/>
    <dgm:cxn modelId="{D822C54A-4649-486C-9328-DF1286E6EBD3}" type="presParOf" srcId="{E734110B-4199-4522-B288-A02C7B20C48C}" destId="{B616EB37-A1E1-49BF-9BAE-6377EB73C59D}" srcOrd="1" destOrd="0" presId="urn:microsoft.com/office/officeart/2005/8/layout/venn2"/>
    <dgm:cxn modelId="{6CC94300-A55B-432E-A66F-DB6CC399FE58}" type="presParOf" srcId="{A29AC218-ABDC-4667-84B1-8E9B42E6FA6D}" destId="{41022F09-918F-430F-A409-8223DDAE921B}" srcOrd="2" destOrd="0" presId="urn:microsoft.com/office/officeart/2005/8/layout/venn2"/>
    <dgm:cxn modelId="{4E7619E5-73EC-433F-A5EB-B78B88F1C197}" type="presParOf" srcId="{41022F09-918F-430F-A409-8223DDAE921B}" destId="{0679C671-BB1D-41D5-8446-2359A71A046D}" srcOrd="0" destOrd="0" presId="urn:microsoft.com/office/officeart/2005/8/layout/venn2"/>
    <dgm:cxn modelId="{EFCB76F0-1DBF-4E36-9305-CB6C7C3738F9}" type="presParOf" srcId="{41022F09-918F-430F-A409-8223DDAE921B}" destId="{A7A080A6-A8BB-4478-9F43-FF148FD34339}" srcOrd="1" destOrd="0" presId="urn:microsoft.com/office/officeart/2005/8/layout/venn2"/>
    <dgm:cxn modelId="{06B15A26-A1FB-425F-8EB8-E2B4893D79F6}" type="presParOf" srcId="{A29AC218-ABDC-4667-84B1-8E9B42E6FA6D}" destId="{E4A35CF7-E790-49DA-A614-930FCD38DD20}" srcOrd="3" destOrd="0" presId="urn:microsoft.com/office/officeart/2005/8/layout/venn2"/>
    <dgm:cxn modelId="{5C59177E-EC1D-42B2-8825-C5CFA412A48D}" type="presParOf" srcId="{E4A35CF7-E790-49DA-A614-930FCD38DD20}" destId="{18A441AC-CDAC-45DE-8AF0-2C50A91177AD}" srcOrd="0" destOrd="0" presId="urn:microsoft.com/office/officeart/2005/8/layout/venn2"/>
    <dgm:cxn modelId="{46AD43F2-AB9A-400E-825A-448A4ADFC714}" type="presParOf" srcId="{E4A35CF7-E790-49DA-A614-930FCD38DD20}" destId="{AF8DC469-50CF-452D-9C70-A80323D7A768}" srcOrd="1" destOrd="0" presId="urn:microsoft.com/office/officeart/2005/8/layout/venn2"/>
    <dgm:cxn modelId="{9627F705-7BF4-4E1D-B9B7-58A92F00BE8D}" type="presParOf" srcId="{A29AC218-ABDC-4667-84B1-8E9B42E6FA6D}" destId="{24F7124E-3A99-4C28-9A76-CAF3F9029A7D}" srcOrd="4" destOrd="0" presId="urn:microsoft.com/office/officeart/2005/8/layout/venn2"/>
    <dgm:cxn modelId="{40048CEB-739D-418C-BDAF-8AB8FCE50B56}" type="presParOf" srcId="{24F7124E-3A99-4C28-9A76-CAF3F9029A7D}" destId="{5F6023D8-692A-4CA0-9D23-00B5542AC061}" srcOrd="0" destOrd="0" presId="urn:microsoft.com/office/officeart/2005/8/layout/venn2"/>
    <dgm:cxn modelId="{502D7614-0E1A-4E42-B1AA-C33139D8B9AB}" type="presParOf" srcId="{24F7124E-3A99-4C28-9A76-CAF3F9029A7D}" destId="{AE639280-E526-4DEF-98FD-101BD8BC394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99718-F0A1-406C-ABDE-C2C0CDA721EE}">
      <dsp:nvSpPr>
        <dsp:cNvPr id="0" name=""/>
        <dsp:cNvSpPr/>
      </dsp:nvSpPr>
      <dsp:spPr>
        <a:xfrm>
          <a:off x="1194132" y="0"/>
          <a:ext cx="5460606" cy="54606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起居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高品质产品</a:t>
          </a:r>
        </a:p>
      </dsp:txBody>
      <dsp:txXfrm>
        <a:off x="2900572" y="273030"/>
        <a:ext cx="2047727" cy="546060"/>
      </dsp:txXfrm>
    </dsp:sp>
    <dsp:sp modelId="{22B5B665-C68A-43A4-BB26-5A893BF12BDF}">
      <dsp:nvSpPr>
        <dsp:cNvPr id="0" name=""/>
        <dsp:cNvSpPr/>
      </dsp:nvSpPr>
      <dsp:spPr>
        <a:xfrm>
          <a:off x="1603678" y="819090"/>
          <a:ext cx="4641515" cy="4641515"/>
        </a:xfrm>
        <a:prstGeom prst="ellipse">
          <a:avLst/>
        </a:prstGeom>
        <a:solidFill>
          <a:schemeClr val="accent5">
            <a:hueOff val="3456541"/>
            <a:satOff val="8351"/>
            <a:lumOff val="-852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起居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sp:txBody>
      <dsp:txXfrm>
        <a:off x="2923609" y="1085978"/>
        <a:ext cx="2001653" cy="533774"/>
      </dsp:txXfrm>
    </dsp:sp>
    <dsp:sp modelId="{0679C671-BB1D-41D5-8446-2359A71A046D}">
      <dsp:nvSpPr>
        <dsp:cNvPr id="0" name=""/>
        <dsp:cNvSpPr/>
      </dsp:nvSpPr>
      <dsp:spPr>
        <a:xfrm>
          <a:off x="2013223" y="1638181"/>
          <a:ext cx="3822424" cy="3822424"/>
        </a:xfrm>
        <a:prstGeom prst="ellipse">
          <a:avLst/>
        </a:prstGeom>
        <a:solidFill>
          <a:schemeClr val="accent5">
            <a:hueOff val="6913083"/>
            <a:satOff val="16701"/>
            <a:lumOff val="-170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饮食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sp:txBody>
      <dsp:txXfrm>
        <a:off x="2935383" y="1901929"/>
        <a:ext cx="1978104" cy="527494"/>
      </dsp:txXfrm>
    </dsp:sp>
    <dsp:sp modelId="{18A441AC-CDAC-45DE-8AF0-2C50A91177AD}">
      <dsp:nvSpPr>
        <dsp:cNvPr id="0" name=""/>
        <dsp:cNvSpPr/>
      </dsp:nvSpPr>
      <dsp:spPr>
        <a:xfrm>
          <a:off x="2422769" y="2457272"/>
          <a:ext cx="3003333" cy="3003333"/>
        </a:xfrm>
        <a:prstGeom prst="ellipse">
          <a:avLst/>
        </a:prstGeom>
        <a:solidFill>
          <a:schemeClr val="accent5">
            <a:hueOff val="10369624"/>
            <a:satOff val="25052"/>
            <a:lumOff val="-2558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情志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sp:txBody>
      <dsp:txXfrm>
        <a:off x="3113536" y="2727572"/>
        <a:ext cx="1621799" cy="540599"/>
      </dsp:txXfrm>
    </dsp:sp>
    <dsp:sp modelId="{5F6023D8-692A-4CA0-9D23-00B5542AC061}">
      <dsp:nvSpPr>
        <dsp:cNvPr id="0" name=""/>
        <dsp:cNvSpPr/>
      </dsp:nvSpPr>
      <dsp:spPr>
        <a:xfrm>
          <a:off x="2868311" y="3276363"/>
          <a:ext cx="2184242" cy="2184242"/>
        </a:xfrm>
        <a:prstGeom prst="ellipse">
          <a:avLst/>
        </a:prstGeom>
        <a:solidFill>
          <a:schemeClr val="accent5">
            <a:hueOff val="13826166"/>
            <a:satOff val="33402"/>
            <a:lumOff val="-3411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运动</a:t>
          </a:r>
          <a:r>
            <a:rPr lang="en-US" altLang="zh-CN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中草药</a:t>
          </a:r>
        </a:p>
      </dsp:txBody>
      <dsp:txXfrm>
        <a:off x="3188186" y="3822424"/>
        <a:ext cx="1544492" cy="1092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8E2F93-18D6-401C-B5DB-AFC65C9FDDB2}" type="datetimeFigureOut">
              <a:rPr lang="zh-CN" altLang="en-US"/>
              <a:pPr>
                <a:defRPr/>
              </a:pPr>
              <a:t>2014/1/22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A88D1CF-A278-4DC4-9B77-BEA93D677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4213" y="684213"/>
            <a:ext cx="54895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92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33275B-9A75-41BC-B528-C51A858CBAA6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4213" y="684213"/>
            <a:ext cx="54895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1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72721F-CCA2-41F3-B0D5-6EEDE6305EA6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7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84BED0-8C3A-4FCE-B8EB-9250964EFD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supporting graphic_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394200"/>
            <a:ext cx="9144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066800" y="2075661"/>
            <a:ext cx="7640638" cy="720989"/>
          </a:xfrm>
        </p:spPr>
        <p:txBody>
          <a:bodyPr/>
          <a:lstStyle>
            <a:lvl1pPr>
              <a:defRPr sz="4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57504"/>
            <a:ext cx="7620000" cy="575469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70" y="927364"/>
            <a:ext cx="2001837" cy="41949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715" y="927364"/>
            <a:ext cx="5857875" cy="41949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pporting graphic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2222500"/>
            <a:ext cx="8229600" cy="8255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30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8"/>
            <a:ext cx="4040188" cy="32924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8"/>
            <a:ext cx="4041775" cy="32924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2" y="227014"/>
            <a:ext cx="3008313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2" y="1195393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3"/>
            <a:ext cx="5486400" cy="4730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icture 4"/>
          <p:cNvPicPr>
            <a:picLocks noChangeAspect="1" noChangeArrowheads="1"/>
          </p:cNvPicPr>
          <p:nvPr userDrawn="1"/>
        </p:nvPicPr>
        <p:blipFill>
          <a:blip r:embed="rId2" cstate="email"/>
          <a:srcRect b="66713"/>
          <a:stretch>
            <a:fillRect/>
          </a:stretch>
        </p:blipFill>
        <p:spPr bwMode="auto">
          <a:xfrm>
            <a:off x="0" y="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supporting graphic_1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4394200"/>
            <a:ext cx="9144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066800" y="2075663"/>
            <a:ext cx="7640638" cy="720989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57511"/>
            <a:ext cx="7620000" cy="575469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pporting graphic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pporting graphic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ctr">
              <a:buNone/>
              <a:defRPr/>
            </a:lvl1pPr>
            <a:lvl2pPr marL="457158" indent="0" algn="ctr">
              <a:buNone/>
              <a:defRPr/>
            </a:lvl2pPr>
            <a:lvl3pPr marL="914317" indent="0" algn="ctr">
              <a:buNone/>
              <a:defRPr/>
            </a:lvl3pPr>
            <a:lvl4pPr marL="1371475" indent="0" algn="ctr">
              <a:buNone/>
              <a:defRPr/>
            </a:lvl4pPr>
            <a:lvl5pPr marL="1828634" indent="0" algn="ctr">
              <a:buNone/>
              <a:defRPr/>
            </a:lvl5pPr>
            <a:lvl6pPr marL="2285792" indent="0" algn="ctr">
              <a:buNone/>
              <a:defRPr/>
            </a:lvl6pPr>
            <a:lvl7pPr marL="2742951" indent="0" algn="ctr">
              <a:buNone/>
              <a:defRPr/>
            </a:lvl7pPr>
            <a:lvl8pPr marL="3200108" indent="0" algn="ctr">
              <a:buNone/>
              <a:defRPr/>
            </a:lvl8pPr>
            <a:lvl9pPr marL="365726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888"/>
            <a:ext cx="7772400" cy="1135062"/>
          </a:xfrm>
          <a:prstGeom prst="rect">
            <a:avLst/>
          </a:prstGeom>
        </p:spPr>
        <p:txBody>
          <a:bodyPr lIns="91432" tIns="45716" rIns="91432" bIns="45716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527"/>
            <a:ext cx="7772400" cy="1249363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000"/>
            </a:lvl1pPr>
            <a:lvl2pPr marL="457158" indent="0">
              <a:buNone/>
              <a:defRPr sz="1800"/>
            </a:lvl2pPr>
            <a:lvl3pPr marL="914317" indent="0">
              <a:buNone/>
              <a:defRPr sz="1600"/>
            </a:lvl3pPr>
            <a:lvl4pPr marL="1371475" indent="0">
              <a:buNone/>
              <a:defRPr sz="1400"/>
            </a:lvl4pPr>
            <a:lvl5pPr marL="1828634" indent="0">
              <a:buNone/>
              <a:defRPr sz="1400"/>
            </a:lvl5pPr>
            <a:lvl6pPr marL="2285792" indent="0">
              <a:buNone/>
              <a:defRPr sz="1400"/>
            </a:lvl6pPr>
            <a:lvl7pPr marL="2742951" indent="0">
              <a:buNone/>
              <a:defRPr sz="1400"/>
            </a:lvl7pPr>
            <a:lvl8pPr marL="3200108" indent="0">
              <a:buNone/>
              <a:defRPr sz="1400"/>
            </a:lvl8pPr>
            <a:lvl9pPr marL="3657267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243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8" indent="0">
              <a:buNone/>
              <a:defRPr sz="1800"/>
            </a:lvl2pPr>
            <a:lvl3pPr marL="914317" indent="0">
              <a:buNone/>
              <a:defRPr sz="1600"/>
            </a:lvl3pPr>
            <a:lvl4pPr marL="1371475" indent="0">
              <a:buNone/>
              <a:defRPr sz="1400"/>
            </a:lvl4pPr>
            <a:lvl5pPr marL="1828634" indent="0">
              <a:buNone/>
              <a:defRPr sz="1400"/>
            </a:lvl5pPr>
            <a:lvl6pPr marL="2285792" indent="0">
              <a:buNone/>
              <a:defRPr sz="1400"/>
            </a:lvl6pPr>
            <a:lvl7pPr marL="2742951" indent="0">
              <a:buNone/>
              <a:defRPr sz="1400"/>
            </a:lvl7pPr>
            <a:lvl8pPr marL="3200108" indent="0">
              <a:buNone/>
              <a:defRPr sz="1400"/>
            </a:lvl8pPr>
            <a:lvl9pPr marL="3657267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58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4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1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8"/>
            <a:ext cx="4040188" cy="329247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279526"/>
            <a:ext cx="4041775" cy="533400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58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4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1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812928"/>
            <a:ext cx="4041775" cy="329247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013"/>
            <a:ext cx="3008313" cy="968376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27013"/>
            <a:ext cx="5111750" cy="4878387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388"/>
            <a:ext cx="3008313" cy="3910012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58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2" indent="0">
              <a:buNone/>
              <a:defRPr sz="900"/>
            </a:lvl6pPr>
            <a:lvl7pPr marL="2742951" indent="0">
              <a:buNone/>
              <a:defRPr sz="900"/>
            </a:lvl7pPr>
            <a:lvl8pPr marL="3200108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3076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3200"/>
            </a:lvl1pPr>
            <a:lvl2pPr marL="457158" indent="0">
              <a:buNone/>
              <a:defRPr sz="2800"/>
            </a:lvl2pPr>
            <a:lvl3pPr marL="914317" indent="0">
              <a:buNone/>
              <a:defRPr sz="2400"/>
            </a:lvl3pPr>
            <a:lvl4pPr marL="1371475" indent="0">
              <a:buNone/>
              <a:defRPr sz="2000"/>
            </a:lvl4pPr>
            <a:lvl5pPr marL="1828634" indent="0">
              <a:buNone/>
              <a:defRPr sz="2000"/>
            </a:lvl5pPr>
            <a:lvl6pPr marL="2285792" indent="0">
              <a:buNone/>
              <a:defRPr sz="2000"/>
            </a:lvl6pPr>
            <a:lvl7pPr marL="2742951" indent="0">
              <a:buNone/>
              <a:defRPr sz="2000"/>
            </a:lvl7pPr>
            <a:lvl8pPr marL="3200108" indent="0">
              <a:buNone/>
              <a:defRPr sz="2000"/>
            </a:lvl8pPr>
            <a:lvl9pPr marL="3657267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8"/>
            <a:ext cx="5486400" cy="669926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58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2" indent="0">
              <a:buNone/>
              <a:defRPr sz="900"/>
            </a:lvl6pPr>
            <a:lvl7pPr marL="2742951" indent="0">
              <a:buNone/>
              <a:defRPr sz="900"/>
            </a:lvl7pPr>
            <a:lvl8pPr marL="3200108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supporting graphic_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394200"/>
            <a:ext cx="9144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066800" y="2075661"/>
            <a:ext cx="7640638" cy="720989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4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57503"/>
            <a:ext cx="7620000" cy="57546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Font typeface="Wingdings" pitchFamily="2" charset="2"/>
              <a:buNone/>
              <a:defRPr sz="2800">
                <a:solidFill>
                  <a:srgbClr val="AA272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pporting graphic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465791"/>
            <a:ext cx="3924300" cy="3656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465791"/>
            <a:ext cx="3924300" cy="3656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pporting graphic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8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4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1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4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8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4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1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2756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58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2" indent="0">
              <a:buNone/>
              <a:defRPr sz="900"/>
            </a:lvl6pPr>
            <a:lvl7pPr marL="2742951" indent="0">
              <a:buNone/>
              <a:defRPr sz="900"/>
            </a:lvl7pPr>
            <a:lvl8pPr marL="3200108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58" indent="0">
              <a:buNone/>
              <a:defRPr sz="2800"/>
            </a:lvl2pPr>
            <a:lvl3pPr marL="914317" indent="0">
              <a:buNone/>
              <a:defRPr sz="2400"/>
            </a:lvl3pPr>
            <a:lvl4pPr marL="1371475" indent="0">
              <a:buNone/>
              <a:defRPr sz="2000"/>
            </a:lvl4pPr>
            <a:lvl5pPr marL="1828634" indent="0">
              <a:buNone/>
              <a:defRPr sz="2000"/>
            </a:lvl5pPr>
            <a:lvl6pPr marL="2285792" indent="0">
              <a:buNone/>
              <a:defRPr sz="2000"/>
            </a:lvl6pPr>
            <a:lvl7pPr marL="2742951" indent="0">
              <a:buNone/>
              <a:defRPr sz="2000"/>
            </a:lvl7pPr>
            <a:lvl8pPr marL="3200108" indent="0">
              <a:buNone/>
              <a:defRPr sz="2000"/>
            </a:lvl8pPr>
            <a:lvl9pPr marL="3657267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80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58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2" indent="0">
              <a:buNone/>
              <a:defRPr sz="900"/>
            </a:lvl6pPr>
            <a:lvl7pPr marL="2742951" indent="0">
              <a:buNone/>
              <a:defRPr sz="900"/>
            </a:lvl7pPr>
            <a:lvl8pPr marL="3200108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7" descr="Picture 6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1588"/>
            <a:ext cx="9144000" cy="93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27100"/>
            <a:ext cx="8001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65263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8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5pPr>
      <a:lvl6pPr marL="457158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6pPr>
      <a:lvl7pPr marL="914317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7pPr>
      <a:lvl8pPr marL="1371475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8pPr>
      <a:lvl9pPr marL="1828634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AA272F"/>
        </a:buClr>
        <a:buFont typeface="Wingdings" pitchFamily="2" charset="2"/>
        <a:buChar char="§"/>
        <a:tabLst>
          <a:tab pos="180975" algn="l"/>
        </a:tabLs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536575" indent="-17462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tabLst>
          <a:tab pos="180975" algn="l"/>
        </a:tabLst>
        <a:defRPr sz="1200">
          <a:solidFill>
            <a:srgbClr val="000000"/>
          </a:solidFill>
          <a:latin typeface="+mn-lt"/>
          <a:ea typeface="+mn-ea"/>
        </a:defRPr>
      </a:lvl2pPr>
      <a:lvl3pPr marL="1223963" indent="-227013" algn="l" rtl="0" eaLnBrk="0" fontAlgn="base" hangingPunct="0">
        <a:spcBef>
          <a:spcPct val="20000"/>
        </a:spcBef>
        <a:spcAft>
          <a:spcPct val="0"/>
        </a:spcAft>
        <a:buChar char="•"/>
        <a:tabLst>
          <a:tab pos="180975" algn="l"/>
        </a:tabLst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31950" indent="-227013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80975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80975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371" indent="-228579" algn="l" rtl="0" fontAlgn="base">
        <a:spcBef>
          <a:spcPct val="20000"/>
        </a:spcBef>
        <a:spcAft>
          <a:spcPct val="0"/>
        </a:spcAft>
        <a:buChar char="»"/>
        <a:tabLst>
          <a:tab pos="182546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529" indent="-228579" algn="l" rtl="0" fontAlgn="base">
        <a:spcBef>
          <a:spcPct val="20000"/>
        </a:spcBef>
        <a:spcAft>
          <a:spcPct val="0"/>
        </a:spcAft>
        <a:buChar char="»"/>
        <a:tabLst>
          <a:tab pos="182546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8688" indent="-228579" algn="l" rtl="0" fontAlgn="base">
        <a:spcBef>
          <a:spcPct val="20000"/>
        </a:spcBef>
        <a:spcAft>
          <a:spcPct val="0"/>
        </a:spcAft>
        <a:buChar char="»"/>
        <a:tabLst>
          <a:tab pos="182546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5846" indent="-228579" algn="l" rtl="0" fontAlgn="base">
        <a:spcBef>
          <a:spcPct val="20000"/>
        </a:spcBef>
        <a:spcAft>
          <a:spcPct val="0"/>
        </a:spcAft>
        <a:buChar char="»"/>
        <a:tabLst>
          <a:tab pos="182546" algn="l"/>
        </a:tabLst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8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4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2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1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8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7" descr="Picture 6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1588"/>
            <a:ext cx="91440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40" r:id="rId12"/>
    <p:sldLayoutId id="2147483841" r:id="rId13"/>
    <p:sldLayoutId id="2147483842" r:id="rId14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幼圆"/>
          <a:sym typeface="Calibri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幼圆"/>
          <a:sym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幼圆"/>
          <a:sym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幼圆"/>
          <a:sym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幼圆"/>
          <a:sym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幼圆"/>
          <a:sym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7" descr="Picture 6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1588"/>
            <a:ext cx="91440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46" r:id="rId12"/>
    <p:sldLayoutId id="2147483847" r:id="rId13"/>
    <p:sldLayoutId id="2147483848" r:id="rId14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幼圆"/>
          <a:sym typeface="Calibri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cs typeface="幼圆"/>
          <a:sym typeface="Calibri"/>
        </a:defRPr>
      </a:lvl5pPr>
      <a:lvl6pPr marL="1371475" indent="-9143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6pPr>
      <a:lvl7pPr marL="1828634" indent="-9143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7pPr>
      <a:lvl8pPr marL="2285792" indent="-9143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8pPr>
      <a:lvl9pPr marL="2742951" indent="-9143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ulim" pitchFamily="34" charset="-127"/>
          <a:ea typeface="幼圆" pitchFamily="49" charset="-122"/>
          <a:sym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幼圆"/>
          <a:sym typeface="Calibri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幼圆"/>
          <a:sym typeface="Calibri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幼圆"/>
          <a:sym typeface="Calibri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幼圆"/>
          <a:sym typeface="Calibri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幼圆"/>
          <a:sym typeface="Calibri"/>
        </a:defRPr>
      </a:lvl5pPr>
      <a:lvl6pPr marL="2514371" indent="-22857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529" indent="-22857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8688" indent="-22857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5846" indent="-22857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8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4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2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1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8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6.png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jpeg"/><Relationship Id="rId7" Type="http://schemas.openxmlformats.org/officeDocument/2006/relationships/image" Target="../media/image62.jpeg"/><Relationship Id="rId12" Type="http://schemas.openxmlformats.org/officeDocument/2006/relationships/image" Target="../media/image67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eg"/><Relationship Id="rId11" Type="http://schemas.openxmlformats.org/officeDocument/2006/relationships/image" Target="../media/image66.jpeg"/><Relationship Id="rId5" Type="http://schemas.openxmlformats.org/officeDocument/2006/relationships/image" Target="../media/image60.jpeg"/><Relationship Id="rId10" Type="http://schemas.openxmlformats.org/officeDocument/2006/relationships/image" Target="../media/image65.jpeg"/><Relationship Id="rId4" Type="http://schemas.openxmlformats.org/officeDocument/2006/relationships/image" Target="../media/image59.jpeg"/><Relationship Id="rId9" Type="http://schemas.openxmlformats.org/officeDocument/2006/relationships/image" Target="../media/image6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矩形 1"/>
          <p:cNvSpPr>
            <a:spLocks noChangeArrowheads="1"/>
          </p:cNvSpPr>
          <p:nvPr/>
        </p:nvSpPr>
        <p:spPr bwMode="auto">
          <a:xfrm>
            <a:off x="0" y="1395413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应用</a:t>
            </a: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平台简述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extBox 3"/>
          <p:cNvSpPr txBox="1">
            <a:spLocks noChangeArrowheads="1"/>
          </p:cNvSpPr>
          <p:nvPr/>
        </p:nvSpPr>
        <p:spPr bwMode="auto">
          <a:xfrm>
            <a:off x="5053013" y="1446213"/>
            <a:ext cx="40909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Step4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主界面至</a:t>
            </a:r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活力广场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活力广场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提供计步器的功能，用户开启后，可直接计算步行的步数和步行后体内的能量分配，给用户提供相对应的运动建议，并有“晒步数”的功能，步行完成后将步数自动分享在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中，形成排行榜。激起用户争夺荣耀的欲望。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计步器设有还具备全球定位、计时、随拍和步行日报名功能。</a:t>
            </a:r>
          </a:p>
        </p:txBody>
      </p:sp>
      <p:sp>
        <p:nvSpPr>
          <p:cNvPr id="147458" name="右箭头 6"/>
          <p:cNvSpPr>
            <a:spLocks noChangeArrowheads="1"/>
          </p:cNvSpPr>
          <p:nvPr/>
        </p:nvSpPr>
        <p:spPr bwMode="auto">
          <a:xfrm>
            <a:off x="2292350" y="2971800"/>
            <a:ext cx="574675" cy="539750"/>
          </a:xfrm>
          <a:prstGeom prst="rightArrow">
            <a:avLst>
              <a:gd name="adj1" fmla="val 50000"/>
              <a:gd name="adj2" fmla="val 499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47459" name="组合 7"/>
          <p:cNvGrpSpPr>
            <a:grpSpLocks/>
          </p:cNvGrpSpPr>
          <p:nvPr/>
        </p:nvGrpSpPr>
        <p:grpSpPr bwMode="auto">
          <a:xfrm>
            <a:off x="0" y="1446213"/>
            <a:ext cx="2292350" cy="3389312"/>
            <a:chOff x="2867621" y="1857124"/>
            <a:chExt cx="2291557" cy="4067076"/>
          </a:xfrm>
        </p:grpSpPr>
        <p:pic>
          <p:nvPicPr>
            <p:cNvPr id="147463" name="图片 8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867621" y="1857124"/>
              <a:ext cx="2291557" cy="406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7464" name="组合 9"/>
            <p:cNvGrpSpPr>
              <a:grpSpLocks/>
            </p:cNvGrpSpPr>
            <p:nvPr/>
          </p:nvGrpSpPr>
          <p:grpSpPr bwMode="auto">
            <a:xfrm>
              <a:off x="3055750" y="2420888"/>
              <a:ext cx="1915298" cy="2782170"/>
              <a:chOff x="3732487" y="1518884"/>
              <a:chExt cx="3768587" cy="5274081"/>
            </a:xfrm>
          </p:grpSpPr>
          <p:pic>
            <p:nvPicPr>
              <p:cNvPr id="147466" name="图片 12"/>
              <p:cNvPicPr>
                <a:picLocks noChangeAspect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3732487" y="1518884"/>
                <a:ext cx="3768587" cy="5274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67" name="矩形 13"/>
              <p:cNvSpPr>
                <a:spLocks noChangeArrowheads="1"/>
              </p:cNvSpPr>
              <p:nvPr/>
            </p:nvSpPr>
            <p:spPr bwMode="auto">
              <a:xfrm>
                <a:off x="5508104" y="1844824"/>
                <a:ext cx="936104" cy="2880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47465" name="矩形 10"/>
            <p:cNvSpPr>
              <a:spLocks noChangeArrowheads="1"/>
            </p:cNvSpPr>
            <p:nvPr/>
          </p:nvSpPr>
          <p:spPr bwMode="auto">
            <a:xfrm>
              <a:off x="4355976" y="2750421"/>
              <a:ext cx="360040" cy="17452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147460" name="组合 11"/>
          <p:cNvGrpSpPr>
            <a:grpSpLocks/>
          </p:cNvGrpSpPr>
          <p:nvPr/>
        </p:nvGrpSpPr>
        <p:grpSpPr bwMode="auto">
          <a:xfrm>
            <a:off x="2867025" y="1446213"/>
            <a:ext cx="2324100" cy="3387725"/>
            <a:chOff x="4527628" y="1812685"/>
            <a:chExt cx="2323906" cy="4066032"/>
          </a:xfrm>
        </p:grpSpPr>
        <p:pic>
          <p:nvPicPr>
            <p:cNvPr id="147461" name="图片 14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7462" name="图片 15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Box 8"/>
          <p:cNvSpPr txBox="1">
            <a:spLocks noChangeArrowheads="1"/>
          </p:cNvSpPr>
          <p:nvPr/>
        </p:nvSpPr>
        <p:spPr bwMode="auto">
          <a:xfrm>
            <a:off x="395288" y="801688"/>
            <a:ext cx="3671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微软雅黑"/>
                <a:ea typeface="微软雅黑"/>
                <a:cs typeface="微软雅黑"/>
              </a:rPr>
              <a:t>计步器</a:t>
            </a:r>
            <a:r>
              <a:rPr lang="en-US" altLang="zh-CN" sz="2000">
                <a:latin typeface="微软雅黑"/>
                <a:ea typeface="微软雅黑"/>
                <a:cs typeface="微软雅黑"/>
              </a:rPr>
              <a:t>demo</a:t>
            </a:r>
            <a:endParaRPr lang="zh-CN" altLang="en-US" sz="20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8482" name="TextBox 10"/>
          <p:cNvSpPr txBox="1">
            <a:spLocks noChangeArrowheads="1"/>
          </p:cNvSpPr>
          <p:nvPr/>
        </p:nvSpPr>
        <p:spPr bwMode="auto">
          <a:xfrm>
            <a:off x="296863" y="4872038"/>
            <a:ext cx="81629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计步器可以计算用户当天所走路线，并定时测定热量消耗和点位路线，为用户指定行走计划。照相功能能随时拍下行走中的美景，分享好友（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APP/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新浪微博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微信）。</a:t>
            </a:r>
          </a:p>
        </p:txBody>
      </p:sp>
      <p:grpSp>
        <p:nvGrpSpPr>
          <p:cNvPr id="148483" name="组合 13"/>
          <p:cNvGrpSpPr>
            <a:grpSpLocks/>
          </p:cNvGrpSpPr>
          <p:nvPr/>
        </p:nvGrpSpPr>
        <p:grpSpPr bwMode="auto">
          <a:xfrm>
            <a:off x="374650" y="1390650"/>
            <a:ext cx="2324100" cy="3387725"/>
            <a:chOff x="4527628" y="1812685"/>
            <a:chExt cx="2323906" cy="4066032"/>
          </a:xfrm>
        </p:grpSpPr>
        <p:pic>
          <p:nvPicPr>
            <p:cNvPr id="148492" name="图片 14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493" name="图片 15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8484" name="组合 4"/>
          <p:cNvGrpSpPr>
            <a:grpSpLocks/>
          </p:cNvGrpSpPr>
          <p:nvPr/>
        </p:nvGrpSpPr>
        <p:grpSpPr bwMode="auto">
          <a:xfrm>
            <a:off x="3290888" y="1390650"/>
            <a:ext cx="2370137" cy="3427413"/>
            <a:chOff x="3891924" y="1746324"/>
            <a:chExt cx="2370169" cy="4112884"/>
          </a:xfrm>
        </p:grpSpPr>
        <p:pic>
          <p:nvPicPr>
            <p:cNvPr id="148490" name="图片 1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891924" y="1746324"/>
              <a:ext cx="2370169" cy="411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491" name="图片 3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80014" y="2132856"/>
              <a:ext cx="2012047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8485" name="组合 6"/>
          <p:cNvGrpSpPr>
            <a:grpSpLocks/>
          </p:cNvGrpSpPr>
          <p:nvPr/>
        </p:nvGrpSpPr>
        <p:grpSpPr bwMode="auto">
          <a:xfrm>
            <a:off x="6227763" y="1417638"/>
            <a:ext cx="2370137" cy="3427412"/>
            <a:chOff x="6856167" y="1701948"/>
            <a:chExt cx="2370169" cy="4112884"/>
          </a:xfrm>
        </p:grpSpPr>
        <p:pic>
          <p:nvPicPr>
            <p:cNvPr id="148488" name="图片 18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856167" y="1701948"/>
              <a:ext cx="2370169" cy="411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489" name="图片 5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051225" y="2083151"/>
              <a:ext cx="1980052" cy="3140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8486" name="右箭头 17"/>
          <p:cNvSpPr>
            <a:spLocks noChangeArrowheads="1"/>
          </p:cNvSpPr>
          <p:nvPr/>
        </p:nvSpPr>
        <p:spPr bwMode="auto">
          <a:xfrm>
            <a:off x="2714625" y="2698750"/>
            <a:ext cx="576263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8487" name="右箭头 19"/>
          <p:cNvSpPr>
            <a:spLocks noChangeArrowheads="1"/>
          </p:cNvSpPr>
          <p:nvPr/>
        </p:nvSpPr>
        <p:spPr bwMode="auto">
          <a:xfrm>
            <a:off x="5651500" y="2698750"/>
            <a:ext cx="576263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extBox 8"/>
          <p:cNvSpPr txBox="1">
            <a:spLocks noChangeArrowheads="1"/>
          </p:cNvSpPr>
          <p:nvPr/>
        </p:nvSpPr>
        <p:spPr bwMode="auto">
          <a:xfrm>
            <a:off x="395288" y="801688"/>
            <a:ext cx="3671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微软雅黑"/>
                <a:ea typeface="微软雅黑"/>
                <a:cs typeface="微软雅黑"/>
              </a:rPr>
              <a:t>计步器</a:t>
            </a:r>
            <a:r>
              <a:rPr lang="en-US" altLang="zh-CN" sz="2000">
                <a:latin typeface="微软雅黑"/>
                <a:ea typeface="微软雅黑"/>
                <a:cs typeface="微软雅黑"/>
              </a:rPr>
              <a:t>demo</a:t>
            </a:r>
            <a:endParaRPr lang="zh-CN" altLang="en-US" sz="20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9506" name="TextBox 10"/>
          <p:cNvSpPr txBox="1">
            <a:spLocks noChangeArrowheads="1"/>
          </p:cNvSpPr>
          <p:nvPr/>
        </p:nvSpPr>
        <p:spPr bwMode="auto">
          <a:xfrm>
            <a:off x="6372225" y="1663700"/>
            <a:ext cx="230346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计步器的计步功能会自动生成并形成排行榜，用户可根据排名，获得不同的奖励，从而更好地照顾我的庄园内的植物。而且还可以通过计步器的“一起走”功能，约上附近的好友一起行走。</a:t>
            </a:r>
          </a:p>
        </p:txBody>
      </p:sp>
      <p:grpSp>
        <p:nvGrpSpPr>
          <p:cNvPr id="149507" name="组合 13"/>
          <p:cNvGrpSpPr>
            <a:grpSpLocks/>
          </p:cNvGrpSpPr>
          <p:nvPr/>
        </p:nvGrpSpPr>
        <p:grpSpPr bwMode="auto">
          <a:xfrm>
            <a:off x="590550" y="1350963"/>
            <a:ext cx="2324100" cy="3387725"/>
            <a:chOff x="4527628" y="1812685"/>
            <a:chExt cx="2323906" cy="4066032"/>
          </a:xfrm>
        </p:grpSpPr>
        <p:pic>
          <p:nvPicPr>
            <p:cNvPr id="149512" name="图片 14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9513" name="图片 15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9508" name="组合 4"/>
          <p:cNvGrpSpPr>
            <a:grpSpLocks/>
          </p:cNvGrpSpPr>
          <p:nvPr/>
        </p:nvGrpSpPr>
        <p:grpSpPr bwMode="auto">
          <a:xfrm>
            <a:off x="3776663" y="1409700"/>
            <a:ext cx="2370137" cy="3427413"/>
            <a:chOff x="4002034" y="1694333"/>
            <a:chExt cx="2370169" cy="4112884"/>
          </a:xfrm>
        </p:grpSpPr>
        <p:pic>
          <p:nvPicPr>
            <p:cNvPr id="149510" name="图片 1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002034" y="1694333"/>
              <a:ext cx="2370169" cy="411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9511" name="图片 2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227012" y="2083966"/>
              <a:ext cx="1920212" cy="3217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9509" name="右箭头 11"/>
          <p:cNvSpPr>
            <a:spLocks noChangeArrowheads="1"/>
          </p:cNvSpPr>
          <p:nvPr/>
        </p:nvSpPr>
        <p:spPr bwMode="auto">
          <a:xfrm>
            <a:off x="3100388" y="2701925"/>
            <a:ext cx="576262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Box 8"/>
          <p:cNvSpPr txBox="1">
            <a:spLocks noChangeArrowheads="1"/>
          </p:cNvSpPr>
          <p:nvPr/>
        </p:nvSpPr>
        <p:spPr bwMode="auto">
          <a:xfrm>
            <a:off x="395288" y="801688"/>
            <a:ext cx="3671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微软雅黑"/>
                <a:ea typeface="微软雅黑"/>
                <a:cs typeface="微软雅黑"/>
              </a:rPr>
              <a:t>计步器</a:t>
            </a:r>
            <a:r>
              <a:rPr lang="en-US" altLang="zh-CN" sz="2000">
                <a:latin typeface="微软雅黑"/>
                <a:ea typeface="微软雅黑"/>
                <a:cs typeface="微软雅黑"/>
              </a:rPr>
              <a:t>demo</a:t>
            </a:r>
            <a:endParaRPr lang="zh-CN" altLang="en-US" sz="20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0530" name="TextBox 10"/>
          <p:cNvSpPr txBox="1">
            <a:spLocks noChangeArrowheads="1"/>
          </p:cNvSpPr>
          <p:nvPr/>
        </p:nvSpPr>
        <p:spPr bwMode="auto">
          <a:xfrm>
            <a:off x="6372225" y="1663700"/>
            <a:ext cx="23034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计步器的成就功能可以让用户看到自己的成就，所获得奖励用户可以分享朋友圈的功能，让更多朋友关注行走参与行走，从而获得更多成就。赢得不同的奖章。</a:t>
            </a:r>
          </a:p>
        </p:txBody>
      </p:sp>
      <p:pic>
        <p:nvPicPr>
          <p:cNvPr id="150531" name="图片 2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11638" y="1684338"/>
            <a:ext cx="1976437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0532" name="组合 7"/>
          <p:cNvGrpSpPr>
            <a:grpSpLocks/>
          </p:cNvGrpSpPr>
          <p:nvPr/>
        </p:nvGrpSpPr>
        <p:grpSpPr bwMode="auto">
          <a:xfrm>
            <a:off x="800100" y="1465263"/>
            <a:ext cx="2324100" cy="3389312"/>
            <a:chOff x="4527628" y="1812685"/>
            <a:chExt cx="2323906" cy="4066032"/>
          </a:xfrm>
        </p:grpSpPr>
        <p:pic>
          <p:nvPicPr>
            <p:cNvPr id="150537" name="图片 12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538" name="图片 13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0533" name="组合 4"/>
          <p:cNvGrpSpPr>
            <a:grpSpLocks/>
          </p:cNvGrpSpPr>
          <p:nvPr/>
        </p:nvGrpSpPr>
        <p:grpSpPr bwMode="auto">
          <a:xfrm>
            <a:off x="4002088" y="1452563"/>
            <a:ext cx="2370137" cy="3427412"/>
            <a:chOff x="4002034" y="1743989"/>
            <a:chExt cx="2370169" cy="4112884"/>
          </a:xfrm>
        </p:grpSpPr>
        <p:pic>
          <p:nvPicPr>
            <p:cNvPr id="150535" name="图片 1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02034" y="1743989"/>
              <a:ext cx="2370169" cy="411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536" name="图片 3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211960" y="2051754"/>
              <a:ext cx="1976280" cy="32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0534" name="右箭头 11"/>
          <p:cNvSpPr>
            <a:spLocks noChangeArrowheads="1"/>
          </p:cNvSpPr>
          <p:nvPr/>
        </p:nvSpPr>
        <p:spPr bwMode="auto">
          <a:xfrm>
            <a:off x="3348038" y="2701925"/>
            <a:ext cx="576262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extBox 3"/>
          <p:cNvSpPr txBox="1">
            <a:spLocks noChangeArrowheads="1"/>
          </p:cNvSpPr>
          <p:nvPr/>
        </p:nvSpPr>
        <p:spPr bwMode="auto">
          <a:xfrm>
            <a:off x="5053013" y="1446213"/>
            <a:ext cx="4090987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Step5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主界面可以转至</a:t>
            </a:r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公告栏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，公告栏围绕步行为话题，展开各种养生软文，诸如步行的好处和步行地点的选择。并会附有当周的步行排行榜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top10 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。公告栏的软文的可直接分享给身边好友。并且用户在无网络的状况下，也能阅读已缓存的文章。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1554" name="右箭头 6"/>
          <p:cNvSpPr>
            <a:spLocks noChangeArrowheads="1"/>
          </p:cNvSpPr>
          <p:nvPr/>
        </p:nvSpPr>
        <p:spPr bwMode="auto">
          <a:xfrm>
            <a:off x="2292350" y="2971800"/>
            <a:ext cx="574675" cy="539750"/>
          </a:xfrm>
          <a:prstGeom prst="rightArrow">
            <a:avLst>
              <a:gd name="adj1" fmla="val 50000"/>
              <a:gd name="adj2" fmla="val 499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51555" name="图片 5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79725" y="1416050"/>
            <a:ext cx="2274888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556" name="组合 7"/>
          <p:cNvGrpSpPr>
            <a:grpSpLocks/>
          </p:cNvGrpSpPr>
          <p:nvPr/>
        </p:nvGrpSpPr>
        <p:grpSpPr bwMode="auto">
          <a:xfrm>
            <a:off x="0" y="1446213"/>
            <a:ext cx="2292350" cy="3151187"/>
            <a:chOff x="2867621" y="1857124"/>
            <a:chExt cx="2291557" cy="4067076"/>
          </a:xfrm>
        </p:grpSpPr>
        <p:pic>
          <p:nvPicPr>
            <p:cNvPr id="151557" name="图片 8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867621" y="1857124"/>
              <a:ext cx="2291557" cy="406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1558" name="组合 9"/>
            <p:cNvGrpSpPr>
              <a:grpSpLocks/>
            </p:cNvGrpSpPr>
            <p:nvPr/>
          </p:nvGrpSpPr>
          <p:grpSpPr bwMode="auto">
            <a:xfrm>
              <a:off x="3055750" y="2420888"/>
              <a:ext cx="1915298" cy="2782170"/>
              <a:chOff x="3732487" y="1518884"/>
              <a:chExt cx="3768587" cy="5274081"/>
            </a:xfrm>
          </p:grpSpPr>
          <p:pic>
            <p:nvPicPr>
              <p:cNvPr id="151560" name="图片 12"/>
              <p:cNvPicPr>
                <a:picLocks noChangeAspect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3732487" y="1518884"/>
                <a:ext cx="3768587" cy="5274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561" name="矩形 13"/>
              <p:cNvSpPr>
                <a:spLocks noChangeArrowheads="1"/>
              </p:cNvSpPr>
              <p:nvPr/>
            </p:nvSpPr>
            <p:spPr bwMode="auto">
              <a:xfrm>
                <a:off x="5508104" y="1844824"/>
                <a:ext cx="936104" cy="2880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51559" name="矩形 10"/>
            <p:cNvSpPr>
              <a:spLocks noChangeArrowheads="1"/>
            </p:cNvSpPr>
            <p:nvPr/>
          </p:nvSpPr>
          <p:spPr bwMode="auto">
            <a:xfrm>
              <a:off x="4355976" y="2750421"/>
              <a:ext cx="360040" cy="17452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88" y="792163"/>
            <a:ext cx="45370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公告栏可直接链接到</a:t>
            </a: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minisite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2578" name="图片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388" y="1460500"/>
            <a:ext cx="2276475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9" name="圆角矩形 4"/>
          <p:cNvSpPr>
            <a:spLocks noChangeArrowheads="1"/>
          </p:cNvSpPr>
          <p:nvPr/>
        </p:nvSpPr>
        <p:spPr bwMode="auto">
          <a:xfrm>
            <a:off x="539750" y="3878263"/>
            <a:ext cx="1584325" cy="23971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52580" name="右箭头 7"/>
          <p:cNvSpPr>
            <a:spLocks noChangeArrowheads="1"/>
          </p:cNvSpPr>
          <p:nvPr/>
        </p:nvSpPr>
        <p:spPr bwMode="auto">
          <a:xfrm rot="1608506">
            <a:off x="2074863" y="4106863"/>
            <a:ext cx="647700" cy="239712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52581" name="TextBox 8"/>
          <p:cNvSpPr txBox="1">
            <a:spLocks noChangeArrowheads="1"/>
          </p:cNvSpPr>
          <p:nvPr/>
        </p:nvSpPr>
        <p:spPr bwMode="auto">
          <a:xfrm>
            <a:off x="2752725" y="4302125"/>
            <a:ext cx="3894138" cy="3683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http://www.duotangdazuozhan.cn</a:t>
            </a:r>
            <a:endParaRPr lang="zh-CN" altLang="en-US" b="1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152582" name="Picture 4" descr="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49700" y="1357313"/>
            <a:ext cx="4729163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3" name="右箭头 10"/>
          <p:cNvSpPr>
            <a:spLocks noChangeArrowheads="1"/>
          </p:cNvSpPr>
          <p:nvPr/>
        </p:nvSpPr>
        <p:spPr bwMode="auto">
          <a:xfrm rot="-5400000">
            <a:off x="5897563" y="3852862"/>
            <a:ext cx="546100" cy="288925"/>
          </a:xfrm>
          <a:prstGeom prst="rightArrow">
            <a:avLst>
              <a:gd name="adj1" fmla="val 50000"/>
              <a:gd name="adj2" fmla="val 49922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52584" name="矩形 11"/>
          <p:cNvSpPr>
            <a:spLocks noChangeArrowheads="1"/>
          </p:cNvSpPr>
          <p:nvPr/>
        </p:nvSpPr>
        <p:spPr bwMode="auto">
          <a:xfrm>
            <a:off x="555625" y="4897438"/>
            <a:ext cx="7040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公告栏的另一重要作用是直接链接到多糖大作战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minisite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中去，用户可直接通过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登录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minisite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的移动端，并进行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minisite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的游戏。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3" name="组合 27"/>
          <p:cNvGrpSpPr>
            <a:grpSpLocks/>
          </p:cNvGrpSpPr>
          <p:nvPr/>
        </p:nvGrpSpPr>
        <p:grpSpPr bwMode="auto">
          <a:xfrm>
            <a:off x="-87313" y="1697038"/>
            <a:ext cx="9167813" cy="3786187"/>
            <a:chOff x="-87526" y="1554893"/>
            <a:chExt cx="9167530" cy="4542704"/>
          </a:xfrm>
        </p:grpSpPr>
        <p:sp>
          <p:nvSpPr>
            <p:cNvPr id="2074" name="TextBox 7"/>
            <p:cNvSpPr txBox="1">
              <a:spLocks noChangeArrowheads="1"/>
            </p:cNvSpPr>
            <p:nvPr/>
          </p:nvSpPr>
          <p:spPr bwMode="auto">
            <a:xfrm>
              <a:off x="4988600" y="1628685"/>
              <a:ext cx="4091404" cy="446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Step6</a:t>
              </a:r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：</a:t>
              </a:r>
              <a:endPara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endPara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主界面设置有按键跳转到</a:t>
              </a:r>
              <a:r>
                <a:rPr lang="zh-CN" altLang="en-US" b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养生馆</a:t>
              </a:r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，养生馆以“扶正气、平阴阳、调脏腑”为内容，设有健康测试和节气养身等板块，并且根据用户的测试结果进行时令养生建议，定期阅读养生馆会影响用户在步行榜的排名，健康测试之后，养生馆会根据用户的测试结果，提醒用户走前走后的养生小秘诀。相关文章和专题有</a:t>
              </a:r>
              <a:r>
                <a:rPr lang="zh-CN" altLang="en-US" sz="2000" b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收藏分类</a:t>
              </a:r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功能，方便用户在无网络状态下阅读。养生馆还设有按键直接通往</a:t>
              </a:r>
              <a:r>
                <a:rPr lang="zh-CN" altLang="en-US" b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我的庄园</a:t>
              </a:r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和</a:t>
              </a:r>
              <a:r>
                <a:rPr lang="zh-CN" altLang="en-US" b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活力广场</a:t>
              </a:r>
              <a:r>
                <a:rPr lang="zh-CN" altLang="en-US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两大板块。</a:t>
              </a:r>
              <a:endPara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2075" name="组合 8"/>
            <p:cNvGrpSpPr>
              <a:grpSpLocks/>
            </p:cNvGrpSpPr>
            <p:nvPr/>
          </p:nvGrpSpPr>
          <p:grpSpPr bwMode="auto">
            <a:xfrm>
              <a:off x="-87526" y="1554893"/>
              <a:ext cx="2314766" cy="3840904"/>
              <a:chOff x="2257234" y="1436613"/>
              <a:chExt cx="2314766" cy="4672019"/>
            </a:xfrm>
          </p:grpSpPr>
          <p:pic>
            <p:nvPicPr>
              <p:cNvPr id="2080" name="Picture 1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257234" y="1436613"/>
                <a:ext cx="2314766" cy="4672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81" name="Picture 2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2458676" y="1873091"/>
                <a:ext cx="1969258" cy="3544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76" name="右箭头 11"/>
            <p:cNvSpPr>
              <a:spLocks noChangeArrowheads="1"/>
            </p:cNvSpPr>
            <p:nvPr/>
          </p:nvSpPr>
          <p:spPr bwMode="auto">
            <a:xfrm>
              <a:off x="2178774" y="3241364"/>
              <a:ext cx="576064" cy="6480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077" name="组合 26"/>
            <p:cNvGrpSpPr>
              <a:grpSpLocks/>
            </p:cNvGrpSpPr>
            <p:nvPr/>
          </p:nvGrpSpPr>
          <p:grpSpPr bwMode="auto">
            <a:xfrm>
              <a:off x="2776270" y="1558129"/>
              <a:ext cx="2214116" cy="3837668"/>
              <a:chOff x="2776270" y="1558129"/>
              <a:chExt cx="2214116" cy="3837668"/>
            </a:xfrm>
          </p:grpSpPr>
          <p:graphicFrame>
            <p:nvGraphicFramePr>
              <p:cNvPr id="2072" name="Object 24"/>
              <p:cNvGraphicFramePr>
                <a:graphicFrameLocks noChangeAspect="1"/>
              </p:cNvGraphicFramePr>
              <p:nvPr/>
            </p:nvGraphicFramePr>
            <p:xfrm>
              <a:off x="2776270" y="1558129"/>
              <a:ext cx="2214116" cy="38376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4" name="Image" r:id="rId5" imgW="4825397" imgH="8000000" progId="">
                      <p:embed/>
                    </p:oleObj>
                  </mc:Choice>
                  <mc:Fallback>
                    <p:oleObj name="Image" r:id="rId5" imgW="4825397" imgH="8000000" progId="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6270" y="1558129"/>
                            <a:ext cx="2214116" cy="38376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email">
                <a:extLst/>
              </a:blip>
              <a:stretch>
                <a:fillRect/>
              </a:stretch>
            </p:blipFill>
            <p:spPr>
              <a:xfrm>
                <a:off x="3034712" y="3933056"/>
                <a:ext cx="396000" cy="40366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8" cstate="email">
                <a:extLst/>
              </a:blip>
              <a:stretch>
                <a:fillRect/>
              </a:stretch>
            </p:blipFill>
            <p:spPr>
              <a:xfrm flipV="1">
                <a:off x="3059250" y="3522033"/>
                <a:ext cx="371461" cy="351403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extBox 7"/>
          <p:cNvSpPr txBox="1">
            <a:spLocks noChangeArrowheads="1"/>
          </p:cNvSpPr>
          <p:nvPr/>
        </p:nvSpPr>
        <p:spPr bwMode="auto">
          <a:xfrm>
            <a:off x="4987925" y="1446213"/>
            <a:ext cx="40925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Step7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养生馆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的健康测试结果出来后，除了提供相关的养生建议，还有链接通往</a:t>
            </a:r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我的庄园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，在</a:t>
            </a:r>
            <a:r>
              <a:rPr lang="zh-CN" altLang="en-US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我的庄园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，用户可以根据自己的健康状况，选择对应的中草药种子，并种植。随着用户在步行累计，只要达到一定的步数便能获得相关的奖励（如阳光和肥料，来让植物快速成长）。植物成长后能获得相对应的图鉴，用户可通过分享、赠送，索取等手段收集全部的图鉴，成为终极大赢家，获取相关的奖品。</a:t>
            </a:r>
            <a:endParaRPr lang="en-US" altLang="zh-CN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55650" name="组合 8"/>
          <p:cNvGrpSpPr>
            <a:grpSpLocks/>
          </p:cNvGrpSpPr>
          <p:nvPr/>
        </p:nvGrpSpPr>
        <p:grpSpPr bwMode="auto">
          <a:xfrm>
            <a:off x="-11113" y="1560513"/>
            <a:ext cx="2314576" cy="3219450"/>
            <a:chOff x="2257234" y="1436613"/>
            <a:chExt cx="2314766" cy="4672019"/>
          </a:xfrm>
        </p:grpSpPr>
        <p:pic>
          <p:nvPicPr>
            <p:cNvPr id="155653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257234" y="1436613"/>
              <a:ext cx="2314766" cy="4672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654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458676" y="1873091"/>
              <a:ext cx="1969258" cy="354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5651" name="右箭头 11"/>
          <p:cNvSpPr>
            <a:spLocks noChangeArrowheads="1"/>
          </p:cNvSpPr>
          <p:nvPr/>
        </p:nvSpPr>
        <p:spPr bwMode="auto">
          <a:xfrm>
            <a:off x="2227263" y="2971800"/>
            <a:ext cx="576262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55652" name="Picture 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686050" y="1560513"/>
            <a:ext cx="2411413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组合 1"/>
          <p:cNvGrpSpPr>
            <a:grpSpLocks/>
          </p:cNvGrpSpPr>
          <p:nvPr/>
        </p:nvGrpSpPr>
        <p:grpSpPr bwMode="auto">
          <a:xfrm>
            <a:off x="865188" y="1512888"/>
            <a:ext cx="6951662" cy="3313112"/>
            <a:chOff x="-113102" y="1527329"/>
            <a:chExt cx="6950952" cy="4667738"/>
          </a:xfrm>
        </p:grpSpPr>
        <p:pic>
          <p:nvPicPr>
            <p:cNvPr id="156676" name="Picture 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-113102" y="1527329"/>
              <a:ext cx="2305055" cy="4667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6677" name="组合 3"/>
            <p:cNvGrpSpPr>
              <a:grpSpLocks/>
            </p:cNvGrpSpPr>
            <p:nvPr/>
          </p:nvGrpSpPr>
          <p:grpSpPr bwMode="auto">
            <a:xfrm>
              <a:off x="4532795" y="1527329"/>
              <a:ext cx="2305055" cy="4667738"/>
              <a:chOff x="4532795" y="1527329"/>
              <a:chExt cx="2305055" cy="4667738"/>
            </a:xfrm>
          </p:grpSpPr>
          <p:pic>
            <p:nvPicPr>
              <p:cNvPr id="156681" name="Picture 4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4532795" y="1527329"/>
                <a:ext cx="2305055" cy="4667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682" name="Picture 2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4739304" y="1959528"/>
                <a:ext cx="1892035" cy="3544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6678" name="组合 5"/>
            <p:cNvGrpSpPr>
              <a:grpSpLocks/>
            </p:cNvGrpSpPr>
            <p:nvPr/>
          </p:nvGrpSpPr>
          <p:grpSpPr bwMode="auto">
            <a:xfrm>
              <a:off x="2194911" y="1527329"/>
              <a:ext cx="2305056" cy="4667738"/>
              <a:chOff x="2194911" y="1527329"/>
              <a:chExt cx="2305056" cy="4667738"/>
            </a:xfrm>
          </p:grpSpPr>
          <p:pic>
            <p:nvPicPr>
              <p:cNvPr id="156679" name="Picture 4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194911" y="1527329"/>
                <a:ext cx="2305056" cy="4667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680" name="Picture 2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2411010" y="2132407"/>
                <a:ext cx="1872858" cy="3284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56674" name="矩形 10"/>
          <p:cNvSpPr>
            <a:spLocks noChangeArrowheads="1"/>
          </p:cNvSpPr>
          <p:nvPr/>
        </p:nvSpPr>
        <p:spPr bwMode="auto">
          <a:xfrm>
            <a:off x="403225" y="768350"/>
            <a:ext cx="726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我的庄园内容示例</a:t>
            </a:r>
            <a:r>
              <a:rPr lang="en-US" altLang="zh-CN" sz="2400"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中草药种植</a:t>
            </a:r>
          </a:p>
        </p:txBody>
      </p:sp>
      <p:sp>
        <p:nvSpPr>
          <p:cNvPr id="156675" name="TextBox 11"/>
          <p:cNvSpPr txBox="1">
            <a:spLocks noChangeArrowheads="1"/>
          </p:cNvSpPr>
          <p:nvPr/>
        </p:nvSpPr>
        <p:spPr bwMode="auto">
          <a:xfrm>
            <a:off x="-36513" y="5019675"/>
            <a:ext cx="9185276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种植过程中将和计步器联动，计步步数越多，将获得更多阳光和肥料。助植物快速成长。</a:t>
            </a:r>
            <a:endParaRPr lang="en-US" altLang="zh-CN"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而且设定，即使用户在无网络的情况下，也能用活动的原来进行种植。</a:t>
            </a:r>
          </a:p>
          <a:p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Box 7"/>
          <p:cNvSpPr txBox="1">
            <a:spLocks noChangeArrowheads="1"/>
          </p:cNvSpPr>
          <p:nvPr/>
        </p:nvSpPr>
        <p:spPr bwMode="auto">
          <a:xfrm>
            <a:off x="4987925" y="1665288"/>
            <a:ext cx="40925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Step8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主界面设置有按键跳转到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秘密之森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，秘密之森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官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网、官方微博、微信等自媒体的链接集成处，用户可以通过这一板块直接登录对应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内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媒平台，后期更新中，秘密之森将进一步植入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品牌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故事”的相关内容，从而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成为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相关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信息、产品和最新资讯等内容的最完善汇集处。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8722" name="右箭头 11"/>
          <p:cNvSpPr>
            <a:spLocks noChangeArrowheads="1"/>
          </p:cNvSpPr>
          <p:nvPr/>
        </p:nvSpPr>
        <p:spPr bwMode="auto">
          <a:xfrm>
            <a:off x="2303463" y="2724150"/>
            <a:ext cx="576262" cy="541338"/>
          </a:xfrm>
          <a:prstGeom prst="right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58723" name="组合 13"/>
          <p:cNvGrpSpPr>
            <a:grpSpLocks/>
          </p:cNvGrpSpPr>
          <p:nvPr/>
        </p:nvGrpSpPr>
        <p:grpSpPr bwMode="auto">
          <a:xfrm>
            <a:off x="0" y="1379538"/>
            <a:ext cx="2292350" cy="3278187"/>
            <a:chOff x="2867621" y="1857124"/>
            <a:chExt cx="2291557" cy="4067076"/>
          </a:xfrm>
        </p:grpSpPr>
        <p:pic>
          <p:nvPicPr>
            <p:cNvPr id="158727" name="图片 14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867621" y="1857124"/>
              <a:ext cx="2291557" cy="406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8728" name="组合 15"/>
            <p:cNvGrpSpPr>
              <a:grpSpLocks/>
            </p:cNvGrpSpPr>
            <p:nvPr/>
          </p:nvGrpSpPr>
          <p:grpSpPr bwMode="auto">
            <a:xfrm>
              <a:off x="3055750" y="2420888"/>
              <a:ext cx="1915298" cy="2782170"/>
              <a:chOff x="3732487" y="1518884"/>
              <a:chExt cx="3768587" cy="5274081"/>
            </a:xfrm>
          </p:grpSpPr>
          <p:pic>
            <p:nvPicPr>
              <p:cNvPr id="158730" name="图片 17"/>
              <p:cNvPicPr>
                <a:picLocks noChangeAspect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3732487" y="1518884"/>
                <a:ext cx="3768587" cy="5274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8731" name="矩形 18"/>
              <p:cNvSpPr>
                <a:spLocks noChangeArrowheads="1"/>
              </p:cNvSpPr>
              <p:nvPr/>
            </p:nvSpPr>
            <p:spPr bwMode="auto">
              <a:xfrm>
                <a:off x="5508104" y="1844824"/>
                <a:ext cx="936104" cy="2880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58729" name="矩形 16"/>
            <p:cNvSpPr>
              <a:spLocks noChangeArrowheads="1"/>
            </p:cNvSpPr>
            <p:nvPr/>
          </p:nvSpPr>
          <p:spPr bwMode="auto">
            <a:xfrm>
              <a:off x="4355976" y="2750421"/>
              <a:ext cx="360040" cy="17452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158724" name="组合 19"/>
          <p:cNvGrpSpPr>
            <a:grpSpLocks/>
          </p:cNvGrpSpPr>
          <p:nvPr/>
        </p:nvGrpSpPr>
        <p:grpSpPr bwMode="auto">
          <a:xfrm>
            <a:off x="2771775" y="1387475"/>
            <a:ext cx="2259013" cy="3262313"/>
            <a:chOff x="6649089" y="1200741"/>
            <a:chExt cx="2316924" cy="3896980"/>
          </a:xfrm>
        </p:grpSpPr>
        <p:pic>
          <p:nvPicPr>
            <p:cNvPr id="158725" name="Picture 1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649089" y="1200741"/>
              <a:ext cx="2316924" cy="3896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726" name="Picture 2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805023" y="1560907"/>
              <a:ext cx="2016924" cy="2953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图片 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8888" y="917575"/>
            <a:ext cx="639762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肘形连接符 65"/>
          <p:cNvCxnSpPr/>
          <p:nvPr/>
        </p:nvCxnSpPr>
        <p:spPr>
          <a:xfrm rot="10800000">
            <a:off x="538163" y="3794125"/>
            <a:ext cx="2447925" cy="50482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4925" y="3649663"/>
            <a:ext cx="1928813" cy="13335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我的庄园：</a:t>
            </a:r>
            <a:endParaRPr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通过种中草药植游戏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植入产品原材料（高品质选材）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，行走计步能促进植物成长（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鼓励进行行走体验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cxnSp>
        <p:nvCxnSpPr>
          <p:cNvPr id="68" name="肘形连接符 67"/>
          <p:cNvCxnSpPr/>
          <p:nvPr/>
        </p:nvCxnSpPr>
        <p:spPr>
          <a:xfrm>
            <a:off x="7312025" y="2320925"/>
            <a:ext cx="688975" cy="5715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6589713" y="2698750"/>
            <a:ext cx="2401887" cy="12382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活力广场：</a:t>
            </a:r>
            <a:endParaRPr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计步器功能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多种分享功能（排名、评论、拍照）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多糖大作战，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刺激主动分享（传播）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，制造话题。可以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与线下行走日活动结合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肘形连接符 71"/>
          <p:cNvCxnSpPr/>
          <p:nvPr/>
        </p:nvCxnSpPr>
        <p:spPr>
          <a:xfrm>
            <a:off x="2878138" y="2033588"/>
            <a:ext cx="1871662" cy="85883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838200" y="1333500"/>
            <a:ext cx="2251075" cy="9715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养生馆：</a:t>
            </a:r>
            <a:endParaRPr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进行体质测试作为入口的第一步，用户资料收集及提供个性化节气养生建议，可以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与中华养生馆对接结合</a:t>
            </a:r>
          </a:p>
        </p:txBody>
      </p:sp>
      <p:sp>
        <p:nvSpPr>
          <p:cNvPr id="137224" name="矩形 35"/>
          <p:cNvSpPr>
            <a:spLocks noChangeArrowheads="1"/>
          </p:cNvSpPr>
          <p:nvPr/>
        </p:nvSpPr>
        <p:spPr bwMode="auto">
          <a:xfrm>
            <a:off x="2771775" y="508000"/>
            <a:ext cx="6067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互动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平台（社区</a:t>
            </a:r>
            <a:r>
              <a:rPr lang="en-US" altLang="zh-CN" sz="2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1.0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版）架构</a:t>
            </a:r>
          </a:p>
        </p:txBody>
      </p:sp>
      <p:sp>
        <p:nvSpPr>
          <p:cNvPr id="137225" name="TextBox 34"/>
          <p:cNvSpPr txBox="1">
            <a:spLocks noChangeArrowheads="1"/>
          </p:cNvSpPr>
          <p:nvPr/>
        </p:nvSpPr>
        <p:spPr bwMode="auto">
          <a:xfrm>
            <a:off x="177800" y="5462588"/>
            <a:ext cx="4538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框架及内容只是样稿，不是最终确认版本</a:t>
            </a:r>
          </a:p>
        </p:txBody>
      </p:sp>
      <p:cxnSp>
        <p:nvCxnSpPr>
          <p:cNvPr id="87" name="肘形连接符 86"/>
          <p:cNvCxnSpPr/>
          <p:nvPr/>
        </p:nvCxnSpPr>
        <p:spPr>
          <a:xfrm>
            <a:off x="6229350" y="4298950"/>
            <a:ext cx="1439863" cy="936625"/>
          </a:xfrm>
          <a:prstGeom prst="bentConnector3">
            <a:avLst>
              <a:gd name="adj1" fmla="val 2160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6877050" y="4298950"/>
            <a:ext cx="2114550" cy="1368425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公告栏：</a:t>
            </a:r>
            <a:endParaRPr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公共论坛，行走排行榜，推送当季养生食谱，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外部媒体报道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flipV="1">
            <a:off x="6011863" y="1417638"/>
            <a:ext cx="1773237" cy="155575"/>
          </a:xfrm>
          <a:prstGeom prst="bentConnector3">
            <a:avLst>
              <a:gd name="adj1" fmla="val -88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673850" y="1123950"/>
            <a:ext cx="1558925" cy="8985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秘密之森：</a:t>
            </a:r>
            <a:endParaRPr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内媒板块的链接处，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后期会植入品牌故事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5" name="组合 1"/>
          <p:cNvGrpSpPr>
            <a:grpSpLocks/>
          </p:cNvGrpSpPr>
          <p:nvPr/>
        </p:nvGrpSpPr>
        <p:grpSpPr bwMode="auto">
          <a:xfrm>
            <a:off x="107950" y="1293813"/>
            <a:ext cx="2259013" cy="3263900"/>
            <a:chOff x="6649089" y="1200741"/>
            <a:chExt cx="2316924" cy="3896980"/>
          </a:xfrm>
        </p:grpSpPr>
        <p:pic>
          <p:nvPicPr>
            <p:cNvPr id="159762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649089" y="1200741"/>
              <a:ext cx="2316924" cy="3896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63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6805023" y="1560907"/>
              <a:ext cx="2016924" cy="2953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9746" name="右箭头 4"/>
          <p:cNvSpPr>
            <a:spLocks noChangeArrowheads="1"/>
          </p:cNvSpPr>
          <p:nvPr/>
        </p:nvSpPr>
        <p:spPr bwMode="auto">
          <a:xfrm>
            <a:off x="2363788" y="2497138"/>
            <a:ext cx="503237" cy="539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grpSp>
        <p:nvGrpSpPr>
          <p:cNvPr id="159747" name="组合 16"/>
          <p:cNvGrpSpPr>
            <a:grpSpLocks/>
          </p:cNvGrpSpPr>
          <p:nvPr/>
        </p:nvGrpSpPr>
        <p:grpSpPr bwMode="auto">
          <a:xfrm>
            <a:off x="2632075" y="1331913"/>
            <a:ext cx="3417888" cy="2922587"/>
            <a:chOff x="2867396" y="1598249"/>
            <a:chExt cx="3416828" cy="3507393"/>
          </a:xfrm>
        </p:grpSpPr>
        <p:pic>
          <p:nvPicPr>
            <p:cNvPr id="159753" name="图片 12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940671" y="1914459"/>
              <a:ext cx="22860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4" name="图片 8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268786" y="1598249"/>
              <a:ext cx="11811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5" name="图片 5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743522" y="2996952"/>
              <a:ext cx="59055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6" name="图片 6"/>
            <p:cNvPicPr>
              <a:picLocks noChangeAspect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2867396" y="2140099"/>
              <a:ext cx="6000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 cstate="email">
              <a:extLst/>
            </a:blip>
            <a:stretch>
              <a:fillRect/>
            </a:stretch>
          </p:blipFill>
          <p:spPr>
            <a:xfrm>
              <a:off x="3152972" y="2730438"/>
              <a:ext cx="590550" cy="59055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59758" name="图片 9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797" y="2390750"/>
              <a:ext cx="1352550" cy="533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9" name="图片 10"/>
            <p:cNvPicPr>
              <a:picLocks noChangeAspect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4261867" y="2924572"/>
              <a:ext cx="1102221" cy="1102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1" cstate="email"/>
            <a:stretch>
              <a:fillRect/>
            </a:stretch>
          </p:blipFill>
          <p:spPr>
            <a:xfrm>
              <a:off x="3167341" y="3560560"/>
              <a:ext cx="1429893" cy="15450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9761" name="图片 13"/>
            <p:cNvPicPr>
              <a:picLocks noChangeAspect="1"/>
            </p:cNvPicPr>
            <p:nvPr/>
          </p:nvPicPr>
          <p:blipFill>
            <a:blip r:embed="rId12" cstate="email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57863" y="2580254"/>
              <a:ext cx="926361" cy="1730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9748" name="右箭头 15"/>
          <p:cNvSpPr>
            <a:spLocks noChangeArrowheads="1"/>
          </p:cNvSpPr>
          <p:nvPr/>
        </p:nvSpPr>
        <p:spPr bwMode="auto">
          <a:xfrm>
            <a:off x="6156325" y="2562225"/>
            <a:ext cx="503238" cy="539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6804025" y="2063750"/>
            <a:ext cx="1800225" cy="1622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9750" name="TextBox 18"/>
          <p:cNvSpPr txBox="1">
            <a:spLocks noChangeArrowheads="1"/>
          </p:cNvSpPr>
          <p:nvPr/>
        </p:nvSpPr>
        <p:spPr bwMode="auto">
          <a:xfrm>
            <a:off x="6804025" y="3794125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品牌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故事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288" y="792163"/>
            <a:ext cx="38163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秘密之森内容展现</a:t>
            </a:r>
          </a:p>
        </p:txBody>
      </p:sp>
      <p:sp>
        <p:nvSpPr>
          <p:cNvPr id="159752" name="TextBox 20"/>
          <p:cNvSpPr txBox="1">
            <a:spLocks noChangeArrowheads="1"/>
          </p:cNvSpPr>
          <p:nvPr/>
        </p:nvSpPr>
        <p:spPr bwMode="auto">
          <a:xfrm>
            <a:off x="287338" y="4778375"/>
            <a:ext cx="74168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秘密之森能直接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链接到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各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大内媒平台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的移动端，方便互用直接查阅所需的信息。而这里，也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是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品牌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故事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的展现之地。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extBox 5"/>
          <p:cNvSpPr txBox="1">
            <a:spLocks noChangeArrowheads="1"/>
          </p:cNvSpPr>
          <p:nvPr/>
        </p:nvSpPr>
        <p:spPr bwMode="auto">
          <a:xfrm>
            <a:off x="4068065" y="1992313"/>
            <a:ext cx="4801298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新</a:t>
            </a:r>
            <a:r>
              <a:rPr lang="zh-CN" altLang="en-US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媒体平台未来展望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288" y="792163"/>
            <a:ext cx="38163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互动平台功能完善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738962" y="2194669"/>
            <a:ext cx="6119038" cy="49811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>
                  <a:lumMod val="100000"/>
                  <a:alpha val="70000"/>
                </a:srgbClr>
              </a:gs>
              <a:gs pos="100000">
                <a:srgbClr val="C00000">
                  <a:alpha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8965" name="椭圆 4"/>
          <p:cNvSpPr>
            <a:spLocks noChangeArrowheads="1"/>
          </p:cNvSpPr>
          <p:nvPr/>
        </p:nvSpPr>
        <p:spPr bwMode="auto">
          <a:xfrm>
            <a:off x="0" y="2024063"/>
            <a:ext cx="1331913" cy="668337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rgbClr val="F2F2F2"/>
                </a:solidFill>
              </a:rPr>
              <a:t>公告栏</a:t>
            </a:r>
          </a:p>
        </p:txBody>
      </p:sp>
      <p:sp>
        <p:nvSpPr>
          <p:cNvPr id="6" name="剪去对角的矩形 5"/>
          <p:cNvSpPr/>
          <p:nvPr/>
        </p:nvSpPr>
        <p:spPr bwMode="auto">
          <a:xfrm>
            <a:off x="1619672" y="2052998"/>
            <a:ext cx="1224136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开放晒图点赞功能</a:t>
            </a:r>
          </a:p>
        </p:txBody>
      </p:sp>
      <p:sp>
        <p:nvSpPr>
          <p:cNvPr id="7" name="剪去对角的矩形 6"/>
          <p:cNvSpPr/>
          <p:nvPr/>
        </p:nvSpPr>
        <p:spPr bwMode="auto">
          <a:xfrm>
            <a:off x="3053889" y="2047925"/>
            <a:ext cx="1388676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开放养生美食发帖功能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635409" y="3256646"/>
            <a:ext cx="6744907" cy="498110"/>
          </a:xfrm>
          <a:prstGeom prst="rightArrow">
            <a:avLst/>
          </a:prstGeom>
          <a:gradFill>
            <a:gsLst>
              <a:gs pos="0">
                <a:srgbClr val="FFC000"/>
              </a:gs>
              <a:gs pos="50000">
                <a:srgbClr val="FFC000">
                  <a:lumMod val="70000"/>
                  <a:lumOff val="3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38188" y="4391025"/>
            <a:ext cx="7289800" cy="498475"/>
          </a:xfrm>
          <a:prstGeom prst="right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  <a:alpha val="70000"/>
                </a:schemeClr>
              </a:gs>
              <a:gs pos="100000">
                <a:schemeClr val="accent6">
                  <a:lumMod val="60000"/>
                  <a:lumOff val="40000"/>
                  <a:alpha val="50000"/>
                </a:scheme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-85725" y="4256088"/>
            <a:ext cx="1717675" cy="6699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rgbClr val="FFFFFF">
                    <a:lumMod val="95000"/>
                  </a:srgbClr>
                </a:solidFill>
                <a:latin typeface="Arial" pitchFamily="34" charset="0"/>
                <a:ea typeface="宋体" pitchFamily="2" charset="-122"/>
              </a:rPr>
              <a:t>我的庄园</a:t>
            </a:r>
          </a:p>
        </p:txBody>
      </p:sp>
      <p:sp>
        <p:nvSpPr>
          <p:cNvPr id="168973" name="椭圆 15"/>
          <p:cNvSpPr>
            <a:spLocks noChangeArrowheads="1"/>
          </p:cNvSpPr>
          <p:nvPr/>
        </p:nvSpPr>
        <p:spPr bwMode="auto">
          <a:xfrm>
            <a:off x="-26988" y="3086100"/>
            <a:ext cx="1331913" cy="668338"/>
          </a:xfrm>
          <a:prstGeom prst="ellipse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rgbClr val="F2F2F2"/>
                </a:solidFill>
              </a:rPr>
              <a:t>计步器</a:t>
            </a:r>
          </a:p>
        </p:txBody>
      </p:sp>
      <p:sp>
        <p:nvSpPr>
          <p:cNvPr id="17" name="剪去对角的矩形 16"/>
          <p:cNvSpPr/>
          <p:nvPr/>
        </p:nvSpPr>
        <p:spPr bwMode="auto">
          <a:xfrm>
            <a:off x="3172581" y="3196351"/>
            <a:ext cx="1544133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开放步行者级别设定系统</a:t>
            </a:r>
          </a:p>
        </p:txBody>
      </p:sp>
      <p:sp>
        <p:nvSpPr>
          <p:cNvPr id="18" name="剪去对角的矩形 17"/>
          <p:cNvSpPr/>
          <p:nvPr/>
        </p:nvSpPr>
        <p:spPr bwMode="auto">
          <a:xfrm>
            <a:off x="1638101" y="3196351"/>
            <a:ext cx="1278746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开放步行听音乐功能</a:t>
            </a:r>
          </a:p>
        </p:txBody>
      </p:sp>
      <p:sp>
        <p:nvSpPr>
          <p:cNvPr id="19" name="剪去对角的矩形 18"/>
          <p:cNvSpPr/>
          <p:nvPr/>
        </p:nvSpPr>
        <p:spPr bwMode="auto">
          <a:xfrm>
            <a:off x="4672283" y="2052998"/>
            <a:ext cx="1623819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开放最美小屋起居现拍活动</a:t>
            </a:r>
          </a:p>
        </p:txBody>
      </p:sp>
      <p:sp>
        <p:nvSpPr>
          <p:cNvPr id="20" name="剪去对角的矩形 19"/>
          <p:cNvSpPr/>
          <p:nvPr/>
        </p:nvSpPr>
        <p:spPr bwMode="auto">
          <a:xfrm>
            <a:off x="5004048" y="3217335"/>
            <a:ext cx="1403694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开放分享步行经验平台</a:t>
            </a:r>
          </a:p>
        </p:txBody>
      </p:sp>
      <p:sp>
        <p:nvSpPr>
          <p:cNvPr id="21" name="剪去对角的矩形 20"/>
          <p:cNvSpPr/>
          <p:nvPr/>
        </p:nvSpPr>
        <p:spPr bwMode="auto">
          <a:xfrm>
            <a:off x="1800816" y="4305971"/>
            <a:ext cx="1371764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开放植物果实达标系统</a:t>
            </a:r>
          </a:p>
        </p:txBody>
      </p:sp>
      <p:sp>
        <p:nvSpPr>
          <p:cNvPr id="22" name="剪去对角的矩形 21"/>
          <p:cNvSpPr/>
          <p:nvPr/>
        </p:nvSpPr>
        <p:spPr bwMode="auto">
          <a:xfrm>
            <a:off x="3538871" y="4305971"/>
            <a:ext cx="1465221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开放高品质植物收集功能</a:t>
            </a:r>
          </a:p>
        </p:txBody>
      </p:sp>
      <p:sp>
        <p:nvSpPr>
          <p:cNvPr id="23" name="剪去对角的矩形 22"/>
          <p:cNvSpPr/>
          <p:nvPr/>
        </p:nvSpPr>
        <p:spPr bwMode="auto">
          <a:xfrm>
            <a:off x="5292080" y="4290008"/>
            <a:ext cx="1332148" cy="66910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开放优质产品生成系统</a:t>
            </a:r>
          </a:p>
        </p:txBody>
      </p:sp>
      <p:sp>
        <p:nvSpPr>
          <p:cNvPr id="168981" name="TextBox 23"/>
          <p:cNvSpPr txBox="1">
            <a:spLocks noChangeArrowheads="1"/>
          </p:cNvSpPr>
          <p:nvPr/>
        </p:nvSpPr>
        <p:spPr bwMode="auto">
          <a:xfrm>
            <a:off x="107950" y="1101725"/>
            <a:ext cx="90360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结合四合理中的“</a:t>
            </a:r>
            <a:r>
              <a:rPr lang="zh-CN" altLang="en-US" sz="2000" b="1" dirty="0">
                <a:solidFill>
                  <a:srgbClr val="FF0000"/>
                </a:solidFill>
                <a:latin typeface="Gulim" pitchFamily="34" charset="-127"/>
                <a:ea typeface="幼圆"/>
                <a:cs typeface="幼圆"/>
              </a:rPr>
              <a:t>情志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”、“</a:t>
            </a:r>
            <a:r>
              <a:rPr lang="zh-CN" altLang="en-US" sz="2000" b="1" dirty="0">
                <a:solidFill>
                  <a:srgbClr val="FF0000"/>
                </a:solidFill>
                <a:latin typeface="Gulim" pitchFamily="34" charset="-127"/>
                <a:ea typeface="幼圆"/>
                <a:cs typeface="幼圆"/>
              </a:rPr>
              <a:t>运动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”、“</a:t>
            </a:r>
            <a:r>
              <a:rPr lang="zh-CN" altLang="en-US" sz="2000" b="1" dirty="0">
                <a:solidFill>
                  <a:srgbClr val="FF0000"/>
                </a:solidFill>
                <a:latin typeface="Gulim" pitchFamily="34" charset="-127"/>
                <a:ea typeface="幼圆"/>
                <a:cs typeface="幼圆"/>
              </a:rPr>
              <a:t>饮食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”和“</a:t>
            </a:r>
            <a:r>
              <a:rPr lang="zh-CN" altLang="en-US" sz="2000" b="1" dirty="0">
                <a:solidFill>
                  <a:srgbClr val="FF0000"/>
                </a:solidFill>
                <a:latin typeface="Gulim" pitchFamily="34" charset="-127"/>
                <a:ea typeface="幼圆"/>
                <a:cs typeface="幼圆"/>
              </a:rPr>
              <a:t>起居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”</a:t>
            </a:r>
            <a:r>
              <a:rPr lang="zh-CN" altLang="en-US" dirty="0" smtClean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XXAPP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将不断的完善其互动分享平台，并在过程中，灌输用户</a:t>
            </a:r>
            <a:r>
              <a:rPr lang="zh-CN" altLang="en-US" sz="2000" b="1" dirty="0">
                <a:solidFill>
                  <a:srgbClr val="FF0000"/>
                </a:solidFill>
                <a:latin typeface="Gulim" pitchFamily="34" charset="-127"/>
                <a:ea typeface="幼圆"/>
                <a:cs typeface="幼圆"/>
              </a:rPr>
              <a:t>高品质中草药产品</a:t>
            </a:r>
            <a:r>
              <a:rPr lang="zh-CN" altLang="en-US" dirty="0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的理念，倡导高品质生活。</a:t>
            </a:r>
          </a:p>
        </p:txBody>
      </p:sp>
      <p:sp>
        <p:nvSpPr>
          <p:cNvPr id="168982" name="TextBox 24"/>
          <p:cNvSpPr txBox="1">
            <a:spLocks noChangeArrowheads="1"/>
          </p:cNvSpPr>
          <p:nvPr/>
        </p:nvSpPr>
        <p:spPr bwMode="auto">
          <a:xfrm>
            <a:off x="6892925" y="2174875"/>
            <a:ext cx="1135063" cy="6461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饮食和起居的实现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27988" y="4354513"/>
            <a:ext cx="1152525" cy="6477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高品质产品和生活</a:t>
            </a:r>
          </a:p>
        </p:txBody>
      </p:sp>
      <p:sp>
        <p:nvSpPr>
          <p:cNvPr id="168984" name="TextBox 26"/>
          <p:cNvSpPr txBox="1">
            <a:spLocks noChangeArrowheads="1"/>
          </p:cNvSpPr>
          <p:nvPr/>
        </p:nvSpPr>
        <p:spPr bwMode="auto">
          <a:xfrm>
            <a:off x="7540625" y="3236913"/>
            <a:ext cx="1208088" cy="64611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Gulim" pitchFamily="34" charset="-127"/>
                <a:ea typeface="幼圆"/>
                <a:cs typeface="幼圆"/>
              </a:rPr>
              <a:t>运动和情志的实现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251520" y="457256"/>
          <a:ext cx="7848872" cy="546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76825" y="568325"/>
            <a:ext cx="38163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互动平台功能完善图</a:t>
            </a:r>
          </a:p>
        </p:txBody>
      </p:sp>
      <p:sp>
        <p:nvSpPr>
          <p:cNvPr id="169987" name="TextBox 3"/>
          <p:cNvSpPr txBox="1">
            <a:spLocks noChangeArrowheads="1"/>
          </p:cNvSpPr>
          <p:nvPr/>
        </p:nvSpPr>
        <p:spPr bwMode="auto">
          <a:xfrm>
            <a:off x="6443663" y="1597025"/>
            <a:ext cx="2592387" cy="326231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在完善过程中，不断融进高品质和四平衡的理念，最终完成由起初简单的“</a:t>
            </a:r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运动</a:t>
            </a:r>
            <a:r>
              <a:rPr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中草药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”模式，向“</a:t>
            </a:r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四合理</a:t>
            </a:r>
            <a:r>
              <a:rPr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高品质中草药产品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”的完美蜕变过程。在潜移默化之中，使用户对品牌宗旨有了深刻的认识。从而达到品牌二次传播的</a:t>
            </a:r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理想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4063" y="2786063"/>
            <a:ext cx="7923212" cy="7207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algn="r" eaLnBrk="1" hangingPunct="1"/>
            <a:r>
              <a:rPr lang="en-US" altLang="zh-CN" b="1">
                <a:latin typeface="微软雅黑"/>
                <a:ea typeface="微软雅黑"/>
                <a:cs typeface="微软雅黑"/>
              </a:rPr>
              <a:t>THE END</a:t>
            </a:r>
            <a:endParaRPr lang="zh-CN" altLang="en-US" b="1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792163"/>
            <a:ext cx="5762625" cy="444500"/>
          </a:xfrm>
        </p:spPr>
        <p:txBody>
          <a:bodyPr/>
          <a:lstStyle/>
          <a:p>
            <a:r>
              <a:rPr lang="zh-CN" altLang="en-US" sz="2400" b="1">
                <a:latin typeface="微软雅黑"/>
                <a:ea typeface="微软雅黑"/>
                <a:cs typeface="微软雅黑"/>
              </a:rPr>
              <a:t>各板块功能简介（以移动端界面演示）</a:t>
            </a:r>
          </a:p>
        </p:txBody>
      </p:sp>
      <p:grpSp>
        <p:nvGrpSpPr>
          <p:cNvPr id="138242" name="组合 2"/>
          <p:cNvGrpSpPr>
            <a:grpSpLocks/>
          </p:cNvGrpSpPr>
          <p:nvPr/>
        </p:nvGrpSpPr>
        <p:grpSpPr bwMode="auto">
          <a:xfrm>
            <a:off x="1793875" y="1525588"/>
            <a:ext cx="1793875" cy="2711450"/>
            <a:chOff x="2257234" y="1288493"/>
            <a:chExt cx="2314766" cy="4820139"/>
          </a:xfrm>
        </p:grpSpPr>
        <p:pic>
          <p:nvPicPr>
            <p:cNvPr id="138258" name="Picture 1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257234" y="1288493"/>
              <a:ext cx="2314766" cy="482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8259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426599" y="1732999"/>
              <a:ext cx="1969258" cy="3684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8243" name="组合 7"/>
          <p:cNvGrpSpPr>
            <a:grpSpLocks/>
          </p:cNvGrpSpPr>
          <p:nvPr/>
        </p:nvGrpSpPr>
        <p:grpSpPr bwMode="auto">
          <a:xfrm>
            <a:off x="5403850" y="1476375"/>
            <a:ext cx="1920875" cy="2760663"/>
            <a:chOff x="6805031" y="1440888"/>
            <a:chExt cx="2338969" cy="4667743"/>
          </a:xfrm>
        </p:grpSpPr>
        <p:pic>
          <p:nvPicPr>
            <p:cNvPr id="138256" name="Picture 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805031" y="1440888"/>
              <a:ext cx="2338969" cy="4667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7029263" y="2060928"/>
              <a:ext cx="1915636" cy="35967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200" b="1" dirty="0">
                  <a:solidFill>
                    <a:srgbClr val="92D050"/>
                  </a:solidFill>
                  <a:latin typeface="Arial" pitchFamily="34" charset="0"/>
                  <a:ea typeface="宋体" pitchFamily="2" charset="-122"/>
                </a:rPr>
                <a:t>            </a:t>
              </a:r>
              <a:r>
                <a:rPr lang="zh-CN" altLang="en-US" sz="11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我的庄园</a:t>
              </a:r>
            </a:p>
          </p:txBody>
        </p:sp>
      </p:grpSp>
      <p:pic>
        <p:nvPicPr>
          <p:cNvPr id="138244" name="图片 19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-14288" y="1547813"/>
            <a:ext cx="18081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矩形 5"/>
          <p:cNvSpPr>
            <a:spLocks noChangeArrowheads="1"/>
          </p:cNvSpPr>
          <p:nvPr/>
        </p:nvSpPr>
        <p:spPr bwMode="auto">
          <a:xfrm>
            <a:off x="15875" y="4319588"/>
            <a:ext cx="174783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公告栏</a:t>
            </a:r>
            <a:r>
              <a:rPr lang="zh-CN" altLang="en-US" sz="12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：结合行走的概念，介绍与行走有关的专题，并附有一周步行排行榜，而且设有链接直接通往</a:t>
            </a:r>
            <a:r>
              <a:rPr lang="en-US" altLang="zh-CN" sz="12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minisite</a:t>
            </a:r>
            <a:endParaRPr lang="zh-CN" altLang="en-US" sz="12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8246" name="矩形 4"/>
          <p:cNvSpPr>
            <a:spLocks noChangeArrowheads="1"/>
          </p:cNvSpPr>
          <p:nvPr/>
        </p:nvSpPr>
        <p:spPr bwMode="auto">
          <a:xfrm>
            <a:off x="1839913" y="4371975"/>
            <a:ext cx="1627187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养生馆</a:t>
            </a:r>
            <a:r>
              <a:rPr lang="zh-CN" altLang="en-US" sz="12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：设有体质测试和节气养生专题，有针对行走相关的养生建议，推送文章有收藏功能，方便用户在无网络状况下阅读</a:t>
            </a:r>
          </a:p>
        </p:txBody>
      </p:sp>
      <p:sp>
        <p:nvSpPr>
          <p:cNvPr id="138247" name="矩形 89"/>
          <p:cNvSpPr>
            <a:spLocks noChangeArrowheads="1"/>
          </p:cNvSpPr>
          <p:nvPr/>
        </p:nvSpPr>
        <p:spPr bwMode="auto">
          <a:xfrm>
            <a:off x="3684588" y="4378325"/>
            <a:ext cx="1620837" cy="104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活力广场</a:t>
            </a:r>
            <a:r>
              <a:rPr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结合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行走</a:t>
            </a:r>
            <a:r>
              <a:rPr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日的理念，内置计步器，有相关计步数据的呈现，有计步排名并互动分享功能</a:t>
            </a:r>
          </a:p>
        </p:txBody>
      </p:sp>
      <p:sp>
        <p:nvSpPr>
          <p:cNvPr id="138248" name="矩形 92"/>
          <p:cNvSpPr>
            <a:spLocks noChangeArrowheads="1"/>
          </p:cNvSpPr>
          <p:nvPr/>
        </p:nvSpPr>
        <p:spPr bwMode="auto">
          <a:xfrm>
            <a:off x="5588000" y="4368800"/>
            <a:ext cx="15795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我的庄园</a:t>
            </a:r>
            <a:r>
              <a:rPr lang="zh-CN" altLang="en-US" sz="12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：内含种植中草药的小游戏，需在计步器的协助下完成，设置一定关卡，完成后可获得相关奖励</a:t>
            </a:r>
            <a:endParaRPr lang="zh-CN" altLang="en-US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38249" name="组合 9"/>
          <p:cNvGrpSpPr>
            <a:grpSpLocks/>
          </p:cNvGrpSpPr>
          <p:nvPr/>
        </p:nvGrpSpPr>
        <p:grpSpPr bwMode="auto">
          <a:xfrm>
            <a:off x="3541713" y="1498600"/>
            <a:ext cx="1908175" cy="2735263"/>
            <a:chOff x="4527628" y="1812685"/>
            <a:chExt cx="2323906" cy="4066032"/>
          </a:xfrm>
        </p:grpSpPr>
        <p:pic>
          <p:nvPicPr>
            <p:cNvPr id="138254" name="图片 22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8255" name="图片 8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8250" name="组合 24"/>
          <p:cNvGrpSpPr>
            <a:grpSpLocks/>
          </p:cNvGrpSpPr>
          <p:nvPr/>
        </p:nvGrpSpPr>
        <p:grpSpPr bwMode="auto">
          <a:xfrm>
            <a:off x="7251700" y="1473200"/>
            <a:ext cx="1901825" cy="2760663"/>
            <a:chOff x="6649089" y="1200741"/>
            <a:chExt cx="2316924" cy="3896980"/>
          </a:xfrm>
        </p:grpSpPr>
        <p:pic>
          <p:nvPicPr>
            <p:cNvPr id="138252" name="Picture 1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6649089" y="1200741"/>
              <a:ext cx="2316924" cy="3896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8253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6805023" y="1560907"/>
              <a:ext cx="2016924" cy="2953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251" name="矩形 27"/>
          <p:cNvSpPr>
            <a:spLocks noChangeArrowheads="1"/>
          </p:cNvSpPr>
          <p:nvPr/>
        </p:nvSpPr>
        <p:spPr bwMode="auto">
          <a:xfrm>
            <a:off x="7454900" y="4319588"/>
            <a:ext cx="1579563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秘密之森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XX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官</a:t>
            </a:r>
            <a:r>
              <a:rPr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网、微博、微信等各大自媒体平台的链接，后期是品牌故事的展现地方</a:t>
            </a:r>
            <a:endParaRPr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组合 2"/>
          <p:cNvGrpSpPr>
            <a:grpSpLocks/>
          </p:cNvGrpSpPr>
          <p:nvPr/>
        </p:nvGrpSpPr>
        <p:grpSpPr bwMode="auto">
          <a:xfrm>
            <a:off x="2957513" y="3373438"/>
            <a:ext cx="1625600" cy="2343150"/>
            <a:chOff x="2257234" y="1436613"/>
            <a:chExt cx="2314766" cy="4672019"/>
          </a:xfrm>
        </p:grpSpPr>
        <p:pic>
          <p:nvPicPr>
            <p:cNvPr id="140307" name="Picture 1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257234" y="1436613"/>
              <a:ext cx="2314766" cy="4672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08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458676" y="1873091"/>
              <a:ext cx="1969258" cy="354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0290" name="组合 7"/>
          <p:cNvGrpSpPr>
            <a:grpSpLocks/>
          </p:cNvGrpSpPr>
          <p:nvPr/>
        </p:nvGrpSpPr>
        <p:grpSpPr bwMode="auto">
          <a:xfrm>
            <a:off x="6696075" y="1216025"/>
            <a:ext cx="1643063" cy="2341563"/>
            <a:chOff x="6805031" y="1440888"/>
            <a:chExt cx="2338969" cy="4667743"/>
          </a:xfrm>
        </p:grpSpPr>
        <p:pic>
          <p:nvPicPr>
            <p:cNvPr id="140305" name="Picture 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805031" y="1440888"/>
              <a:ext cx="2338969" cy="4667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7028759" y="2061144"/>
              <a:ext cx="1916372" cy="36076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200" b="1" dirty="0">
                  <a:solidFill>
                    <a:srgbClr val="92D050"/>
                  </a:solidFill>
                  <a:latin typeface="Arial" pitchFamily="34" charset="0"/>
                  <a:ea typeface="宋体" pitchFamily="2" charset="-122"/>
                </a:rPr>
                <a:t>       </a:t>
              </a:r>
              <a:r>
                <a:rPr lang="zh-CN" altLang="en-US" sz="11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我的庄园</a:t>
              </a:r>
            </a:p>
          </p:txBody>
        </p:sp>
      </p:grpSp>
      <p:pic>
        <p:nvPicPr>
          <p:cNvPr id="140291" name="图片 19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2038" y="2420938"/>
            <a:ext cx="15986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2" name="TextBox 16"/>
          <p:cNvSpPr txBox="1">
            <a:spLocks noChangeArrowheads="1"/>
          </p:cNvSpPr>
          <p:nvPr/>
        </p:nvSpPr>
        <p:spPr bwMode="auto">
          <a:xfrm>
            <a:off x="1706563" y="395288"/>
            <a:ext cx="732948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XX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新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媒体互动平台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是以计步器为中心串联作用，把其他三大板块结合在一起的</a:t>
            </a:r>
            <a:r>
              <a:rPr lang="zh-CN" altLang="en-US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互动分享型社区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平台。</a:t>
            </a:r>
          </a:p>
        </p:txBody>
      </p:sp>
      <p:cxnSp>
        <p:nvCxnSpPr>
          <p:cNvPr id="140293" name="直接箭头连接符 4"/>
          <p:cNvCxnSpPr>
            <a:cxnSpLocks noChangeShapeType="1"/>
          </p:cNvCxnSpPr>
          <p:nvPr/>
        </p:nvCxnSpPr>
        <p:spPr bwMode="auto">
          <a:xfrm>
            <a:off x="1706563" y="1652588"/>
            <a:ext cx="498951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 type="arrow" w="med" len="med"/>
            <a:tailEnd type="arrow" w="med" len="med"/>
          </a:ln>
        </p:spPr>
      </p:cxnSp>
      <p:cxnSp>
        <p:nvCxnSpPr>
          <p:cNvPr id="140294" name="直接箭头连接符 8"/>
          <p:cNvCxnSpPr>
            <a:cxnSpLocks noChangeShapeType="1"/>
          </p:cNvCxnSpPr>
          <p:nvPr/>
        </p:nvCxnSpPr>
        <p:spPr bwMode="auto">
          <a:xfrm>
            <a:off x="1816100" y="2857500"/>
            <a:ext cx="3055938" cy="635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prstDash val="lgDash"/>
            <a:round/>
            <a:headEnd type="arrow" w="med" len="med"/>
            <a:tailEnd type="arrow" w="med" len="med"/>
          </a:ln>
        </p:spPr>
      </p:cxnSp>
      <p:cxnSp>
        <p:nvCxnSpPr>
          <p:cNvPr id="11" name="肘形连接符 10"/>
          <p:cNvCxnSpPr>
            <a:endCxn id="85" idx="1"/>
          </p:cNvCxnSpPr>
          <p:nvPr/>
        </p:nvCxnSpPr>
        <p:spPr bwMode="auto">
          <a:xfrm rot="16200000" flipH="1">
            <a:off x="1314450" y="2901951"/>
            <a:ext cx="1330325" cy="19558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lgDash"/>
            <a:round/>
            <a:headEnd type="arrow" w="med" len="med"/>
            <a:tailEnd type="arrow"/>
          </a:ln>
          <a:effectLst/>
        </p:spPr>
      </p:cxnSp>
      <p:sp>
        <p:nvSpPr>
          <p:cNvPr id="140296" name="TextBox 13"/>
          <p:cNvSpPr txBox="1">
            <a:spLocks noChangeArrowheads="1"/>
          </p:cNvSpPr>
          <p:nvPr/>
        </p:nvSpPr>
        <p:spPr bwMode="auto">
          <a:xfrm>
            <a:off x="2111375" y="1328738"/>
            <a:ext cx="435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计步器让你获得更多快高长大的小道具</a:t>
            </a:r>
          </a:p>
        </p:txBody>
      </p:sp>
      <p:sp>
        <p:nvSpPr>
          <p:cNvPr id="140297" name="TextBox 26"/>
          <p:cNvSpPr txBox="1">
            <a:spLocks noChangeArrowheads="1"/>
          </p:cNvSpPr>
          <p:nvPr/>
        </p:nvSpPr>
        <p:spPr bwMode="auto">
          <a:xfrm>
            <a:off x="1816100" y="2255838"/>
            <a:ext cx="3055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计步器让你排名更靠前，甚至获得冠军</a:t>
            </a:r>
          </a:p>
        </p:txBody>
      </p:sp>
      <p:sp>
        <p:nvSpPr>
          <p:cNvPr id="140298" name="TextBox 27"/>
          <p:cNvSpPr txBox="1">
            <a:spLocks noChangeArrowheads="1"/>
          </p:cNvSpPr>
          <p:nvPr/>
        </p:nvSpPr>
        <p:spPr bwMode="auto">
          <a:xfrm>
            <a:off x="1014413" y="3775075"/>
            <a:ext cx="1685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计步器让你更健康，看看行走完要吃点啥</a:t>
            </a:r>
          </a:p>
        </p:txBody>
      </p:sp>
      <p:sp>
        <p:nvSpPr>
          <p:cNvPr id="140299" name="TextBox 14"/>
          <p:cNvSpPr txBox="1">
            <a:spLocks noChangeArrowheads="1"/>
          </p:cNvSpPr>
          <p:nvPr/>
        </p:nvSpPr>
        <p:spPr bwMode="auto">
          <a:xfrm>
            <a:off x="3563938" y="1708150"/>
            <a:ext cx="917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奖励</a:t>
            </a:r>
          </a:p>
        </p:txBody>
      </p:sp>
      <p:sp>
        <p:nvSpPr>
          <p:cNvPr id="140300" name="TextBox 31"/>
          <p:cNvSpPr txBox="1">
            <a:spLocks noChangeArrowheads="1"/>
          </p:cNvSpPr>
          <p:nvPr/>
        </p:nvSpPr>
        <p:spPr bwMode="auto">
          <a:xfrm>
            <a:off x="2957513" y="2906713"/>
            <a:ext cx="917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激励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5725" y="4594225"/>
            <a:ext cx="9191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</a:p>
        </p:txBody>
      </p:sp>
      <p:grpSp>
        <p:nvGrpSpPr>
          <p:cNvPr id="140302" name="组合 20"/>
          <p:cNvGrpSpPr>
            <a:grpSpLocks/>
          </p:cNvGrpSpPr>
          <p:nvPr/>
        </p:nvGrpSpPr>
        <p:grpSpPr bwMode="auto">
          <a:xfrm>
            <a:off x="-58738" y="636588"/>
            <a:ext cx="1846263" cy="2579687"/>
            <a:chOff x="4527628" y="1812685"/>
            <a:chExt cx="2323906" cy="4066032"/>
          </a:xfrm>
        </p:grpSpPr>
        <p:pic>
          <p:nvPicPr>
            <p:cNvPr id="140303" name="图片 22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27628" y="1812685"/>
              <a:ext cx="2323906" cy="406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04" name="图片 23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702509" y="2204861"/>
              <a:ext cx="1999918" cy="309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 txBox="1">
            <a:spLocks noChangeArrowheads="1"/>
          </p:cNvSpPr>
          <p:nvPr/>
        </p:nvSpPr>
        <p:spPr bwMode="auto">
          <a:xfrm>
            <a:off x="409575" y="752475"/>
            <a:ext cx="53149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marL="912813" indent="-912813" eaLnBrk="0" hangingPunct="0"/>
            <a:r>
              <a:rPr lang="zh-CN" altLang="en-US" sz="2400" b="1">
                <a:latin typeface="微软雅黑"/>
                <a:ea typeface="微软雅黑"/>
                <a:cs typeface="微软雅黑"/>
                <a:sym typeface="Calibri"/>
              </a:rPr>
              <a:t>假如遇上无移动网络的情况？？？</a:t>
            </a:r>
          </a:p>
        </p:txBody>
      </p:sp>
      <p:grpSp>
        <p:nvGrpSpPr>
          <p:cNvPr id="142338" name="组合 2"/>
          <p:cNvGrpSpPr>
            <a:grpSpLocks/>
          </p:cNvGrpSpPr>
          <p:nvPr/>
        </p:nvGrpSpPr>
        <p:grpSpPr bwMode="auto">
          <a:xfrm>
            <a:off x="4983163" y="1241425"/>
            <a:ext cx="1625600" cy="2341563"/>
            <a:chOff x="2257234" y="1436613"/>
            <a:chExt cx="2314766" cy="4672019"/>
          </a:xfrm>
        </p:grpSpPr>
        <p:pic>
          <p:nvPicPr>
            <p:cNvPr id="142349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257234" y="1436613"/>
              <a:ext cx="2314766" cy="4672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2350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458676" y="1873091"/>
              <a:ext cx="1969258" cy="354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2339" name="组合 5"/>
          <p:cNvGrpSpPr>
            <a:grpSpLocks/>
          </p:cNvGrpSpPr>
          <p:nvPr/>
        </p:nvGrpSpPr>
        <p:grpSpPr bwMode="auto">
          <a:xfrm>
            <a:off x="6711950" y="1236663"/>
            <a:ext cx="1641475" cy="2341562"/>
            <a:chOff x="6805031" y="1440888"/>
            <a:chExt cx="2338969" cy="4667743"/>
          </a:xfrm>
        </p:grpSpPr>
        <p:pic>
          <p:nvPicPr>
            <p:cNvPr id="142347" name="Picture 5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805031" y="1440888"/>
              <a:ext cx="2338969" cy="4667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 bwMode="auto">
            <a:xfrm>
              <a:off x="7028976" y="2061144"/>
              <a:ext cx="1915963" cy="36076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200" b="1" dirty="0">
                  <a:solidFill>
                    <a:srgbClr val="92D050"/>
                  </a:solidFill>
                  <a:latin typeface="Arial" pitchFamily="34" charset="0"/>
                  <a:ea typeface="宋体" pitchFamily="2" charset="-122"/>
                </a:rPr>
                <a:t>       </a:t>
              </a:r>
              <a:r>
                <a:rPr lang="zh-CN" altLang="en-US" sz="11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我的庄园</a:t>
              </a:r>
            </a:p>
          </p:txBody>
        </p:sp>
      </p:grpSp>
      <p:pic>
        <p:nvPicPr>
          <p:cNvPr id="142340" name="图片 8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1241425"/>
            <a:ext cx="15970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1" name="图片 9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50825" y="1433513"/>
            <a:ext cx="17907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乘号 10"/>
          <p:cNvSpPr/>
          <p:nvPr/>
        </p:nvSpPr>
        <p:spPr bwMode="auto">
          <a:xfrm>
            <a:off x="482600" y="1468438"/>
            <a:ext cx="1281113" cy="1939925"/>
          </a:xfrm>
          <a:prstGeom prst="mathMultiply">
            <a:avLst/>
          </a:prstGeom>
          <a:solidFill>
            <a:srgbClr val="FF0000">
              <a:alpha val="7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2343" name="右箭头 11"/>
          <p:cNvSpPr>
            <a:spLocks noChangeArrowheads="1"/>
          </p:cNvSpPr>
          <p:nvPr/>
        </p:nvSpPr>
        <p:spPr bwMode="auto">
          <a:xfrm>
            <a:off x="2117725" y="2347913"/>
            <a:ext cx="1201738" cy="241300"/>
          </a:xfrm>
          <a:prstGeom prst="rightArrow">
            <a:avLst>
              <a:gd name="adj1" fmla="val 50000"/>
              <a:gd name="adj2" fmla="val 49941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42344" name="TextBox 12"/>
          <p:cNvSpPr txBox="1">
            <a:spLocks noChangeArrowheads="1"/>
          </p:cNvSpPr>
          <p:nvPr/>
        </p:nvSpPr>
        <p:spPr bwMode="auto">
          <a:xfrm>
            <a:off x="2206625" y="2078038"/>
            <a:ext cx="1020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不影响</a:t>
            </a:r>
          </a:p>
        </p:txBody>
      </p:sp>
      <p:sp>
        <p:nvSpPr>
          <p:cNvPr id="142345" name="TextBox 13"/>
          <p:cNvSpPr txBox="1">
            <a:spLocks noChangeArrowheads="1"/>
          </p:cNvSpPr>
          <p:nvPr/>
        </p:nvSpPr>
        <p:spPr bwMode="auto">
          <a:xfrm>
            <a:off x="2411413" y="4297363"/>
            <a:ext cx="6030912" cy="129266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假如遇到无移动网络的情况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  <a:sym typeface="Calibri"/>
              </a:rPr>
              <a:t>XX</a:t>
            </a:r>
            <a:r>
              <a:rPr lang="zh-CN" altLang="en-US" dirty="0" smtClean="0">
                <a:latin typeface="微软雅黑"/>
                <a:ea typeface="微软雅黑"/>
                <a:cs typeface="微软雅黑"/>
                <a:sym typeface="Calibri"/>
              </a:rPr>
              <a:t>新</a:t>
            </a:r>
            <a:r>
              <a:rPr lang="zh-CN" altLang="en-US" dirty="0">
                <a:latin typeface="微软雅黑"/>
                <a:ea typeface="微软雅黑"/>
                <a:cs typeface="微软雅黑"/>
                <a:sym typeface="Calibri"/>
              </a:rPr>
              <a:t>媒体互动平台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也会依靠强大的云端服务器，用户可以阅读之前下载或阅读过的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文章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，或者利用已获得的植物原来，栽培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植物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。而且可以文章收藏还具备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分类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搜索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功能。</a:t>
            </a:r>
          </a:p>
        </p:txBody>
      </p:sp>
      <p:sp>
        <p:nvSpPr>
          <p:cNvPr id="15" name="任意多边形 14"/>
          <p:cNvSpPr/>
          <p:nvPr/>
        </p:nvSpPr>
        <p:spPr bwMode="auto">
          <a:xfrm>
            <a:off x="3292475" y="3535363"/>
            <a:ext cx="5040313" cy="701675"/>
          </a:xfrm>
          <a:custGeom>
            <a:avLst/>
            <a:gdLst>
              <a:gd name="connsiteX0" fmla="*/ 0 w 4800600"/>
              <a:gd name="connsiteY0" fmla="*/ 48126 h 818246"/>
              <a:gd name="connsiteX1" fmla="*/ 1768642 w 4800600"/>
              <a:gd name="connsiteY1" fmla="*/ 529390 h 818246"/>
              <a:gd name="connsiteX2" fmla="*/ 1961147 w 4800600"/>
              <a:gd name="connsiteY2" fmla="*/ 697832 h 818246"/>
              <a:gd name="connsiteX3" fmla="*/ 1624263 w 4800600"/>
              <a:gd name="connsiteY3" fmla="*/ 661737 h 818246"/>
              <a:gd name="connsiteX4" fmla="*/ 2370221 w 4800600"/>
              <a:gd name="connsiteY4" fmla="*/ 818147 h 818246"/>
              <a:gd name="connsiteX5" fmla="*/ 2947737 w 4800600"/>
              <a:gd name="connsiteY5" fmla="*/ 685800 h 818246"/>
              <a:gd name="connsiteX6" fmla="*/ 2707105 w 4800600"/>
              <a:gd name="connsiteY6" fmla="*/ 709863 h 818246"/>
              <a:gd name="connsiteX7" fmla="*/ 2815389 w 4800600"/>
              <a:gd name="connsiteY7" fmla="*/ 613611 h 818246"/>
              <a:gd name="connsiteX8" fmla="*/ 4680284 w 4800600"/>
              <a:gd name="connsiteY8" fmla="*/ 36095 h 818246"/>
              <a:gd name="connsiteX9" fmla="*/ 4800600 w 4800600"/>
              <a:gd name="connsiteY9" fmla="*/ 0 h 818246"/>
              <a:gd name="connsiteX0" fmla="*/ 0 w 4800600"/>
              <a:gd name="connsiteY0" fmla="*/ 48126 h 902030"/>
              <a:gd name="connsiteX1" fmla="*/ 1768642 w 4800600"/>
              <a:gd name="connsiteY1" fmla="*/ 529390 h 902030"/>
              <a:gd name="connsiteX2" fmla="*/ 1961147 w 4800600"/>
              <a:gd name="connsiteY2" fmla="*/ 697832 h 902030"/>
              <a:gd name="connsiteX3" fmla="*/ 1624263 w 4800600"/>
              <a:gd name="connsiteY3" fmla="*/ 661737 h 902030"/>
              <a:gd name="connsiteX4" fmla="*/ 2347361 w 4800600"/>
              <a:gd name="connsiteY4" fmla="*/ 901967 h 902030"/>
              <a:gd name="connsiteX5" fmla="*/ 2947737 w 4800600"/>
              <a:gd name="connsiteY5" fmla="*/ 685800 h 902030"/>
              <a:gd name="connsiteX6" fmla="*/ 2707105 w 4800600"/>
              <a:gd name="connsiteY6" fmla="*/ 709863 h 902030"/>
              <a:gd name="connsiteX7" fmla="*/ 2815389 w 4800600"/>
              <a:gd name="connsiteY7" fmla="*/ 613611 h 902030"/>
              <a:gd name="connsiteX8" fmla="*/ 4680284 w 4800600"/>
              <a:gd name="connsiteY8" fmla="*/ 36095 h 902030"/>
              <a:gd name="connsiteX9" fmla="*/ 4800600 w 4800600"/>
              <a:gd name="connsiteY9" fmla="*/ 0 h 902030"/>
              <a:gd name="connsiteX0" fmla="*/ 0 w 4800600"/>
              <a:gd name="connsiteY0" fmla="*/ 48126 h 902097"/>
              <a:gd name="connsiteX1" fmla="*/ 1768642 w 4800600"/>
              <a:gd name="connsiteY1" fmla="*/ 529390 h 902097"/>
              <a:gd name="connsiteX2" fmla="*/ 1961147 w 4800600"/>
              <a:gd name="connsiteY2" fmla="*/ 697832 h 902097"/>
              <a:gd name="connsiteX3" fmla="*/ 1624263 w 4800600"/>
              <a:gd name="connsiteY3" fmla="*/ 661737 h 902097"/>
              <a:gd name="connsiteX4" fmla="*/ 2347361 w 4800600"/>
              <a:gd name="connsiteY4" fmla="*/ 901967 h 902097"/>
              <a:gd name="connsiteX5" fmla="*/ 3100137 w 4800600"/>
              <a:gd name="connsiteY5" fmla="*/ 624840 h 902097"/>
              <a:gd name="connsiteX6" fmla="*/ 2707105 w 4800600"/>
              <a:gd name="connsiteY6" fmla="*/ 709863 h 902097"/>
              <a:gd name="connsiteX7" fmla="*/ 2815389 w 4800600"/>
              <a:gd name="connsiteY7" fmla="*/ 613611 h 902097"/>
              <a:gd name="connsiteX8" fmla="*/ 4680284 w 4800600"/>
              <a:gd name="connsiteY8" fmla="*/ 36095 h 902097"/>
              <a:gd name="connsiteX9" fmla="*/ 4800600 w 4800600"/>
              <a:gd name="connsiteY9" fmla="*/ 0 h 902097"/>
              <a:gd name="connsiteX0" fmla="*/ 0 w 4800600"/>
              <a:gd name="connsiteY0" fmla="*/ 48126 h 902097"/>
              <a:gd name="connsiteX1" fmla="*/ 1768642 w 4800600"/>
              <a:gd name="connsiteY1" fmla="*/ 529390 h 902097"/>
              <a:gd name="connsiteX2" fmla="*/ 1961147 w 4800600"/>
              <a:gd name="connsiteY2" fmla="*/ 697832 h 902097"/>
              <a:gd name="connsiteX3" fmla="*/ 1624263 w 4800600"/>
              <a:gd name="connsiteY3" fmla="*/ 661737 h 902097"/>
              <a:gd name="connsiteX4" fmla="*/ 2347361 w 4800600"/>
              <a:gd name="connsiteY4" fmla="*/ 901967 h 902097"/>
              <a:gd name="connsiteX5" fmla="*/ 3100137 w 4800600"/>
              <a:gd name="connsiteY5" fmla="*/ 624840 h 902097"/>
              <a:gd name="connsiteX6" fmla="*/ 2691865 w 4800600"/>
              <a:gd name="connsiteY6" fmla="*/ 694623 h 902097"/>
              <a:gd name="connsiteX7" fmla="*/ 2815389 w 4800600"/>
              <a:gd name="connsiteY7" fmla="*/ 613611 h 902097"/>
              <a:gd name="connsiteX8" fmla="*/ 4680284 w 4800600"/>
              <a:gd name="connsiteY8" fmla="*/ 36095 h 902097"/>
              <a:gd name="connsiteX9" fmla="*/ 4800600 w 4800600"/>
              <a:gd name="connsiteY9" fmla="*/ 0 h 902097"/>
              <a:gd name="connsiteX0" fmla="*/ 0 w 4800600"/>
              <a:gd name="connsiteY0" fmla="*/ 48126 h 902097"/>
              <a:gd name="connsiteX1" fmla="*/ 1768642 w 4800600"/>
              <a:gd name="connsiteY1" fmla="*/ 529390 h 902097"/>
              <a:gd name="connsiteX2" fmla="*/ 1982002 w 4800600"/>
              <a:gd name="connsiteY2" fmla="*/ 639278 h 902097"/>
              <a:gd name="connsiteX3" fmla="*/ 1961147 w 4800600"/>
              <a:gd name="connsiteY3" fmla="*/ 697832 h 902097"/>
              <a:gd name="connsiteX4" fmla="*/ 1624263 w 4800600"/>
              <a:gd name="connsiteY4" fmla="*/ 661737 h 902097"/>
              <a:gd name="connsiteX5" fmla="*/ 2347361 w 4800600"/>
              <a:gd name="connsiteY5" fmla="*/ 901967 h 902097"/>
              <a:gd name="connsiteX6" fmla="*/ 3100137 w 4800600"/>
              <a:gd name="connsiteY6" fmla="*/ 624840 h 902097"/>
              <a:gd name="connsiteX7" fmla="*/ 2691865 w 4800600"/>
              <a:gd name="connsiteY7" fmla="*/ 694623 h 902097"/>
              <a:gd name="connsiteX8" fmla="*/ 2815389 w 4800600"/>
              <a:gd name="connsiteY8" fmla="*/ 613611 h 902097"/>
              <a:gd name="connsiteX9" fmla="*/ 4680284 w 4800600"/>
              <a:gd name="connsiteY9" fmla="*/ 36095 h 902097"/>
              <a:gd name="connsiteX10" fmla="*/ 4800600 w 4800600"/>
              <a:gd name="connsiteY10" fmla="*/ 0 h 902097"/>
              <a:gd name="connsiteX0" fmla="*/ 0 w 4800600"/>
              <a:gd name="connsiteY0" fmla="*/ 48126 h 902097"/>
              <a:gd name="connsiteX1" fmla="*/ 1761022 w 4800600"/>
              <a:gd name="connsiteY1" fmla="*/ 575110 h 902097"/>
              <a:gd name="connsiteX2" fmla="*/ 1982002 w 4800600"/>
              <a:gd name="connsiteY2" fmla="*/ 639278 h 902097"/>
              <a:gd name="connsiteX3" fmla="*/ 1961147 w 4800600"/>
              <a:gd name="connsiteY3" fmla="*/ 697832 h 902097"/>
              <a:gd name="connsiteX4" fmla="*/ 1624263 w 4800600"/>
              <a:gd name="connsiteY4" fmla="*/ 661737 h 902097"/>
              <a:gd name="connsiteX5" fmla="*/ 2347361 w 4800600"/>
              <a:gd name="connsiteY5" fmla="*/ 901967 h 902097"/>
              <a:gd name="connsiteX6" fmla="*/ 3100137 w 4800600"/>
              <a:gd name="connsiteY6" fmla="*/ 624840 h 902097"/>
              <a:gd name="connsiteX7" fmla="*/ 2691865 w 4800600"/>
              <a:gd name="connsiteY7" fmla="*/ 694623 h 902097"/>
              <a:gd name="connsiteX8" fmla="*/ 2815389 w 4800600"/>
              <a:gd name="connsiteY8" fmla="*/ 613611 h 902097"/>
              <a:gd name="connsiteX9" fmla="*/ 4680284 w 4800600"/>
              <a:gd name="connsiteY9" fmla="*/ 36095 h 902097"/>
              <a:gd name="connsiteX10" fmla="*/ 4800600 w 4800600"/>
              <a:gd name="connsiteY10" fmla="*/ 0 h 902097"/>
              <a:gd name="connsiteX0" fmla="*/ 0 w 4800600"/>
              <a:gd name="connsiteY0" fmla="*/ 48126 h 902097"/>
              <a:gd name="connsiteX1" fmla="*/ 1761022 w 4800600"/>
              <a:gd name="connsiteY1" fmla="*/ 575110 h 902097"/>
              <a:gd name="connsiteX2" fmla="*/ 1982002 w 4800600"/>
              <a:gd name="connsiteY2" fmla="*/ 639278 h 902097"/>
              <a:gd name="connsiteX3" fmla="*/ 2037347 w 4800600"/>
              <a:gd name="connsiteY3" fmla="*/ 697832 h 902097"/>
              <a:gd name="connsiteX4" fmla="*/ 1624263 w 4800600"/>
              <a:gd name="connsiteY4" fmla="*/ 661737 h 902097"/>
              <a:gd name="connsiteX5" fmla="*/ 2347361 w 4800600"/>
              <a:gd name="connsiteY5" fmla="*/ 901967 h 902097"/>
              <a:gd name="connsiteX6" fmla="*/ 3100137 w 4800600"/>
              <a:gd name="connsiteY6" fmla="*/ 624840 h 902097"/>
              <a:gd name="connsiteX7" fmla="*/ 2691865 w 4800600"/>
              <a:gd name="connsiteY7" fmla="*/ 694623 h 902097"/>
              <a:gd name="connsiteX8" fmla="*/ 2815389 w 4800600"/>
              <a:gd name="connsiteY8" fmla="*/ 613611 h 902097"/>
              <a:gd name="connsiteX9" fmla="*/ 4680284 w 4800600"/>
              <a:gd name="connsiteY9" fmla="*/ 36095 h 902097"/>
              <a:gd name="connsiteX10" fmla="*/ 4800600 w 4800600"/>
              <a:gd name="connsiteY10" fmla="*/ 0 h 902097"/>
              <a:gd name="connsiteX0" fmla="*/ 0 w 4800600"/>
              <a:gd name="connsiteY0" fmla="*/ 48126 h 901967"/>
              <a:gd name="connsiteX1" fmla="*/ 1761022 w 4800600"/>
              <a:gd name="connsiteY1" fmla="*/ 575110 h 901967"/>
              <a:gd name="connsiteX2" fmla="*/ 1982002 w 4800600"/>
              <a:gd name="connsiteY2" fmla="*/ 639278 h 901967"/>
              <a:gd name="connsiteX3" fmla="*/ 2037347 w 4800600"/>
              <a:gd name="connsiteY3" fmla="*/ 697832 h 901967"/>
              <a:gd name="connsiteX4" fmla="*/ 1456623 w 4800600"/>
              <a:gd name="connsiteY4" fmla="*/ 623637 h 901967"/>
              <a:gd name="connsiteX5" fmla="*/ 2347361 w 4800600"/>
              <a:gd name="connsiteY5" fmla="*/ 901967 h 901967"/>
              <a:gd name="connsiteX6" fmla="*/ 3100137 w 4800600"/>
              <a:gd name="connsiteY6" fmla="*/ 624840 h 901967"/>
              <a:gd name="connsiteX7" fmla="*/ 2691865 w 4800600"/>
              <a:gd name="connsiteY7" fmla="*/ 694623 h 901967"/>
              <a:gd name="connsiteX8" fmla="*/ 2815389 w 4800600"/>
              <a:gd name="connsiteY8" fmla="*/ 613611 h 901967"/>
              <a:gd name="connsiteX9" fmla="*/ 4680284 w 4800600"/>
              <a:gd name="connsiteY9" fmla="*/ 36095 h 901967"/>
              <a:gd name="connsiteX10" fmla="*/ 4800600 w 4800600"/>
              <a:gd name="connsiteY10" fmla="*/ 0 h 901967"/>
              <a:gd name="connsiteX0" fmla="*/ 0 w 4800600"/>
              <a:gd name="connsiteY0" fmla="*/ 48126 h 901967"/>
              <a:gd name="connsiteX1" fmla="*/ 1761022 w 4800600"/>
              <a:gd name="connsiteY1" fmla="*/ 575110 h 901967"/>
              <a:gd name="connsiteX2" fmla="*/ 1982002 w 4800600"/>
              <a:gd name="connsiteY2" fmla="*/ 639278 h 901967"/>
              <a:gd name="connsiteX3" fmla="*/ 2037347 w 4800600"/>
              <a:gd name="connsiteY3" fmla="*/ 728312 h 901967"/>
              <a:gd name="connsiteX4" fmla="*/ 1456623 w 4800600"/>
              <a:gd name="connsiteY4" fmla="*/ 623637 h 901967"/>
              <a:gd name="connsiteX5" fmla="*/ 2347361 w 4800600"/>
              <a:gd name="connsiteY5" fmla="*/ 901967 h 901967"/>
              <a:gd name="connsiteX6" fmla="*/ 3100137 w 4800600"/>
              <a:gd name="connsiteY6" fmla="*/ 624840 h 901967"/>
              <a:gd name="connsiteX7" fmla="*/ 2691865 w 4800600"/>
              <a:gd name="connsiteY7" fmla="*/ 694623 h 901967"/>
              <a:gd name="connsiteX8" fmla="*/ 2815389 w 4800600"/>
              <a:gd name="connsiteY8" fmla="*/ 613611 h 901967"/>
              <a:gd name="connsiteX9" fmla="*/ 4680284 w 4800600"/>
              <a:gd name="connsiteY9" fmla="*/ 36095 h 901967"/>
              <a:gd name="connsiteX10" fmla="*/ 4800600 w 4800600"/>
              <a:gd name="connsiteY10" fmla="*/ 0 h 901967"/>
              <a:gd name="connsiteX0" fmla="*/ 0 w 4800600"/>
              <a:gd name="connsiteY0" fmla="*/ 48126 h 902020"/>
              <a:gd name="connsiteX1" fmla="*/ 1761022 w 4800600"/>
              <a:gd name="connsiteY1" fmla="*/ 575110 h 902020"/>
              <a:gd name="connsiteX2" fmla="*/ 1982002 w 4800600"/>
              <a:gd name="connsiteY2" fmla="*/ 639278 h 902020"/>
              <a:gd name="connsiteX3" fmla="*/ 2037347 w 4800600"/>
              <a:gd name="connsiteY3" fmla="*/ 728312 h 902020"/>
              <a:gd name="connsiteX4" fmla="*/ 1456623 w 4800600"/>
              <a:gd name="connsiteY4" fmla="*/ 623637 h 902020"/>
              <a:gd name="connsiteX5" fmla="*/ 2347361 w 4800600"/>
              <a:gd name="connsiteY5" fmla="*/ 901967 h 902020"/>
              <a:gd name="connsiteX6" fmla="*/ 3237297 w 4800600"/>
              <a:gd name="connsiteY6" fmla="*/ 647700 h 902020"/>
              <a:gd name="connsiteX7" fmla="*/ 2691865 w 4800600"/>
              <a:gd name="connsiteY7" fmla="*/ 694623 h 902020"/>
              <a:gd name="connsiteX8" fmla="*/ 2815389 w 4800600"/>
              <a:gd name="connsiteY8" fmla="*/ 613611 h 902020"/>
              <a:gd name="connsiteX9" fmla="*/ 4680284 w 4800600"/>
              <a:gd name="connsiteY9" fmla="*/ 36095 h 902020"/>
              <a:gd name="connsiteX10" fmla="*/ 4800600 w 4800600"/>
              <a:gd name="connsiteY10" fmla="*/ 0 h 902020"/>
              <a:gd name="connsiteX0" fmla="*/ 0 w 4800600"/>
              <a:gd name="connsiteY0" fmla="*/ 48126 h 902020"/>
              <a:gd name="connsiteX1" fmla="*/ 1761022 w 4800600"/>
              <a:gd name="connsiteY1" fmla="*/ 575110 h 902020"/>
              <a:gd name="connsiteX2" fmla="*/ 2058202 w 4800600"/>
              <a:gd name="connsiteY2" fmla="*/ 730718 h 902020"/>
              <a:gd name="connsiteX3" fmla="*/ 2037347 w 4800600"/>
              <a:gd name="connsiteY3" fmla="*/ 728312 h 902020"/>
              <a:gd name="connsiteX4" fmla="*/ 1456623 w 4800600"/>
              <a:gd name="connsiteY4" fmla="*/ 623637 h 902020"/>
              <a:gd name="connsiteX5" fmla="*/ 2347361 w 4800600"/>
              <a:gd name="connsiteY5" fmla="*/ 901967 h 902020"/>
              <a:gd name="connsiteX6" fmla="*/ 3237297 w 4800600"/>
              <a:gd name="connsiteY6" fmla="*/ 647700 h 902020"/>
              <a:gd name="connsiteX7" fmla="*/ 2691865 w 4800600"/>
              <a:gd name="connsiteY7" fmla="*/ 694623 h 902020"/>
              <a:gd name="connsiteX8" fmla="*/ 2815389 w 4800600"/>
              <a:gd name="connsiteY8" fmla="*/ 613611 h 902020"/>
              <a:gd name="connsiteX9" fmla="*/ 4680284 w 4800600"/>
              <a:gd name="connsiteY9" fmla="*/ 36095 h 902020"/>
              <a:gd name="connsiteX10" fmla="*/ 4800600 w 4800600"/>
              <a:gd name="connsiteY10" fmla="*/ 0 h 902020"/>
              <a:gd name="connsiteX0" fmla="*/ 0 w 4864896"/>
              <a:gd name="connsiteY0" fmla="*/ 170046 h 1023940"/>
              <a:gd name="connsiteX1" fmla="*/ 1761022 w 4864896"/>
              <a:gd name="connsiteY1" fmla="*/ 697030 h 1023940"/>
              <a:gd name="connsiteX2" fmla="*/ 2058202 w 4864896"/>
              <a:gd name="connsiteY2" fmla="*/ 852638 h 1023940"/>
              <a:gd name="connsiteX3" fmla="*/ 2037347 w 4864896"/>
              <a:gd name="connsiteY3" fmla="*/ 850232 h 1023940"/>
              <a:gd name="connsiteX4" fmla="*/ 1456623 w 4864896"/>
              <a:gd name="connsiteY4" fmla="*/ 745557 h 1023940"/>
              <a:gd name="connsiteX5" fmla="*/ 2347361 w 4864896"/>
              <a:gd name="connsiteY5" fmla="*/ 1023887 h 1023940"/>
              <a:gd name="connsiteX6" fmla="*/ 3237297 w 4864896"/>
              <a:gd name="connsiteY6" fmla="*/ 769620 h 1023940"/>
              <a:gd name="connsiteX7" fmla="*/ 2691865 w 4864896"/>
              <a:gd name="connsiteY7" fmla="*/ 816543 h 1023940"/>
              <a:gd name="connsiteX8" fmla="*/ 2815389 w 4864896"/>
              <a:gd name="connsiteY8" fmla="*/ 735531 h 1023940"/>
              <a:gd name="connsiteX9" fmla="*/ 4680284 w 4864896"/>
              <a:gd name="connsiteY9" fmla="*/ 158015 h 1023940"/>
              <a:gd name="connsiteX10" fmla="*/ 4831080 w 486489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25842 w 5032536"/>
              <a:gd name="connsiteY2" fmla="*/ 852638 h 1023940"/>
              <a:gd name="connsiteX3" fmla="*/ 2204987 w 5032536"/>
              <a:gd name="connsiteY3" fmla="*/ 85023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25842 w 5032536"/>
              <a:gd name="connsiteY2" fmla="*/ 852638 h 1023940"/>
              <a:gd name="connsiteX3" fmla="*/ 2204987 w 5032536"/>
              <a:gd name="connsiteY3" fmla="*/ 81975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25842 w 5032536"/>
              <a:gd name="connsiteY2" fmla="*/ 852638 h 1023940"/>
              <a:gd name="connsiteX3" fmla="*/ 2258327 w 5032536"/>
              <a:gd name="connsiteY3" fmla="*/ 81975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25842 w 5032536"/>
              <a:gd name="connsiteY2" fmla="*/ 852638 h 1023940"/>
              <a:gd name="connsiteX3" fmla="*/ 2136407 w 5032536"/>
              <a:gd name="connsiteY3" fmla="*/ 81975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25842 w 5032536"/>
              <a:gd name="connsiteY2" fmla="*/ 852638 h 1023940"/>
              <a:gd name="connsiteX3" fmla="*/ 2136407 w 5032536"/>
              <a:gd name="connsiteY3" fmla="*/ 81975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023940"/>
              <a:gd name="connsiteX1" fmla="*/ 1928662 w 5032536"/>
              <a:gd name="connsiteY1" fmla="*/ 697030 h 1023940"/>
              <a:gd name="connsiteX2" fmla="*/ 2248702 w 5032536"/>
              <a:gd name="connsiteY2" fmla="*/ 814538 h 1023940"/>
              <a:gd name="connsiteX3" fmla="*/ 2136407 w 5032536"/>
              <a:gd name="connsiteY3" fmla="*/ 819752 h 1023940"/>
              <a:gd name="connsiteX4" fmla="*/ 1624263 w 5032536"/>
              <a:gd name="connsiteY4" fmla="*/ 745557 h 1023940"/>
              <a:gd name="connsiteX5" fmla="*/ 2515001 w 5032536"/>
              <a:gd name="connsiteY5" fmla="*/ 1023887 h 1023940"/>
              <a:gd name="connsiteX6" fmla="*/ 3404937 w 5032536"/>
              <a:gd name="connsiteY6" fmla="*/ 769620 h 1023940"/>
              <a:gd name="connsiteX7" fmla="*/ 2859505 w 5032536"/>
              <a:gd name="connsiteY7" fmla="*/ 816543 h 1023940"/>
              <a:gd name="connsiteX8" fmla="*/ 2983029 w 5032536"/>
              <a:gd name="connsiteY8" fmla="*/ 735531 h 1023940"/>
              <a:gd name="connsiteX9" fmla="*/ 4847924 w 5032536"/>
              <a:gd name="connsiteY9" fmla="*/ 158015 h 1023940"/>
              <a:gd name="connsiteX10" fmla="*/ 4998720 w 5032536"/>
              <a:gd name="connsiteY10" fmla="*/ 0 h 1023940"/>
              <a:gd name="connsiteX0" fmla="*/ 0 w 5032536"/>
              <a:gd name="connsiteY0" fmla="*/ 116706 h 1130605"/>
              <a:gd name="connsiteX1" fmla="*/ 1928662 w 5032536"/>
              <a:gd name="connsiteY1" fmla="*/ 697030 h 1130605"/>
              <a:gd name="connsiteX2" fmla="*/ 2248702 w 5032536"/>
              <a:gd name="connsiteY2" fmla="*/ 814538 h 1130605"/>
              <a:gd name="connsiteX3" fmla="*/ 2136407 w 5032536"/>
              <a:gd name="connsiteY3" fmla="*/ 819752 h 1130605"/>
              <a:gd name="connsiteX4" fmla="*/ 1624263 w 5032536"/>
              <a:gd name="connsiteY4" fmla="*/ 745557 h 1130605"/>
              <a:gd name="connsiteX5" fmla="*/ 2515001 w 5032536"/>
              <a:gd name="connsiteY5" fmla="*/ 1130567 h 1130605"/>
              <a:gd name="connsiteX6" fmla="*/ 3404937 w 5032536"/>
              <a:gd name="connsiteY6" fmla="*/ 769620 h 1130605"/>
              <a:gd name="connsiteX7" fmla="*/ 2859505 w 5032536"/>
              <a:gd name="connsiteY7" fmla="*/ 816543 h 1130605"/>
              <a:gd name="connsiteX8" fmla="*/ 2983029 w 5032536"/>
              <a:gd name="connsiteY8" fmla="*/ 735531 h 1130605"/>
              <a:gd name="connsiteX9" fmla="*/ 4847924 w 5032536"/>
              <a:gd name="connsiteY9" fmla="*/ 158015 h 1130605"/>
              <a:gd name="connsiteX10" fmla="*/ 4998720 w 5032536"/>
              <a:gd name="connsiteY10" fmla="*/ 0 h 1130605"/>
              <a:gd name="connsiteX0" fmla="*/ 0 w 5040156"/>
              <a:gd name="connsiteY0" fmla="*/ 40506 h 1130605"/>
              <a:gd name="connsiteX1" fmla="*/ 1936282 w 5040156"/>
              <a:gd name="connsiteY1" fmla="*/ 697030 h 1130605"/>
              <a:gd name="connsiteX2" fmla="*/ 2256322 w 5040156"/>
              <a:gd name="connsiteY2" fmla="*/ 814538 h 1130605"/>
              <a:gd name="connsiteX3" fmla="*/ 2144027 w 5040156"/>
              <a:gd name="connsiteY3" fmla="*/ 819752 h 1130605"/>
              <a:gd name="connsiteX4" fmla="*/ 1631883 w 5040156"/>
              <a:gd name="connsiteY4" fmla="*/ 745557 h 1130605"/>
              <a:gd name="connsiteX5" fmla="*/ 2522621 w 5040156"/>
              <a:gd name="connsiteY5" fmla="*/ 1130567 h 1130605"/>
              <a:gd name="connsiteX6" fmla="*/ 3412557 w 5040156"/>
              <a:gd name="connsiteY6" fmla="*/ 769620 h 1130605"/>
              <a:gd name="connsiteX7" fmla="*/ 2867125 w 5040156"/>
              <a:gd name="connsiteY7" fmla="*/ 816543 h 1130605"/>
              <a:gd name="connsiteX8" fmla="*/ 2990649 w 5040156"/>
              <a:gd name="connsiteY8" fmla="*/ 735531 h 1130605"/>
              <a:gd name="connsiteX9" fmla="*/ 4855544 w 5040156"/>
              <a:gd name="connsiteY9" fmla="*/ 158015 h 1130605"/>
              <a:gd name="connsiteX10" fmla="*/ 5006340 w 5040156"/>
              <a:gd name="connsiteY10" fmla="*/ 0 h 113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0156" h="1130605">
                <a:moveTo>
                  <a:pt x="0" y="40506"/>
                </a:moveTo>
                <a:cubicBezTo>
                  <a:pt x="720892" y="226996"/>
                  <a:pt x="1560228" y="568025"/>
                  <a:pt x="1936282" y="697030"/>
                </a:cubicBezTo>
                <a:cubicBezTo>
                  <a:pt x="2312336" y="826035"/>
                  <a:pt x="2224238" y="786464"/>
                  <a:pt x="2256322" y="814538"/>
                </a:cubicBezTo>
                <a:cubicBezTo>
                  <a:pt x="2288406" y="842612"/>
                  <a:pt x="2248100" y="831249"/>
                  <a:pt x="2144027" y="819752"/>
                </a:cubicBezTo>
                <a:cubicBezTo>
                  <a:pt x="2039954" y="808255"/>
                  <a:pt x="1568784" y="693755"/>
                  <a:pt x="1631883" y="745557"/>
                </a:cubicBezTo>
                <a:cubicBezTo>
                  <a:pt x="1694982" y="797359"/>
                  <a:pt x="2225842" y="1126557"/>
                  <a:pt x="2522621" y="1130567"/>
                </a:cubicBezTo>
                <a:cubicBezTo>
                  <a:pt x="2819400" y="1134578"/>
                  <a:pt x="3355140" y="821957"/>
                  <a:pt x="3412557" y="769620"/>
                </a:cubicBezTo>
                <a:cubicBezTo>
                  <a:pt x="3469974" y="717283"/>
                  <a:pt x="2937443" y="822224"/>
                  <a:pt x="2867125" y="816543"/>
                </a:cubicBezTo>
                <a:cubicBezTo>
                  <a:pt x="2796807" y="810862"/>
                  <a:pt x="2659246" y="845286"/>
                  <a:pt x="2990649" y="735531"/>
                </a:cubicBezTo>
                <a:cubicBezTo>
                  <a:pt x="3322052" y="625776"/>
                  <a:pt x="4519595" y="280604"/>
                  <a:pt x="4855544" y="158015"/>
                </a:cubicBezTo>
                <a:cubicBezTo>
                  <a:pt x="5191493" y="35426"/>
                  <a:pt x="4956075" y="52672"/>
                  <a:pt x="5006340" y="0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/>
          <p:cNvCxnSpPr/>
          <p:nvPr/>
        </p:nvCxnSpPr>
        <p:spPr>
          <a:xfrm flipH="1">
            <a:off x="1341438" y="4894263"/>
            <a:ext cx="414337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763" y="4508500"/>
            <a:ext cx="1336675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01" name="直接连接符 100"/>
          <p:cNvCxnSpPr/>
          <p:nvPr/>
        </p:nvCxnSpPr>
        <p:spPr>
          <a:xfrm flipH="1">
            <a:off x="4852988" y="4930775"/>
            <a:ext cx="371475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4572000" y="4117975"/>
            <a:ext cx="936625" cy="43815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接连接符 6"/>
          <p:cNvSpPr/>
          <p:nvPr/>
        </p:nvSpPr>
        <p:spPr>
          <a:xfrm>
            <a:off x="7648575" y="3333750"/>
            <a:ext cx="92075" cy="433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4" name="圆角矩形 93"/>
          <p:cNvSpPr/>
          <p:nvPr/>
        </p:nvSpPr>
        <p:spPr>
          <a:xfrm>
            <a:off x="6813550" y="4570413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9" name="直接连接符 88"/>
          <p:cNvCxnSpPr/>
          <p:nvPr/>
        </p:nvCxnSpPr>
        <p:spPr>
          <a:xfrm flipH="1">
            <a:off x="4840288" y="3854450"/>
            <a:ext cx="371475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059113" y="3852863"/>
            <a:ext cx="649287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接连接符 4"/>
          <p:cNvSpPr/>
          <p:nvPr/>
        </p:nvSpPr>
        <p:spPr>
          <a:xfrm>
            <a:off x="4122738" y="2066925"/>
            <a:ext cx="141287" cy="325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直接连接符 4"/>
          <p:cNvSpPr/>
          <p:nvPr/>
        </p:nvSpPr>
        <p:spPr>
          <a:xfrm>
            <a:off x="882650" y="2374900"/>
            <a:ext cx="141288" cy="323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直接连接符 6"/>
          <p:cNvSpPr/>
          <p:nvPr/>
        </p:nvSpPr>
        <p:spPr>
          <a:xfrm>
            <a:off x="5816600" y="4332288"/>
            <a:ext cx="92075" cy="3254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1" name="直接连接符 10"/>
          <p:cNvCxnSpPr/>
          <p:nvPr/>
        </p:nvCxnSpPr>
        <p:spPr>
          <a:xfrm flipH="1">
            <a:off x="3008313" y="4930775"/>
            <a:ext cx="414337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03700" y="3309938"/>
            <a:ext cx="0" cy="37623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17575" y="2386013"/>
            <a:ext cx="66182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直接连接符 4"/>
          <p:cNvSpPr/>
          <p:nvPr/>
        </p:nvSpPr>
        <p:spPr>
          <a:xfrm>
            <a:off x="7481888" y="2397125"/>
            <a:ext cx="142875" cy="325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直接连接符 6"/>
          <p:cNvSpPr/>
          <p:nvPr/>
        </p:nvSpPr>
        <p:spPr>
          <a:xfrm>
            <a:off x="2524125" y="3303588"/>
            <a:ext cx="90488" cy="323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直接连接符 3"/>
          <p:cNvSpPr/>
          <p:nvPr/>
        </p:nvSpPr>
        <p:spPr>
          <a:xfrm>
            <a:off x="5735638" y="1035050"/>
            <a:ext cx="1635125" cy="325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5206"/>
                </a:lnTo>
                <a:lnTo>
                  <a:pt x="1635472" y="265206"/>
                </a:lnTo>
                <a:lnTo>
                  <a:pt x="1635472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直接连接符 7"/>
          <p:cNvSpPr/>
          <p:nvPr/>
        </p:nvSpPr>
        <p:spPr>
          <a:xfrm>
            <a:off x="4097338" y="1035050"/>
            <a:ext cx="1635125" cy="325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35472" y="0"/>
                </a:moveTo>
                <a:lnTo>
                  <a:pt x="1635472" y="265206"/>
                </a:lnTo>
                <a:lnTo>
                  <a:pt x="0" y="265206"/>
                </a:lnTo>
                <a:lnTo>
                  <a:pt x="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圆角矩形 18"/>
          <p:cNvSpPr/>
          <p:nvPr/>
        </p:nvSpPr>
        <p:spPr>
          <a:xfrm>
            <a:off x="5062538" y="327025"/>
            <a:ext cx="1338262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80" name="组合 19"/>
          <p:cNvGrpSpPr>
            <a:grpSpLocks/>
          </p:cNvGrpSpPr>
          <p:nvPr/>
        </p:nvGrpSpPr>
        <p:grpSpPr bwMode="auto">
          <a:xfrm>
            <a:off x="5211763" y="444500"/>
            <a:ext cx="1338262" cy="709613"/>
            <a:chOff x="4746687" y="144109"/>
            <a:chExt cx="1338113" cy="849702"/>
          </a:xfrm>
        </p:grpSpPr>
        <p:sp>
          <p:nvSpPr>
            <p:cNvPr id="86" name="圆角矩形 85"/>
            <p:cNvSpPr/>
            <p:nvPr/>
          </p:nvSpPr>
          <p:spPr>
            <a:xfrm>
              <a:off x="4746687" y="14410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圆角矩形 10"/>
            <p:cNvSpPr/>
            <p:nvPr/>
          </p:nvSpPr>
          <p:spPr>
            <a:xfrm>
              <a:off x="4772084" y="168821"/>
              <a:ext cx="1287319" cy="800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图标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3389313" y="1349375"/>
            <a:ext cx="1338262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82" name="组合 21"/>
          <p:cNvGrpSpPr>
            <a:grpSpLocks/>
          </p:cNvGrpSpPr>
          <p:nvPr/>
        </p:nvGrpSpPr>
        <p:grpSpPr bwMode="auto">
          <a:xfrm>
            <a:off x="3530600" y="1465263"/>
            <a:ext cx="1409700" cy="708025"/>
            <a:chOff x="3136101" y="1382979"/>
            <a:chExt cx="1410610" cy="849702"/>
          </a:xfrm>
        </p:grpSpPr>
        <p:sp>
          <p:nvSpPr>
            <p:cNvPr id="84" name="圆角矩形 83"/>
            <p:cNvSpPr/>
            <p:nvPr/>
          </p:nvSpPr>
          <p:spPr>
            <a:xfrm>
              <a:off x="3209173" y="1382979"/>
              <a:ext cx="1337538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圆角矩形 13"/>
            <p:cNvSpPr/>
            <p:nvPr/>
          </p:nvSpPr>
          <p:spPr>
            <a:xfrm>
              <a:off x="3136101" y="1407745"/>
              <a:ext cx="1288294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登录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161925" y="2511425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84" name="组合 23"/>
          <p:cNvGrpSpPr>
            <a:grpSpLocks/>
          </p:cNvGrpSpPr>
          <p:nvPr/>
        </p:nvGrpSpPr>
        <p:grpSpPr bwMode="auto">
          <a:xfrm>
            <a:off x="311150" y="2630488"/>
            <a:ext cx="1338263" cy="708025"/>
            <a:chOff x="658006" y="2621850"/>
            <a:chExt cx="1338113" cy="849702"/>
          </a:xfrm>
        </p:grpSpPr>
        <p:sp>
          <p:nvSpPr>
            <p:cNvPr id="82" name="圆角矩形 81"/>
            <p:cNvSpPr/>
            <p:nvPr/>
          </p:nvSpPr>
          <p:spPr>
            <a:xfrm>
              <a:off x="658006" y="2621850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圆角矩形 16"/>
            <p:cNvSpPr/>
            <p:nvPr/>
          </p:nvSpPr>
          <p:spPr>
            <a:xfrm>
              <a:off x="683403" y="2646616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公告栏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608138" y="4556125"/>
            <a:ext cx="1338262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86" name="组合 25"/>
          <p:cNvGrpSpPr>
            <a:grpSpLocks/>
          </p:cNvGrpSpPr>
          <p:nvPr/>
        </p:nvGrpSpPr>
        <p:grpSpPr bwMode="auto">
          <a:xfrm>
            <a:off x="1670050" y="4603750"/>
            <a:ext cx="1338263" cy="708025"/>
            <a:chOff x="658006" y="3769708"/>
            <a:chExt cx="1338113" cy="849702"/>
          </a:xfrm>
        </p:grpSpPr>
        <p:sp>
          <p:nvSpPr>
            <p:cNvPr id="80" name="圆角矩形 79"/>
            <p:cNvSpPr/>
            <p:nvPr/>
          </p:nvSpPr>
          <p:spPr>
            <a:xfrm>
              <a:off x="658006" y="3769708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圆角矩形 19"/>
            <p:cNvSpPr/>
            <p:nvPr/>
          </p:nvSpPr>
          <p:spPr>
            <a:xfrm>
              <a:off x="707213" y="3819242"/>
              <a:ext cx="1288906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分享炫耀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797050" y="2511425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88" name="组合 27"/>
          <p:cNvGrpSpPr>
            <a:grpSpLocks/>
          </p:cNvGrpSpPr>
          <p:nvPr/>
        </p:nvGrpSpPr>
        <p:grpSpPr bwMode="auto">
          <a:xfrm>
            <a:off x="1946275" y="2630488"/>
            <a:ext cx="1338263" cy="708025"/>
            <a:chOff x="2293478" y="2621850"/>
            <a:chExt cx="1338113" cy="849702"/>
          </a:xfrm>
        </p:grpSpPr>
        <p:sp>
          <p:nvSpPr>
            <p:cNvPr id="78" name="圆角矩形 77"/>
            <p:cNvSpPr/>
            <p:nvPr/>
          </p:nvSpPr>
          <p:spPr>
            <a:xfrm>
              <a:off x="2293478" y="2621850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养生馆</a:t>
              </a:r>
            </a:p>
          </p:txBody>
        </p:sp>
        <p:sp>
          <p:nvSpPr>
            <p:cNvPr id="79" name="圆角矩形 22"/>
            <p:cNvSpPr/>
            <p:nvPr/>
          </p:nvSpPr>
          <p:spPr>
            <a:xfrm>
              <a:off x="2318875" y="2646616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432175" y="2511425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90" name="组合 29"/>
          <p:cNvGrpSpPr>
            <a:grpSpLocks/>
          </p:cNvGrpSpPr>
          <p:nvPr/>
        </p:nvGrpSpPr>
        <p:grpSpPr bwMode="auto">
          <a:xfrm>
            <a:off x="3581400" y="2630488"/>
            <a:ext cx="1338263" cy="708025"/>
            <a:chOff x="3928950" y="2621850"/>
            <a:chExt cx="1338113" cy="849702"/>
          </a:xfrm>
        </p:grpSpPr>
        <p:sp>
          <p:nvSpPr>
            <p:cNvPr id="76" name="圆角矩形 75"/>
            <p:cNvSpPr/>
            <p:nvPr/>
          </p:nvSpPr>
          <p:spPr>
            <a:xfrm>
              <a:off x="3928950" y="2621850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圆角矩形 28"/>
            <p:cNvSpPr/>
            <p:nvPr/>
          </p:nvSpPr>
          <p:spPr>
            <a:xfrm>
              <a:off x="3954347" y="2646616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我的庄园</a:t>
              </a: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831975" y="3497263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3427413" y="3498850"/>
            <a:ext cx="1338262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93" name="组合 34"/>
          <p:cNvGrpSpPr>
            <a:grpSpLocks/>
          </p:cNvGrpSpPr>
          <p:nvPr/>
        </p:nvGrpSpPr>
        <p:grpSpPr bwMode="auto">
          <a:xfrm>
            <a:off x="3544888" y="3614738"/>
            <a:ext cx="1338262" cy="708025"/>
            <a:chOff x="4752383" y="1382979"/>
            <a:chExt cx="1338113" cy="849702"/>
          </a:xfrm>
        </p:grpSpPr>
        <p:sp>
          <p:nvSpPr>
            <p:cNvPr id="72" name="圆角矩形 71"/>
            <p:cNvSpPr/>
            <p:nvPr/>
          </p:nvSpPr>
          <p:spPr>
            <a:xfrm>
              <a:off x="4752383" y="138297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圆角矩形 38"/>
            <p:cNvSpPr/>
            <p:nvPr/>
          </p:nvSpPr>
          <p:spPr>
            <a:xfrm>
              <a:off x="4771431" y="1407745"/>
              <a:ext cx="1288906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获得种子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6842125" y="2608263"/>
            <a:ext cx="1338263" cy="709612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95" name="组合 36"/>
          <p:cNvGrpSpPr>
            <a:grpSpLocks/>
          </p:cNvGrpSpPr>
          <p:nvPr/>
        </p:nvGrpSpPr>
        <p:grpSpPr bwMode="auto">
          <a:xfrm>
            <a:off x="6954838" y="2698750"/>
            <a:ext cx="1338262" cy="708025"/>
            <a:chOff x="6382159" y="1382979"/>
            <a:chExt cx="1338113" cy="849702"/>
          </a:xfrm>
        </p:grpSpPr>
        <p:sp>
          <p:nvSpPr>
            <p:cNvPr id="70" name="圆角矩形 69"/>
            <p:cNvSpPr/>
            <p:nvPr/>
          </p:nvSpPr>
          <p:spPr>
            <a:xfrm>
              <a:off x="6382159" y="138297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圆角矩形 41"/>
            <p:cNvSpPr/>
            <p:nvPr/>
          </p:nvSpPr>
          <p:spPr>
            <a:xfrm>
              <a:off x="6407556" y="1407747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计步器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396" name="组合 37"/>
          <p:cNvGrpSpPr>
            <a:grpSpLocks/>
          </p:cNvGrpSpPr>
          <p:nvPr/>
        </p:nvGrpSpPr>
        <p:grpSpPr bwMode="auto">
          <a:xfrm>
            <a:off x="1931988" y="3592513"/>
            <a:ext cx="1338262" cy="708025"/>
            <a:chOff x="3928950" y="3860720"/>
            <a:chExt cx="1338113" cy="849702"/>
          </a:xfrm>
        </p:grpSpPr>
        <p:sp>
          <p:nvSpPr>
            <p:cNvPr id="68" name="圆角矩形 67"/>
            <p:cNvSpPr/>
            <p:nvPr/>
          </p:nvSpPr>
          <p:spPr>
            <a:xfrm>
              <a:off x="3928950" y="3860720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圆角矩形 4"/>
            <p:cNvSpPr/>
            <p:nvPr/>
          </p:nvSpPr>
          <p:spPr>
            <a:xfrm>
              <a:off x="3954347" y="3885486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健康测试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842125" y="3479800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398" name="组合 39"/>
          <p:cNvGrpSpPr>
            <a:grpSpLocks/>
          </p:cNvGrpSpPr>
          <p:nvPr/>
        </p:nvGrpSpPr>
        <p:grpSpPr bwMode="auto">
          <a:xfrm>
            <a:off x="6954838" y="3578225"/>
            <a:ext cx="1338262" cy="708025"/>
            <a:chOff x="6382159" y="1382979"/>
            <a:chExt cx="1338113" cy="849702"/>
          </a:xfrm>
        </p:grpSpPr>
        <p:sp>
          <p:nvSpPr>
            <p:cNvPr id="66" name="圆角矩形 65"/>
            <p:cNvSpPr/>
            <p:nvPr/>
          </p:nvSpPr>
          <p:spPr>
            <a:xfrm>
              <a:off x="6382159" y="138297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圆角矩形 41"/>
            <p:cNvSpPr/>
            <p:nvPr/>
          </p:nvSpPr>
          <p:spPr>
            <a:xfrm>
              <a:off x="6407556" y="1407747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开始计步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524625" y="1347788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400" name="组合 43"/>
          <p:cNvGrpSpPr>
            <a:grpSpLocks/>
          </p:cNvGrpSpPr>
          <p:nvPr/>
        </p:nvGrpSpPr>
        <p:grpSpPr bwMode="auto">
          <a:xfrm>
            <a:off x="6672263" y="1465263"/>
            <a:ext cx="1338262" cy="708025"/>
            <a:chOff x="658006" y="3860720"/>
            <a:chExt cx="1338113" cy="849702"/>
          </a:xfrm>
        </p:grpSpPr>
        <p:sp>
          <p:nvSpPr>
            <p:cNvPr id="62" name="圆角矩形 61"/>
            <p:cNvSpPr/>
            <p:nvPr/>
          </p:nvSpPr>
          <p:spPr>
            <a:xfrm>
              <a:off x="658006" y="3860720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圆角矩形 19"/>
            <p:cNvSpPr/>
            <p:nvPr/>
          </p:nvSpPr>
          <p:spPr>
            <a:xfrm>
              <a:off x="683403" y="3885486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5080000" y="3498850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402" name="组合 45"/>
          <p:cNvGrpSpPr>
            <a:grpSpLocks/>
          </p:cNvGrpSpPr>
          <p:nvPr/>
        </p:nvGrpSpPr>
        <p:grpSpPr bwMode="auto">
          <a:xfrm>
            <a:off x="5227638" y="3606800"/>
            <a:ext cx="1338262" cy="708025"/>
            <a:chOff x="3111214" y="1382979"/>
            <a:chExt cx="1338113" cy="849702"/>
          </a:xfrm>
        </p:grpSpPr>
        <p:sp>
          <p:nvSpPr>
            <p:cNvPr id="60" name="圆角矩形 59"/>
            <p:cNvSpPr/>
            <p:nvPr/>
          </p:nvSpPr>
          <p:spPr>
            <a:xfrm>
              <a:off x="3111214" y="138297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圆角矩形 13"/>
            <p:cNvSpPr/>
            <p:nvPr/>
          </p:nvSpPr>
          <p:spPr>
            <a:xfrm>
              <a:off x="3136611" y="1407747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种植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5080000" y="4549775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404" name="组合 47"/>
          <p:cNvGrpSpPr>
            <a:grpSpLocks/>
          </p:cNvGrpSpPr>
          <p:nvPr/>
        </p:nvGrpSpPr>
        <p:grpSpPr bwMode="auto">
          <a:xfrm>
            <a:off x="5146675" y="4605338"/>
            <a:ext cx="1338263" cy="708025"/>
            <a:chOff x="3051511" y="1382979"/>
            <a:chExt cx="1338113" cy="849702"/>
          </a:xfrm>
        </p:grpSpPr>
        <p:sp>
          <p:nvSpPr>
            <p:cNvPr id="58" name="圆角矩形 57"/>
            <p:cNvSpPr/>
            <p:nvPr/>
          </p:nvSpPr>
          <p:spPr>
            <a:xfrm>
              <a:off x="3051511" y="1382979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圆角矩形 13"/>
            <p:cNvSpPr/>
            <p:nvPr/>
          </p:nvSpPr>
          <p:spPr>
            <a:xfrm>
              <a:off x="3076908" y="1407745"/>
              <a:ext cx="128731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获得排名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3427413" y="4546600"/>
            <a:ext cx="1338262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3406" name="组合 51"/>
          <p:cNvGrpSpPr>
            <a:grpSpLocks/>
          </p:cNvGrpSpPr>
          <p:nvPr/>
        </p:nvGrpSpPr>
        <p:grpSpPr bwMode="auto">
          <a:xfrm>
            <a:off x="3503613" y="4613275"/>
            <a:ext cx="1360487" cy="720725"/>
            <a:chOff x="3880426" y="3724409"/>
            <a:chExt cx="1361750" cy="865369"/>
          </a:xfrm>
        </p:grpSpPr>
        <p:sp>
          <p:nvSpPr>
            <p:cNvPr id="54" name="圆角矩形 53"/>
            <p:cNvSpPr/>
            <p:nvPr/>
          </p:nvSpPr>
          <p:spPr>
            <a:xfrm>
              <a:off x="3880426" y="3724409"/>
              <a:ext cx="1337916" cy="850120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圆角矩形 4"/>
            <p:cNvSpPr/>
            <p:nvPr/>
          </p:nvSpPr>
          <p:spPr>
            <a:xfrm>
              <a:off x="3953519" y="3789216"/>
              <a:ext cx="1288657" cy="80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获得道具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07" name="矩形 52"/>
          <p:cNvSpPr>
            <a:spLocks noChangeArrowheads="1"/>
          </p:cNvSpPr>
          <p:nvPr/>
        </p:nvSpPr>
        <p:spPr bwMode="auto">
          <a:xfrm>
            <a:off x="395288" y="881063"/>
            <a:ext cx="33131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XX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新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Calibri"/>
              </a:rPr>
              <a:t>媒体互动平台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框架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2339975" y="5497513"/>
            <a:ext cx="37480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9" name="直接连接符 96"/>
          <p:cNvCxnSpPr>
            <a:cxnSpLocks noChangeShapeType="1"/>
          </p:cNvCxnSpPr>
          <p:nvPr/>
        </p:nvCxnSpPr>
        <p:spPr bwMode="auto">
          <a:xfrm flipV="1">
            <a:off x="2311400" y="5357813"/>
            <a:ext cx="0" cy="1397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43410" name="直接连接符 98"/>
          <p:cNvCxnSpPr>
            <a:cxnSpLocks noChangeShapeType="1"/>
          </p:cNvCxnSpPr>
          <p:nvPr/>
        </p:nvCxnSpPr>
        <p:spPr bwMode="auto">
          <a:xfrm flipV="1">
            <a:off x="6059488" y="5294313"/>
            <a:ext cx="0" cy="2032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</p:cxnSp>
      <p:grpSp>
        <p:nvGrpSpPr>
          <p:cNvPr id="143411" name="组合 89"/>
          <p:cNvGrpSpPr>
            <a:grpSpLocks/>
          </p:cNvGrpSpPr>
          <p:nvPr/>
        </p:nvGrpSpPr>
        <p:grpSpPr bwMode="auto">
          <a:xfrm>
            <a:off x="6908800" y="4649788"/>
            <a:ext cx="1352550" cy="708025"/>
            <a:chOff x="587194" y="3860720"/>
            <a:chExt cx="1351489" cy="849702"/>
          </a:xfrm>
        </p:grpSpPr>
        <p:sp>
          <p:nvSpPr>
            <p:cNvPr id="92" name="圆角矩形 91"/>
            <p:cNvSpPr/>
            <p:nvPr/>
          </p:nvSpPr>
          <p:spPr>
            <a:xfrm>
              <a:off x="599884" y="3860720"/>
              <a:ext cx="1338799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圆角矩形 19"/>
            <p:cNvSpPr/>
            <p:nvPr/>
          </p:nvSpPr>
          <p:spPr>
            <a:xfrm>
              <a:off x="587194" y="3885486"/>
              <a:ext cx="1288039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完成计步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直接连接符 6"/>
          <p:cNvSpPr/>
          <p:nvPr/>
        </p:nvSpPr>
        <p:spPr>
          <a:xfrm>
            <a:off x="7604125" y="4286250"/>
            <a:ext cx="90488" cy="323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916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0" name="直接连接符 99"/>
          <p:cNvCxnSpPr/>
          <p:nvPr/>
        </p:nvCxnSpPr>
        <p:spPr>
          <a:xfrm flipH="1">
            <a:off x="6511925" y="4903788"/>
            <a:ext cx="371475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 flipV="1">
            <a:off x="830263" y="3338513"/>
            <a:ext cx="1360487" cy="126523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15" name="组合 95"/>
          <p:cNvGrpSpPr>
            <a:grpSpLocks/>
          </p:cNvGrpSpPr>
          <p:nvPr/>
        </p:nvGrpSpPr>
        <p:grpSpPr bwMode="auto">
          <a:xfrm>
            <a:off x="90488" y="4565650"/>
            <a:ext cx="1338262" cy="708025"/>
            <a:chOff x="658006" y="3769708"/>
            <a:chExt cx="1338113" cy="849702"/>
          </a:xfrm>
        </p:grpSpPr>
        <p:sp>
          <p:nvSpPr>
            <p:cNvPr id="98" name="圆角矩形 97"/>
            <p:cNvSpPr/>
            <p:nvPr/>
          </p:nvSpPr>
          <p:spPr>
            <a:xfrm>
              <a:off x="658006" y="3769708"/>
              <a:ext cx="1338113" cy="849702"/>
            </a:xfrm>
            <a:prstGeom prst="roundRect">
              <a:avLst>
                <a:gd name="adj" fmla="val 10000"/>
              </a:avLst>
            </a:prstGeom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圆角矩形 19"/>
            <p:cNvSpPr/>
            <p:nvPr/>
          </p:nvSpPr>
          <p:spPr>
            <a:xfrm>
              <a:off x="707213" y="3819242"/>
              <a:ext cx="1288906" cy="8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一起跑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圆角矩形 107"/>
          <p:cNvSpPr/>
          <p:nvPr/>
        </p:nvSpPr>
        <p:spPr>
          <a:xfrm>
            <a:off x="5191125" y="2516188"/>
            <a:ext cx="1338263" cy="708025"/>
          </a:xfrm>
          <a:prstGeom prst="roundRect">
            <a:avLst>
              <a:gd name="adj" fmla="val 10000"/>
            </a:avLst>
          </a:pr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9" name="圆角矩形 108"/>
          <p:cNvSpPr/>
          <p:nvPr/>
        </p:nvSpPr>
        <p:spPr>
          <a:xfrm>
            <a:off x="5265738" y="2605088"/>
            <a:ext cx="1338262" cy="708025"/>
          </a:xfrm>
          <a:prstGeom prst="roundRect">
            <a:avLst>
              <a:gd name="adj" fmla="val 10000"/>
            </a:avLst>
          </a:prstGeom>
          <a:ln>
            <a:solidFill>
              <a:srgbClr val="FF660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1" name="圆角矩形 41"/>
          <p:cNvSpPr/>
          <p:nvPr/>
        </p:nvSpPr>
        <p:spPr>
          <a:xfrm>
            <a:off x="5291138" y="2644775"/>
            <a:ext cx="1287462" cy="6667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3340" tIns="53340" rIns="53340" bIns="53340" spcCol="1270" anchor="ctr"/>
          <a:lstStyle/>
          <a:p>
            <a:pPr algn="ctr"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秘密之森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extBox 1"/>
          <p:cNvSpPr txBox="1">
            <a:spLocks noChangeArrowheads="1"/>
          </p:cNvSpPr>
          <p:nvPr/>
        </p:nvSpPr>
        <p:spPr bwMode="auto">
          <a:xfrm>
            <a:off x="468313" y="727075"/>
            <a:ext cx="7199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/>
                <a:ea typeface="微软雅黑"/>
                <a:cs typeface="微软雅黑"/>
              </a:rPr>
              <a:t>使用流程（以移动端界面演示）</a:t>
            </a:r>
          </a:p>
        </p:txBody>
      </p:sp>
      <p:sp>
        <p:nvSpPr>
          <p:cNvPr id="144386" name="TextBox 3"/>
          <p:cNvSpPr txBox="1">
            <a:spLocks noChangeArrowheads="1"/>
          </p:cNvSpPr>
          <p:nvPr/>
        </p:nvSpPr>
        <p:spPr bwMode="auto">
          <a:xfrm>
            <a:off x="4572000" y="1462088"/>
            <a:ext cx="42481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/>
                <a:ea typeface="微软雅黑"/>
                <a:cs typeface="微软雅黑"/>
              </a:rPr>
              <a:t>Step1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latin typeface="微软雅黑"/>
              <a:ea typeface="微软雅黑"/>
              <a:cs typeface="微软雅黑"/>
            </a:endParaRPr>
          </a:p>
          <a:p>
            <a:endParaRPr lang="en-US" altLang="zh-CN"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latin typeface="微软雅黑"/>
                <a:ea typeface="微软雅黑"/>
                <a:cs typeface="微软雅黑"/>
              </a:rPr>
              <a:t>点击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图标后，进入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主页面，页面也绿色植物的清新格调为主，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界面将逐渐向用户介绍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的各大功能板块，以及指引用户如何使用。力求做到让用户在第一时间就上手，介绍话术以生动图片和简明语言为主。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44387" name="图片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" y="2497138"/>
            <a:ext cx="1439863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8" name="图片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" y="3578225"/>
            <a:ext cx="720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9" name="右箭头 6"/>
          <p:cNvSpPr>
            <a:spLocks noChangeArrowheads="1"/>
          </p:cNvSpPr>
          <p:nvPr/>
        </p:nvSpPr>
        <p:spPr bwMode="auto">
          <a:xfrm>
            <a:off x="1504950" y="2908300"/>
            <a:ext cx="576263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pic>
        <p:nvPicPr>
          <p:cNvPr id="144390" name="图片 8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00275" y="1328738"/>
            <a:ext cx="2371725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Box 3"/>
          <p:cNvSpPr txBox="1">
            <a:spLocks noChangeArrowheads="1"/>
          </p:cNvSpPr>
          <p:nvPr/>
        </p:nvSpPr>
        <p:spPr bwMode="auto">
          <a:xfrm>
            <a:off x="5053013" y="1446213"/>
            <a:ext cx="40909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Step2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简单功能介绍，激起用户使用兴趣之后，画面跳至注册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登录界面，注册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登录主要通过新浪微博、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和微信三个端口注册</a:t>
            </a:r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登录。具体端口开发时可增加。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5410" name="右箭头 6"/>
          <p:cNvSpPr>
            <a:spLocks noChangeArrowheads="1"/>
          </p:cNvSpPr>
          <p:nvPr/>
        </p:nvSpPr>
        <p:spPr bwMode="auto">
          <a:xfrm>
            <a:off x="2305050" y="2971800"/>
            <a:ext cx="576263" cy="53975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5411" name="图片 9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74963" y="1303338"/>
            <a:ext cx="229076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2" name="图片 2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3" y="1303338"/>
            <a:ext cx="2371725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Box 3"/>
          <p:cNvSpPr txBox="1">
            <a:spLocks noChangeArrowheads="1"/>
          </p:cNvSpPr>
          <p:nvPr/>
        </p:nvSpPr>
        <p:spPr bwMode="auto">
          <a:xfrm>
            <a:off x="5053013" y="1446213"/>
            <a:ext cx="40909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Step3</a:t>
            </a:r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登录后界面转至主界面，按动主界面中“公告栏”、“养生馆”、“活力广场”、“我的庄园”中的任意的图标，便可以去到用户想去任何一个界面。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6434" name="右箭头 6"/>
          <p:cNvSpPr>
            <a:spLocks noChangeArrowheads="1"/>
          </p:cNvSpPr>
          <p:nvPr/>
        </p:nvSpPr>
        <p:spPr bwMode="auto">
          <a:xfrm>
            <a:off x="2292350" y="2971800"/>
            <a:ext cx="574675" cy="539750"/>
          </a:xfrm>
          <a:prstGeom prst="rightArrow">
            <a:avLst>
              <a:gd name="adj1" fmla="val 50000"/>
              <a:gd name="adj2" fmla="val 499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6435" name="图片 1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4288" y="1443038"/>
            <a:ext cx="2290763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436" name="组合 4"/>
          <p:cNvGrpSpPr>
            <a:grpSpLocks/>
          </p:cNvGrpSpPr>
          <p:nvPr/>
        </p:nvGrpSpPr>
        <p:grpSpPr bwMode="auto">
          <a:xfrm>
            <a:off x="2867025" y="1416050"/>
            <a:ext cx="2292350" cy="3389313"/>
            <a:chOff x="2867621" y="1857124"/>
            <a:chExt cx="2291557" cy="4067076"/>
          </a:xfrm>
        </p:grpSpPr>
        <p:pic>
          <p:nvPicPr>
            <p:cNvPr id="146437" name="图片 1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867621" y="1857124"/>
              <a:ext cx="2291557" cy="406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6438" name="组合 7"/>
            <p:cNvGrpSpPr>
              <a:grpSpLocks/>
            </p:cNvGrpSpPr>
            <p:nvPr/>
          </p:nvGrpSpPr>
          <p:grpSpPr bwMode="auto">
            <a:xfrm>
              <a:off x="3055750" y="2420888"/>
              <a:ext cx="1915298" cy="2782170"/>
              <a:chOff x="3732487" y="1518884"/>
              <a:chExt cx="3768587" cy="5274081"/>
            </a:xfrm>
          </p:grpSpPr>
          <p:pic>
            <p:nvPicPr>
              <p:cNvPr id="146440" name="图片 8"/>
              <p:cNvPicPr>
                <a:picLocks noChangeAspect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3732487" y="1518884"/>
                <a:ext cx="3768587" cy="5274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441" name="矩形 9"/>
              <p:cNvSpPr>
                <a:spLocks noChangeArrowheads="1"/>
              </p:cNvSpPr>
              <p:nvPr/>
            </p:nvSpPr>
            <p:spPr bwMode="auto">
              <a:xfrm>
                <a:off x="5508104" y="1844824"/>
                <a:ext cx="936104" cy="2880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46439" name="矩形 2"/>
            <p:cNvSpPr>
              <a:spLocks noChangeArrowheads="1"/>
            </p:cNvSpPr>
            <p:nvPr/>
          </p:nvSpPr>
          <p:spPr bwMode="auto">
            <a:xfrm>
              <a:off x="4355976" y="2750421"/>
              <a:ext cx="360040" cy="17452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1_Office 主题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1_Office 主题">
      <a:majorFont>
        <a:latin typeface="Gulim"/>
        <a:ea typeface="幼圆"/>
        <a:cs typeface=""/>
      </a:majorFont>
      <a:minorFont>
        <a:latin typeface="Gulim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FFFFF"/>
        </a:accent3>
        <a:accent4>
          <a:srgbClr val="000000"/>
        </a:accent4>
        <a:accent5>
          <a:srgbClr val="C0E5AF"/>
        </a:accent5>
        <a:accent6>
          <a:srgbClr val="D4126E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1_Office 主题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1_Office 主题">
      <a:majorFont>
        <a:latin typeface="Gulim"/>
        <a:ea typeface="幼圆"/>
        <a:cs typeface=""/>
      </a:majorFont>
      <a:minorFont>
        <a:latin typeface="Gulim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FFFFF"/>
        </a:accent3>
        <a:accent4>
          <a:srgbClr val="000000"/>
        </a:accent4>
        <a:accent5>
          <a:srgbClr val="C0E5AF"/>
        </a:accent5>
        <a:accent6>
          <a:srgbClr val="D4126E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1664</Words>
  <Application>Microsoft Office PowerPoint</Application>
  <PresentationFormat>全屏显示(16:10)</PresentationFormat>
  <Paragraphs>120</Paragraphs>
  <Slides>24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自定义设计方案</vt:lpstr>
      <vt:lpstr>3_Office 主题</vt:lpstr>
      <vt:lpstr>4_Office 主题</vt:lpstr>
      <vt:lpstr>Image</vt:lpstr>
      <vt:lpstr>PowerPoint 演示文稿</vt:lpstr>
      <vt:lpstr>PowerPoint 演示文稿</vt:lpstr>
      <vt:lpstr>各板块功能简介（以移动端界面演示）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无限极2013新媒体</dc:title>
  <dc:creator>Sunny Li 李曦阳</dc:creator>
  <cp:lastModifiedBy>微软用户</cp:lastModifiedBy>
  <cp:revision>49</cp:revision>
  <dcterms:modified xsi:type="dcterms:W3CDTF">2014-01-22T08:44:32Z</dcterms:modified>
</cp:coreProperties>
</file>