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7" r:id="rId4"/>
    <p:sldId id="269" r:id="rId5"/>
    <p:sldId id="258" r:id="rId6"/>
    <p:sldId id="260" r:id="rId7"/>
    <p:sldId id="262" r:id="rId8"/>
    <p:sldId id="264" r:id="rId9"/>
    <p:sldId id="263" r:id="rId10"/>
    <p:sldId id="271" r:id="rId11"/>
    <p:sldId id="270" r:id="rId12"/>
    <p:sldId id="265" r:id="rId13"/>
    <p:sldId id="266" r:id="rId14"/>
    <p:sldId id="26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22E7C-BFE0-4A9C-96D1-71464DF9B1CB}" type="datetimeFigureOut">
              <a:rPr lang="en-US" smtClean="0"/>
              <a:t>10/4/2016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CE650-B9A7-4B1E-BB47-8B41267B0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603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22E7C-BFE0-4A9C-96D1-71464DF9B1CB}" type="datetimeFigureOut">
              <a:rPr lang="en-US" smtClean="0"/>
              <a:t>10/4/2016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CE650-B9A7-4B1E-BB47-8B41267B0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006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22E7C-BFE0-4A9C-96D1-71464DF9B1CB}" type="datetimeFigureOut">
              <a:rPr lang="en-US" smtClean="0"/>
              <a:t>10/4/2016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CE650-B9A7-4B1E-BB47-8B41267B0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702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22E7C-BFE0-4A9C-96D1-71464DF9B1CB}" type="datetimeFigureOut">
              <a:rPr lang="en-US" smtClean="0"/>
              <a:t>10/4/2016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CE650-B9A7-4B1E-BB47-8B41267B0B60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545114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22E7C-BFE0-4A9C-96D1-71464DF9B1CB}" type="datetimeFigureOut">
              <a:rPr lang="en-US" smtClean="0"/>
              <a:t>10/4/2016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CE650-B9A7-4B1E-BB47-8B41267B0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9368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22E7C-BFE0-4A9C-96D1-71464DF9B1CB}" type="datetimeFigureOut">
              <a:rPr lang="en-US" smtClean="0"/>
              <a:t>10/4/2016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CE650-B9A7-4B1E-BB47-8B41267B0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2829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22E7C-BFE0-4A9C-96D1-71464DF9B1CB}" type="datetimeFigureOut">
              <a:rPr lang="en-US" smtClean="0"/>
              <a:t>10/4/2016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CE650-B9A7-4B1E-BB47-8B41267B0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1668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22E7C-BFE0-4A9C-96D1-71464DF9B1CB}" type="datetimeFigureOut">
              <a:rPr lang="en-US" smtClean="0"/>
              <a:t>10/4/2016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CE650-B9A7-4B1E-BB47-8B41267B0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941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22E7C-BFE0-4A9C-96D1-71464DF9B1CB}" type="datetimeFigureOut">
              <a:rPr lang="en-US" smtClean="0"/>
              <a:t>10/4/2016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CE650-B9A7-4B1E-BB47-8B41267B0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279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22E7C-BFE0-4A9C-96D1-71464DF9B1CB}" type="datetimeFigureOut">
              <a:rPr lang="en-US" smtClean="0"/>
              <a:t>10/4/2016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CE650-B9A7-4B1E-BB47-8B41267B0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930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22E7C-BFE0-4A9C-96D1-71464DF9B1CB}" type="datetimeFigureOut">
              <a:rPr lang="en-US" smtClean="0"/>
              <a:t>10/4/2016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CE650-B9A7-4B1E-BB47-8B41267B0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981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22E7C-BFE0-4A9C-96D1-71464DF9B1CB}" type="datetimeFigureOut">
              <a:rPr lang="en-US" smtClean="0"/>
              <a:t>10/4/2016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CE650-B9A7-4B1E-BB47-8B41267B0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310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22E7C-BFE0-4A9C-96D1-71464DF9B1CB}" type="datetimeFigureOut">
              <a:rPr lang="en-US" smtClean="0"/>
              <a:t>10/4/2016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CE650-B9A7-4B1E-BB47-8B41267B0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164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22E7C-BFE0-4A9C-96D1-71464DF9B1CB}" type="datetimeFigureOut">
              <a:rPr lang="en-US" smtClean="0"/>
              <a:t>10/4/2016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CE650-B9A7-4B1E-BB47-8B41267B0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919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22E7C-BFE0-4A9C-96D1-71464DF9B1CB}" type="datetimeFigureOut">
              <a:rPr lang="en-US" smtClean="0"/>
              <a:t>10/4/2016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CE650-B9A7-4B1E-BB47-8B41267B0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500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22E7C-BFE0-4A9C-96D1-71464DF9B1CB}" type="datetimeFigureOut">
              <a:rPr lang="en-US" smtClean="0"/>
              <a:t>10/4/2016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CE650-B9A7-4B1E-BB47-8B41267B0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306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22E7C-BFE0-4A9C-96D1-71464DF9B1CB}" type="datetimeFigureOut">
              <a:rPr lang="en-US" smtClean="0"/>
              <a:t>10/4/2016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CE650-B9A7-4B1E-BB47-8B41267B0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41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C122E7C-BFE0-4A9C-96D1-71464DF9B1CB}" type="datetimeFigureOut">
              <a:rPr lang="en-US" smtClean="0"/>
              <a:t>10/4/2016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CE650-B9A7-4B1E-BB47-8B41267B0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2695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Functions 101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9083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Math Function with parameters and return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dirty="0"/>
              <a:t>s</a:t>
            </a:r>
            <a:r>
              <a:rPr lang="en-US" dirty="0" smtClean="0"/>
              <a:t>tatic void Main(){</a:t>
            </a:r>
          </a:p>
          <a:p>
            <a:pPr marL="0" indent="0">
              <a:buNone/>
            </a:pPr>
            <a:r>
              <a:rPr lang="en-US" dirty="0" smtClean="0"/>
              <a:t>          double </a:t>
            </a:r>
            <a:r>
              <a:rPr lang="en-US" dirty="0" err="1"/>
              <a:t>varC</a:t>
            </a:r>
            <a:r>
              <a:rPr lang="en-US" dirty="0"/>
              <a:t> = </a:t>
            </a:r>
            <a:r>
              <a:rPr lang="en-US" dirty="0" smtClean="0"/>
              <a:t>Pythagorean(12.3, 8.4);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double Pythagorean(double A, double B){</a:t>
            </a:r>
          </a:p>
          <a:p>
            <a:pPr marL="0" indent="0">
              <a:buNone/>
            </a:pPr>
            <a:r>
              <a:rPr lang="en-US" dirty="0"/>
              <a:t>		double C = </a:t>
            </a:r>
            <a:r>
              <a:rPr lang="en-US" dirty="0" err="1"/>
              <a:t>Math.Sqrt</a:t>
            </a:r>
            <a:r>
              <a:rPr lang="en-US" dirty="0"/>
              <a:t>(A*A+B*B);</a:t>
            </a:r>
          </a:p>
          <a:p>
            <a:pPr marL="0" indent="0">
              <a:buNone/>
            </a:pPr>
            <a:r>
              <a:rPr lang="en-US" dirty="0"/>
              <a:t>		return C;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 smtClean="0"/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5061428" y="3365047"/>
            <a:ext cx="463640" cy="785611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6207617" y="3318581"/>
            <a:ext cx="64425" cy="878542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954591" y="2730321"/>
            <a:ext cx="40591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srgbClr val="FFFF00"/>
              </a:solidFill>
            </a:endParaRPr>
          </a:p>
          <a:p>
            <a:r>
              <a:rPr lang="en-US" dirty="0" smtClean="0">
                <a:solidFill>
                  <a:srgbClr val="FFFF00"/>
                </a:solidFill>
              </a:rPr>
              <a:t>Pass(assign) the values to 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The parameters(variables) A and B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592421" y="3309870"/>
            <a:ext cx="2382599" cy="1880316"/>
          </a:xfrm>
          <a:custGeom>
            <a:avLst/>
            <a:gdLst>
              <a:gd name="connsiteX0" fmla="*/ 2382599 w 2382599"/>
              <a:gd name="connsiteY0" fmla="*/ 1880316 h 1880316"/>
              <a:gd name="connsiteX1" fmla="*/ 7 w 2382599"/>
              <a:gd name="connsiteY1" fmla="*/ 978795 h 1880316"/>
              <a:gd name="connsiteX2" fmla="*/ 2356841 w 2382599"/>
              <a:gd name="connsiteY2" fmla="*/ 0 h 1880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82599" h="1880316">
                <a:moveTo>
                  <a:pt x="2382599" y="1880316"/>
                </a:moveTo>
                <a:cubicBezTo>
                  <a:pt x="1193449" y="1586248"/>
                  <a:pt x="4300" y="1292181"/>
                  <a:pt x="7" y="978795"/>
                </a:cubicBezTo>
                <a:cubicBezTo>
                  <a:pt x="-4286" y="665409"/>
                  <a:pt x="1893202" y="152400"/>
                  <a:pt x="2356841" y="0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2665927" y="3309870"/>
            <a:ext cx="309093" cy="11035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34443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Math Function with parameters and return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dirty="0" smtClean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dirty="0"/>
              <a:t>s</a:t>
            </a:r>
            <a:r>
              <a:rPr lang="en-US" dirty="0" smtClean="0"/>
              <a:t>tatic void Main(){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double </a:t>
            </a:r>
            <a:r>
              <a:rPr lang="en-US" dirty="0" err="1"/>
              <a:t>varA</a:t>
            </a:r>
            <a:r>
              <a:rPr lang="en-US" dirty="0"/>
              <a:t> = 5.345;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double </a:t>
            </a:r>
            <a:r>
              <a:rPr lang="en-US" dirty="0" err="1"/>
              <a:t>varB</a:t>
            </a:r>
            <a:r>
              <a:rPr lang="en-US" dirty="0"/>
              <a:t> = 2345.1;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double </a:t>
            </a:r>
            <a:r>
              <a:rPr lang="en-US" dirty="0" err="1"/>
              <a:t>varC</a:t>
            </a:r>
            <a:r>
              <a:rPr lang="en-US" dirty="0"/>
              <a:t> = Pythagorean(</a:t>
            </a:r>
            <a:r>
              <a:rPr lang="en-US" dirty="0" err="1"/>
              <a:t>varA</a:t>
            </a:r>
            <a:r>
              <a:rPr lang="en-US" dirty="0"/>
              <a:t>, </a:t>
            </a:r>
            <a:r>
              <a:rPr lang="en-US" dirty="0" err="1"/>
              <a:t>varB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double Pythagorean(double A, double B){</a:t>
            </a:r>
          </a:p>
          <a:p>
            <a:pPr marL="0" indent="0">
              <a:buNone/>
            </a:pPr>
            <a:r>
              <a:rPr lang="en-US" dirty="0"/>
              <a:t>		double C = </a:t>
            </a:r>
            <a:r>
              <a:rPr lang="en-US" dirty="0" err="1"/>
              <a:t>Math.Sqrt</a:t>
            </a:r>
            <a:r>
              <a:rPr lang="en-US" dirty="0"/>
              <a:t>(A*A+B*B);</a:t>
            </a:r>
          </a:p>
          <a:p>
            <a:pPr marL="0" indent="0">
              <a:buNone/>
            </a:pPr>
            <a:r>
              <a:rPr lang="en-US" dirty="0"/>
              <a:t>		return C;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 smtClean="0"/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4842456" y="3747752"/>
            <a:ext cx="463640" cy="785611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5975797" y="3757852"/>
            <a:ext cx="64425" cy="878542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954591" y="2730321"/>
            <a:ext cx="445186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Look up the values of</a:t>
            </a:r>
          </a:p>
          <a:p>
            <a:r>
              <a:rPr lang="en-US" dirty="0" err="1" smtClean="0">
                <a:solidFill>
                  <a:srgbClr val="FFFF00"/>
                </a:solidFill>
              </a:rPr>
              <a:t>varA</a:t>
            </a:r>
            <a:r>
              <a:rPr lang="en-US" dirty="0" smtClean="0">
                <a:solidFill>
                  <a:srgbClr val="FFFF00"/>
                </a:solidFill>
              </a:rPr>
              <a:t> and </a:t>
            </a:r>
            <a:r>
              <a:rPr lang="en-US" dirty="0" err="1" smtClean="0">
                <a:solidFill>
                  <a:srgbClr val="FFFF00"/>
                </a:solidFill>
              </a:rPr>
              <a:t>varB</a:t>
            </a:r>
            <a:r>
              <a:rPr lang="en-US" dirty="0" smtClean="0">
                <a:solidFill>
                  <a:srgbClr val="FFFF00"/>
                </a:solidFill>
              </a:rPr>
              <a:t>.</a:t>
            </a:r>
          </a:p>
          <a:p>
            <a:endParaRPr lang="en-US" dirty="0">
              <a:solidFill>
                <a:srgbClr val="FFFF00"/>
              </a:solidFill>
            </a:endParaRPr>
          </a:p>
          <a:p>
            <a:r>
              <a:rPr lang="en-US" dirty="0" smtClean="0">
                <a:solidFill>
                  <a:srgbClr val="FFFF00"/>
                </a:solidFill>
              </a:rPr>
              <a:t>Pass(assign) the value of </a:t>
            </a:r>
            <a:r>
              <a:rPr lang="en-US" dirty="0" err="1" smtClean="0">
                <a:solidFill>
                  <a:srgbClr val="FFFF00"/>
                </a:solidFill>
              </a:rPr>
              <a:t>varA</a:t>
            </a:r>
            <a:r>
              <a:rPr lang="en-US" dirty="0" smtClean="0">
                <a:solidFill>
                  <a:srgbClr val="FFFF00"/>
                </a:solidFill>
              </a:rPr>
              <a:t>/</a:t>
            </a:r>
            <a:r>
              <a:rPr lang="en-US" dirty="0" err="1" smtClean="0">
                <a:solidFill>
                  <a:srgbClr val="FFFF00"/>
                </a:solidFill>
              </a:rPr>
              <a:t>varB</a:t>
            </a:r>
            <a:r>
              <a:rPr lang="en-US" dirty="0" smtClean="0">
                <a:solidFill>
                  <a:srgbClr val="FFFF00"/>
                </a:solidFill>
              </a:rPr>
              <a:t> to 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The parameters(variables) A and B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80825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Class problem (with neighbor)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In your main function write code that will prompt the user to enter a number, then call the new function we just created.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Repeat this for a second call.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01379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Class problem (together)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How can we modify this so that it will prompt the question each time that they enter a non number.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31476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Class problem (with neighbor)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Update your main code to use the updated function.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1533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Today our goal is to learn how to use functions, and understand the purpose of functions.  We will also learn how to write our own functions.</a:t>
            </a:r>
          </a:p>
        </p:txBody>
      </p:sp>
    </p:spTree>
    <p:extLst>
      <p:ext uri="{BB962C8B-B14F-4D97-AF65-F5344CB8AC3E}">
        <p14:creationId xmlns:p14="http://schemas.microsoft.com/office/powerpoint/2010/main" val="48378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function is a block of organized, reusable code that is used to perform a single, related action. Functions provide better modularity for your application and a high degree of code reusing.</a:t>
            </a:r>
          </a:p>
          <a:p>
            <a:r>
              <a:rPr lang="en-US" dirty="0" smtClean="0"/>
              <a:t>We have already seen several </a:t>
            </a:r>
            <a:r>
              <a:rPr lang="en-US" dirty="0" smtClean="0"/>
              <a:t>function:</a:t>
            </a:r>
            <a:endParaRPr lang="en-US" dirty="0" smtClean="0"/>
          </a:p>
          <a:p>
            <a:pPr lvl="1"/>
            <a:r>
              <a:rPr lang="en-US" dirty="0"/>
              <a:t>s</a:t>
            </a:r>
            <a:r>
              <a:rPr lang="en-US" dirty="0" smtClean="0"/>
              <a:t>leep() // </a:t>
            </a:r>
            <a:r>
              <a:rPr lang="en-US" dirty="0" err="1" smtClean="0"/>
              <a:t>thread.sleep</a:t>
            </a:r>
            <a:r>
              <a:rPr lang="en-US" dirty="0" smtClean="0"/>
              <a:t>()</a:t>
            </a:r>
            <a:endParaRPr lang="en-US" dirty="0" smtClean="0"/>
          </a:p>
          <a:p>
            <a:pPr lvl="1"/>
            <a:r>
              <a:rPr lang="en-US" dirty="0" smtClean="0"/>
              <a:t>print</a:t>
            </a:r>
            <a:r>
              <a:rPr lang="en-US" dirty="0" smtClean="0"/>
              <a:t>()  // </a:t>
            </a:r>
            <a:r>
              <a:rPr lang="en-US" dirty="0" err="1" smtClean="0"/>
              <a:t>Console.WriteLine</a:t>
            </a:r>
            <a:r>
              <a:rPr lang="en-US" dirty="0" smtClean="0"/>
              <a:t>()</a:t>
            </a:r>
            <a:endParaRPr lang="en-US" dirty="0" smtClean="0"/>
          </a:p>
          <a:p>
            <a:pPr lvl="1"/>
            <a:r>
              <a:rPr lang="en-US" dirty="0" smtClean="0"/>
              <a:t>input</a:t>
            </a:r>
            <a:r>
              <a:rPr lang="en-US" dirty="0" smtClean="0"/>
              <a:t>() // </a:t>
            </a:r>
            <a:r>
              <a:rPr lang="en-US" dirty="0" err="1" smtClean="0"/>
              <a:t>Console.ReadLine</a:t>
            </a:r>
            <a:r>
              <a:rPr lang="en-US" dirty="0" smtClean="0"/>
              <a:t>()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005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</a:t>
            </a:r>
            <a:r>
              <a:rPr lang="en-US" dirty="0" smtClean="0"/>
              <a:t>Subroutines(functions)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90087" y="1186721"/>
            <a:ext cx="4886370" cy="5433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4022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Defining you own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function declaration looks like the following:</a:t>
            </a:r>
          </a:p>
          <a:p>
            <a:pPr marL="0" indent="0">
              <a:buNone/>
            </a:pPr>
            <a:endParaRPr lang="en-US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dirty="0" err="1" smtClean="0"/>
              <a:t>returnType</a:t>
            </a:r>
            <a:r>
              <a:rPr lang="en-US" dirty="0" smtClean="0"/>
              <a:t> </a:t>
            </a:r>
            <a:r>
              <a:rPr lang="en-US" dirty="0" err="1" smtClean="0"/>
              <a:t>FunctionName</a:t>
            </a:r>
            <a:r>
              <a:rPr lang="en-US" dirty="0" smtClean="0"/>
              <a:t>(</a:t>
            </a:r>
            <a:r>
              <a:rPr lang="en-US" dirty="0" err="1" smtClean="0"/>
              <a:t>paramType</a:t>
            </a:r>
            <a:r>
              <a:rPr lang="en-US" dirty="0" smtClean="0"/>
              <a:t> </a:t>
            </a:r>
            <a:r>
              <a:rPr lang="en-US" dirty="0" err="1" smtClean="0"/>
              <a:t>ParameterName</a:t>
            </a:r>
            <a:r>
              <a:rPr lang="en-US" dirty="0" smtClean="0"/>
              <a:t>){</a:t>
            </a:r>
          </a:p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dirty="0" smtClean="0">
                <a:solidFill>
                  <a:srgbClr val="FFFF00"/>
                </a:solidFill>
              </a:rPr>
              <a:t>//your code goes here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return statement to exit the function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FFFF00"/>
                </a:solidFill>
              </a:rPr>
              <a:t>//for Java and C# you will need to put static keyword </a:t>
            </a:r>
            <a:r>
              <a:rPr lang="en-US" dirty="0" err="1" smtClean="0">
                <a:solidFill>
                  <a:srgbClr val="FFFF00"/>
                </a:solidFill>
              </a:rPr>
              <a:t>infront</a:t>
            </a:r>
            <a:r>
              <a:rPr lang="en-US" dirty="0" smtClean="0">
                <a:solidFill>
                  <a:srgbClr val="FFFF00"/>
                </a:solidFill>
              </a:rPr>
              <a:t> of  the return type – we will discuss more when we get to objects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04291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Simple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 function declaration looks like the following:</a:t>
            </a:r>
          </a:p>
          <a:p>
            <a:pPr marL="0" indent="0">
              <a:buNone/>
            </a:pPr>
            <a:endParaRPr lang="en-US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dirty="0"/>
              <a:t>v</a:t>
            </a:r>
            <a:r>
              <a:rPr lang="en-US" dirty="0" smtClean="0"/>
              <a:t>oid </a:t>
            </a:r>
            <a:r>
              <a:rPr lang="en-US" dirty="0" err="1" smtClean="0"/>
              <a:t>MyPrintFunction</a:t>
            </a:r>
            <a:r>
              <a:rPr lang="en-US" dirty="0" smtClean="0"/>
              <a:t>(){</a:t>
            </a:r>
          </a:p>
          <a:p>
            <a:pPr marL="0" indent="0">
              <a:buNone/>
            </a:pPr>
            <a:r>
              <a:rPr lang="en-US" dirty="0" smtClean="0"/>
              <a:t>	print(“here is some stuff I want to print”);</a:t>
            </a:r>
          </a:p>
          <a:p>
            <a:pPr marL="0" indent="0">
              <a:buNone/>
            </a:pPr>
            <a:r>
              <a:rPr lang="en-US" dirty="0"/>
              <a:t>	print</a:t>
            </a:r>
            <a:r>
              <a:rPr lang="en-US" dirty="0" smtClean="0"/>
              <a:t>(“I can save code by using functions”);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print(“if you can read this you are in a function”);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return; </a:t>
            </a:r>
            <a:r>
              <a:rPr lang="en-US" dirty="0" smtClean="0">
                <a:solidFill>
                  <a:srgbClr val="FFFF00"/>
                </a:solidFill>
              </a:rPr>
              <a:t>//since this function does not have a return type this is not    				//needed but doesn’t hurt</a:t>
            </a:r>
            <a:endParaRPr lang="en-US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 smtClean="0">
              <a:solidFill>
                <a:srgbClr val="FFFF00"/>
              </a:solidFill>
            </a:endParaRPr>
          </a:p>
          <a:p>
            <a:r>
              <a:rPr lang="en-US" dirty="0" smtClean="0">
                <a:solidFill>
                  <a:srgbClr val="FFFF00"/>
                </a:solidFill>
              </a:rPr>
              <a:t>//use </a:t>
            </a:r>
            <a:r>
              <a:rPr lang="en-US" dirty="0" err="1" smtClean="0">
                <a:solidFill>
                  <a:srgbClr val="FFFF00"/>
                </a:solidFill>
              </a:rPr>
              <a:t>Console.WriteLine</a:t>
            </a:r>
            <a:r>
              <a:rPr lang="en-US" dirty="0" smtClean="0">
                <a:solidFill>
                  <a:srgbClr val="FFFF00"/>
                </a:solidFill>
              </a:rPr>
              <a:t>(),</a:t>
            </a:r>
            <a:r>
              <a:rPr lang="en-US" dirty="0" err="1" smtClean="0">
                <a:solidFill>
                  <a:srgbClr val="FFFF00"/>
                </a:solidFill>
              </a:rPr>
              <a:t>system.out.println</a:t>
            </a:r>
            <a:r>
              <a:rPr lang="en-US" dirty="0" smtClean="0">
                <a:solidFill>
                  <a:srgbClr val="FFFF00"/>
                </a:solidFill>
              </a:rPr>
              <a:t>, or </a:t>
            </a:r>
            <a:r>
              <a:rPr lang="en-US" dirty="0" err="1" smtClean="0">
                <a:solidFill>
                  <a:srgbClr val="FFFF00"/>
                </a:solidFill>
              </a:rPr>
              <a:t>cout</a:t>
            </a:r>
            <a:r>
              <a:rPr lang="en-US" dirty="0" smtClean="0">
                <a:solidFill>
                  <a:srgbClr val="FFFF00"/>
                </a:solidFill>
              </a:rPr>
              <a:t> instead of print</a:t>
            </a:r>
          </a:p>
          <a:p>
            <a:r>
              <a:rPr lang="en-US" dirty="0">
                <a:solidFill>
                  <a:srgbClr val="FFFF00"/>
                </a:solidFill>
              </a:rPr>
              <a:t>//for Java and C# you will need to put static keyword </a:t>
            </a:r>
            <a:r>
              <a:rPr lang="en-US" dirty="0" err="1">
                <a:solidFill>
                  <a:srgbClr val="FFFF00"/>
                </a:solidFill>
              </a:rPr>
              <a:t>infront</a:t>
            </a:r>
            <a:r>
              <a:rPr lang="en-US" dirty="0">
                <a:solidFill>
                  <a:srgbClr val="FFFF00"/>
                </a:solidFill>
              </a:rPr>
              <a:t> of  the return type – we will discuss more when we get to objects</a:t>
            </a:r>
          </a:p>
          <a:p>
            <a:endParaRPr lang="en-US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49886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Math Function with parameters and return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function declaration looks like the following:</a:t>
            </a:r>
          </a:p>
          <a:p>
            <a:pPr marL="0" indent="0">
              <a:buNone/>
            </a:pPr>
            <a:endParaRPr lang="en-US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dirty="0"/>
              <a:t>double </a:t>
            </a:r>
            <a:r>
              <a:rPr lang="en-US" dirty="0" smtClean="0"/>
              <a:t>Pythagorean(double A, double B){</a:t>
            </a:r>
          </a:p>
          <a:p>
            <a:pPr marL="0" indent="0">
              <a:buNone/>
            </a:pPr>
            <a:r>
              <a:rPr lang="en-US" dirty="0" smtClean="0"/>
              <a:t>		double C = </a:t>
            </a:r>
            <a:r>
              <a:rPr lang="en-US" dirty="0" err="1" smtClean="0"/>
              <a:t>Math.Sqrt</a:t>
            </a:r>
            <a:r>
              <a:rPr lang="en-US" dirty="0" smtClean="0"/>
              <a:t>(A*A+B*B);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return C;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 smtClean="0">
              <a:solidFill>
                <a:srgbClr val="FFFF00"/>
              </a:solidFill>
            </a:endParaRPr>
          </a:p>
          <a:p>
            <a:r>
              <a:rPr lang="en-US" dirty="0" smtClean="0">
                <a:solidFill>
                  <a:srgbClr val="FFFF00"/>
                </a:solidFill>
              </a:rPr>
              <a:t>//C++ </a:t>
            </a:r>
            <a:r>
              <a:rPr lang="en-US" dirty="0" err="1" smtClean="0">
                <a:solidFill>
                  <a:srgbClr val="FFFF00"/>
                </a:solidFill>
              </a:rPr>
              <a:t>squareroot</a:t>
            </a:r>
            <a:r>
              <a:rPr lang="en-US" dirty="0" smtClean="0">
                <a:solidFill>
                  <a:srgbClr val="FFFF00"/>
                </a:solidFill>
              </a:rPr>
              <a:t> is </a:t>
            </a:r>
            <a:r>
              <a:rPr lang="en-US" dirty="0" err="1" smtClean="0">
                <a:solidFill>
                  <a:srgbClr val="FFFF00"/>
                </a:solidFill>
              </a:rPr>
              <a:t>sqrt</a:t>
            </a:r>
            <a:r>
              <a:rPr lang="en-US" dirty="0" smtClean="0">
                <a:solidFill>
                  <a:srgbClr val="FFFF00"/>
                </a:solidFill>
              </a:rPr>
              <a:t>() but need to include </a:t>
            </a:r>
            <a:r>
              <a:rPr lang="en-US" dirty="0" err="1" smtClean="0">
                <a:solidFill>
                  <a:srgbClr val="FFFF00"/>
                </a:solidFill>
              </a:rPr>
              <a:t>math.h</a:t>
            </a:r>
            <a:endParaRPr lang="en-US" dirty="0" smtClean="0">
              <a:solidFill>
                <a:srgbClr val="FFFF00"/>
              </a:solidFill>
            </a:endParaRPr>
          </a:p>
          <a:p>
            <a:r>
              <a:rPr lang="en-US" dirty="0" smtClean="0">
                <a:solidFill>
                  <a:srgbClr val="FFFF00"/>
                </a:solidFill>
              </a:rPr>
              <a:t>//note the function name first letter is capitalized – easy to distinguish between functions and variables.</a:t>
            </a:r>
            <a:endParaRPr lang="en-US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33448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Class problem (together)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Create a function named </a:t>
            </a:r>
            <a:r>
              <a:rPr lang="en-US" dirty="0" err="1" smtClean="0"/>
              <a:t>GetInput</a:t>
            </a:r>
            <a:r>
              <a:rPr lang="en-US" dirty="0" smtClean="0"/>
              <a:t>(), that will :</a:t>
            </a:r>
          </a:p>
          <a:p>
            <a:pPr lvl="1"/>
            <a:r>
              <a:rPr lang="en-US" dirty="0" smtClean="0"/>
              <a:t>wait for the user to enter a number </a:t>
            </a:r>
          </a:p>
          <a:p>
            <a:pPr lvl="1"/>
            <a:r>
              <a:rPr lang="en-US" dirty="0" smtClean="0"/>
              <a:t>convert the value to an integer.</a:t>
            </a:r>
          </a:p>
          <a:p>
            <a:pPr lvl="1"/>
            <a:r>
              <a:rPr lang="en-US" dirty="0" smtClean="0"/>
              <a:t>Add try catch error handling, and prompt the user to enter again if they do not enter a number </a:t>
            </a:r>
          </a:p>
          <a:p>
            <a:r>
              <a:rPr lang="en-US" dirty="0" smtClean="0"/>
              <a:t>This function should have no return types and needs no parameters (arguments)</a:t>
            </a:r>
            <a:endParaRPr lang="en-US" dirty="0" smtClean="0"/>
          </a:p>
          <a:p>
            <a:endParaRPr lang="en-US" dirty="0">
              <a:solidFill>
                <a:srgbClr val="FFFF00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12818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Calling a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following assumes that you have a function declared in your code</a:t>
            </a:r>
          </a:p>
          <a:p>
            <a:endParaRPr lang="en-US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dirty="0" err="1" smtClean="0"/>
              <a:t>MyPrintFunction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/>
              <a:t>d</a:t>
            </a:r>
            <a:r>
              <a:rPr lang="en-US" dirty="0" smtClean="0"/>
              <a:t>ouble C = Pythagorean(5.7,6.8);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double </a:t>
            </a:r>
            <a:r>
              <a:rPr lang="en-US" dirty="0" err="1" smtClean="0"/>
              <a:t>varA</a:t>
            </a:r>
            <a:r>
              <a:rPr lang="en-US" dirty="0" smtClean="0"/>
              <a:t> = 5.345;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double </a:t>
            </a:r>
            <a:r>
              <a:rPr lang="en-US" dirty="0" err="1" smtClean="0"/>
              <a:t>varB</a:t>
            </a:r>
            <a:r>
              <a:rPr lang="en-US" dirty="0" smtClean="0"/>
              <a:t> = 2345.1;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double </a:t>
            </a:r>
            <a:r>
              <a:rPr lang="en-US" dirty="0" err="1" smtClean="0"/>
              <a:t>varC</a:t>
            </a:r>
            <a:r>
              <a:rPr lang="en-US" dirty="0" smtClean="0"/>
              <a:t> = Pythagorean(</a:t>
            </a:r>
            <a:r>
              <a:rPr lang="en-US" dirty="0" err="1" smtClean="0"/>
              <a:t>varA</a:t>
            </a:r>
            <a:r>
              <a:rPr lang="en-US" dirty="0" smtClean="0"/>
              <a:t>, </a:t>
            </a:r>
            <a:r>
              <a:rPr lang="en-US" dirty="0" err="1" smtClean="0"/>
              <a:t>varB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rgbClr val="FFFF00"/>
                </a:solidFill>
              </a:rPr>
              <a:t>//remember the 3 steps (1 look up values for variables, 2 execute,         3 update memory</a:t>
            </a:r>
            <a:endParaRPr lang="en-US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46894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792</TotalTime>
  <Words>419</Words>
  <Application>Microsoft Office PowerPoint</Application>
  <PresentationFormat>Widescreen</PresentationFormat>
  <Paragraphs>95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Century Gothic</vt:lpstr>
      <vt:lpstr>Wingdings 3</vt:lpstr>
      <vt:lpstr>Ion</vt:lpstr>
      <vt:lpstr>Functions 101</vt:lpstr>
      <vt:lpstr>Functions Objectives</vt:lpstr>
      <vt:lpstr>Functions</vt:lpstr>
      <vt:lpstr>Example Subroutines(functions)</vt:lpstr>
      <vt:lpstr>Defining you own Functions</vt:lpstr>
      <vt:lpstr>Simple function</vt:lpstr>
      <vt:lpstr>Math Function with parameters and return</vt:lpstr>
      <vt:lpstr>Class problem (together)</vt:lpstr>
      <vt:lpstr>Calling a function</vt:lpstr>
      <vt:lpstr>Math Function with parameters and return</vt:lpstr>
      <vt:lpstr>Math Function with parameters and return</vt:lpstr>
      <vt:lpstr>Class problem (with neighbor)</vt:lpstr>
      <vt:lpstr>Class problem (together)</vt:lpstr>
      <vt:lpstr>Class problem (with neighbor)</vt:lpstr>
    </vt:vector>
  </TitlesOfParts>
  <Company>Ingham ISD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Functions 101</dc:title>
  <dc:creator>David Baker</dc:creator>
  <cp:lastModifiedBy>David Baker</cp:lastModifiedBy>
  <cp:revision>14</cp:revision>
  <dcterms:created xsi:type="dcterms:W3CDTF">2015-10-19T01:26:33Z</dcterms:created>
  <dcterms:modified xsi:type="dcterms:W3CDTF">2016-10-04T12:11:45Z</dcterms:modified>
</cp:coreProperties>
</file>