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42"/>
  </p:notesMasterIdLst>
  <p:sldIdLst>
    <p:sldId id="256" r:id="rId2"/>
    <p:sldId id="267" r:id="rId3"/>
    <p:sldId id="276" r:id="rId4"/>
    <p:sldId id="280" r:id="rId5"/>
    <p:sldId id="293" r:id="rId6"/>
    <p:sldId id="281" r:id="rId7"/>
    <p:sldId id="282" r:id="rId8"/>
    <p:sldId id="283" r:id="rId9"/>
    <p:sldId id="291" r:id="rId10"/>
    <p:sldId id="342" r:id="rId11"/>
    <p:sldId id="284" r:id="rId12"/>
    <p:sldId id="287" r:id="rId13"/>
    <p:sldId id="288" r:id="rId14"/>
    <p:sldId id="318" r:id="rId15"/>
    <p:sldId id="335" r:id="rId16"/>
    <p:sldId id="336" r:id="rId17"/>
    <p:sldId id="337" r:id="rId18"/>
    <p:sldId id="338" r:id="rId19"/>
    <p:sldId id="315" r:id="rId20"/>
    <p:sldId id="339" r:id="rId21"/>
    <p:sldId id="340" r:id="rId22"/>
    <p:sldId id="341" r:id="rId23"/>
    <p:sldId id="304" r:id="rId24"/>
    <p:sldId id="332" r:id="rId25"/>
    <p:sldId id="331" r:id="rId26"/>
    <p:sldId id="343" r:id="rId27"/>
    <p:sldId id="345" r:id="rId28"/>
    <p:sldId id="344" r:id="rId29"/>
    <p:sldId id="308" r:id="rId30"/>
    <p:sldId id="309" r:id="rId31"/>
    <p:sldId id="307" r:id="rId32"/>
    <p:sldId id="306" r:id="rId33"/>
    <p:sldId id="285" r:id="rId34"/>
    <p:sldId id="286" r:id="rId35"/>
    <p:sldId id="305" r:id="rId36"/>
    <p:sldId id="311" r:id="rId37"/>
    <p:sldId id="333" r:id="rId38"/>
    <p:sldId id="334" r:id="rId39"/>
    <p:sldId id="330" r:id="rId40"/>
    <p:sldId id="32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40987"/>
  </p:normalViewPr>
  <p:slideViewPr>
    <p:cSldViewPr snapToGrid="0">
      <p:cViewPr varScale="1">
        <p:scale>
          <a:sx n="40" d="100"/>
          <a:sy n="40" d="100"/>
        </p:scale>
        <p:origin x="2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B1AF6A-7208-4F9E-9F2B-C10A9D731671}" type="doc">
      <dgm:prSet loTypeId="urn:microsoft.com/office/officeart/2008/layout/RadialCluster" loCatId="cycl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84121CB-6C56-42B2-B4B5-BAED2221983D}">
      <dgm:prSet phldrT="[Text]" custT="1"/>
      <dgm:spPr/>
      <dgm:t>
        <a:bodyPr/>
        <a:lstStyle/>
        <a:p>
          <a:r>
            <a:rPr lang="en-US" sz="4000" dirty="0" smtClean="0">
              <a:latin typeface="+mn-lt"/>
            </a:rPr>
            <a:t>XHTML</a:t>
          </a:r>
          <a:endParaRPr lang="en-US" sz="4000" dirty="0">
            <a:latin typeface="+mn-lt"/>
          </a:endParaRPr>
        </a:p>
      </dgm:t>
    </dgm:pt>
    <dgm:pt modelId="{B14F78CC-3C7F-4E51-B9B1-08B6AF923CD2}" type="parTrans" cxnId="{9A682785-E74D-4AD7-817A-490F36246C13}">
      <dgm:prSet/>
      <dgm:spPr/>
      <dgm:t>
        <a:bodyPr/>
        <a:lstStyle/>
        <a:p>
          <a:endParaRPr lang="en-US"/>
        </a:p>
      </dgm:t>
    </dgm:pt>
    <dgm:pt modelId="{8D7700E1-2584-4702-AF50-156A625A990E}" type="sibTrans" cxnId="{9A682785-E74D-4AD7-817A-490F36246C13}">
      <dgm:prSet/>
      <dgm:spPr/>
      <dgm:t>
        <a:bodyPr/>
        <a:lstStyle/>
        <a:p>
          <a:endParaRPr lang="en-US"/>
        </a:p>
      </dgm:t>
    </dgm:pt>
    <dgm:pt modelId="{C0EFF739-DC35-4534-BA41-1586215D0ABA}">
      <dgm:prSet phldrT="[Text]" custT="1"/>
      <dgm:spPr/>
      <dgm:t>
        <a:bodyPr/>
        <a:lstStyle/>
        <a:p>
          <a:r>
            <a:rPr lang="en-US" sz="4000" dirty="0" smtClean="0">
              <a:latin typeface="+mn-lt"/>
            </a:rPr>
            <a:t>Original HTML</a:t>
          </a:r>
          <a:endParaRPr lang="en-US" sz="4000" dirty="0">
            <a:latin typeface="+mn-lt"/>
          </a:endParaRPr>
        </a:p>
      </dgm:t>
    </dgm:pt>
    <dgm:pt modelId="{7B9BDA7D-4CE6-4E43-8AC7-072B1F13FB4F}" type="parTrans" cxnId="{2D4ACCF6-A29F-4939-A397-005BCA3B8A20}">
      <dgm:prSet/>
      <dgm:spPr>
        <a:ln>
          <a:headEnd type="arrow"/>
        </a:ln>
      </dgm:spPr>
      <dgm:t>
        <a:bodyPr/>
        <a:lstStyle/>
        <a:p>
          <a:endParaRPr lang="en-US"/>
        </a:p>
      </dgm:t>
    </dgm:pt>
    <dgm:pt modelId="{9FD5FBF6-3CC9-4062-8AD9-CF50244D91D5}" type="sibTrans" cxnId="{2D4ACCF6-A29F-4939-A397-005BCA3B8A20}">
      <dgm:prSet/>
      <dgm:spPr/>
      <dgm:t>
        <a:bodyPr/>
        <a:lstStyle/>
        <a:p>
          <a:endParaRPr lang="en-US"/>
        </a:p>
      </dgm:t>
    </dgm:pt>
    <dgm:pt modelId="{7684660D-20E3-4F04-9E9C-6BC109DCE709}">
      <dgm:prSet phldrT="[Text]" custT="1"/>
      <dgm:spPr/>
      <dgm:t>
        <a:bodyPr/>
        <a:lstStyle/>
        <a:p>
          <a:r>
            <a:rPr lang="en-US" sz="4000" dirty="0" smtClean="0">
              <a:latin typeface="+mn-lt"/>
            </a:rPr>
            <a:t>EPUB</a:t>
          </a:r>
          <a:endParaRPr lang="en-US" sz="4000" dirty="0">
            <a:latin typeface="+mn-lt"/>
          </a:endParaRPr>
        </a:p>
      </dgm:t>
    </dgm:pt>
    <dgm:pt modelId="{69E80358-DDEB-43DB-B3AC-B29F05283A47}" type="parTrans" cxnId="{8DAEF7AA-28E1-4D13-B1E3-27B7387588B7}">
      <dgm:prSet/>
      <dgm:spPr>
        <a:ln>
          <a:headEnd type="none"/>
          <a:tailEnd type="arrow"/>
        </a:ln>
      </dgm:spPr>
      <dgm:t>
        <a:bodyPr/>
        <a:lstStyle/>
        <a:p>
          <a:endParaRPr lang="en-US"/>
        </a:p>
      </dgm:t>
    </dgm:pt>
    <dgm:pt modelId="{CF97A195-D10A-45FA-B0E2-42BEF18963E5}" type="sibTrans" cxnId="{8DAEF7AA-28E1-4D13-B1E3-27B7387588B7}">
      <dgm:prSet/>
      <dgm:spPr/>
      <dgm:t>
        <a:bodyPr/>
        <a:lstStyle/>
        <a:p>
          <a:endParaRPr lang="en-US"/>
        </a:p>
      </dgm:t>
    </dgm:pt>
    <dgm:pt modelId="{1D3A1ADB-74BA-466B-83A0-7C859FAF0981}">
      <dgm:prSet phldrT="[Text]" custT="1"/>
      <dgm:spPr/>
      <dgm:t>
        <a:bodyPr/>
        <a:lstStyle/>
        <a:p>
          <a:r>
            <a:rPr lang="en-US" sz="4000" dirty="0" smtClean="0">
              <a:latin typeface="+mn-lt"/>
            </a:rPr>
            <a:t>PDF</a:t>
          </a:r>
          <a:endParaRPr lang="en-US" sz="4000" dirty="0">
            <a:latin typeface="+mn-lt"/>
          </a:endParaRPr>
        </a:p>
      </dgm:t>
    </dgm:pt>
    <dgm:pt modelId="{62FCB605-DF49-4E6B-9E94-B3E4719BA309}" type="parTrans" cxnId="{C05FDADF-93D8-4EAA-AE59-A368246A1EA8}">
      <dgm:prSet/>
      <dgm:spPr>
        <a:ln>
          <a:tailEnd type="arrow"/>
        </a:ln>
      </dgm:spPr>
      <dgm:t>
        <a:bodyPr/>
        <a:lstStyle/>
        <a:p>
          <a:endParaRPr lang="en-US"/>
        </a:p>
      </dgm:t>
    </dgm:pt>
    <dgm:pt modelId="{715FA0B0-4C6B-4B58-82B5-38FB18C1FBBB}" type="sibTrans" cxnId="{C05FDADF-93D8-4EAA-AE59-A368246A1EA8}">
      <dgm:prSet/>
      <dgm:spPr/>
      <dgm:t>
        <a:bodyPr/>
        <a:lstStyle/>
        <a:p>
          <a:endParaRPr lang="en-US"/>
        </a:p>
      </dgm:t>
    </dgm:pt>
    <dgm:pt modelId="{0FB10193-F020-403D-B163-FE1F82762AA5}">
      <dgm:prSet phldrT="[Text]" custScaleX="207239" custScaleY="88676" custRadScaleRad="133142" custRadScaleInc="-259537"/>
      <dgm:spPr/>
      <dgm:t>
        <a:bodyPr/>
        <a:lstStyle/>
        <a:p>
          <a:endParaRPr lang="en-US"/>
        </a:p>
      </dgm:t>
    </dgm:pt>
    <dgm:pt modelId="{DEC1F2EF-492F-463A-A32A-C05B1AB846F5}" type="parTrans" cxnId="{66604C7D-B602-4A5A-B78A-160E428D3268}">
      <dgm:prSet/>
      <dgm:spPr/>
      <dgm:t>
        <a:bodyPr/>
        <a:lstStyle/>
        <a:p>
          <a:endParaRPr lang="en-US"/>
        </a:p>
      </dgm:t>
    </dgm:pt>
    <dgm:pt modelId="{5205EFAF-8D03-4CDF-A304-6CCE72C1A565}" type="sibTrans" cxnId="{66604C7D-B602-4A5A-B78A-160E428D3268}">
      <dgm:prSet/>
      <dgm:spPr/>
      <dgm:t>
        <a:bodyPr/>
        <a:lstStyle/>
        <a:p>
          <a:endParaRPr lang="en-US"/>
        </a:p>
      </dgm:t>
    </dgm:pt>
    <dgm:pt modelId="{BBEC2375-FFE2-4F4B-99CA-7818127ECA18}">
      <dgm:prSet phldrT="[Text]" custScaleX="207239" custScaleY="88676" custRadScaleRad="133142" custRadScaleInc="-259537"/>
      <dgm:spPr/>
      <dgm:t>
        <a:bodyPr/>
        <a:lstStyle/>
        <a:p>
          <a:endParaRPr lang="en-US"/>
        </a:p>
      </dgm:t>
    </dgm:pt>
    <dgm:pt modelId="{E7C2D474-7D36-4C5C-A1D4-52DB014E8804}" type="parTrans" cxnId="{DF39F495-8C68-4037-A09E-91240F615E9E}">
      <dgm:prSet/>
      <dgm:spPr/>
      <dgm:t>
        <a:bodyPr/>
        <a:lstStyle/>
        <a:p>
          <a:endParaRPr lang="en-US"/>
        </a:p>
      </dgm:t>
    </dgm:pt>
    <dgm:pt modelId="{B1C84CB4-1DA0-41EE-B9E0-DE79D5972D2E}" type="sibTrans" cxnId="{DF39F495-8C68-4037-A09E-91240F615E9E}">
      <dgm:prSet/>
      <dgm:spPr/>
      <dgm:t>
        <a:bodyPr/>
        <a:lstStyle/>
        <a:p>
          <a:endParaRPr lang="en-US"/>
        </a:p>
      </dgm:t>
    </dgm:pt>
    <dgm:pt modelId="{9D51E117-AB47-4DD1-BAF0-FF4A37070379}">
      <dgm:prSet custT="1"/>
      <dgm:spPr/>
      <dgm:t>
        <a:bodyPr/>
        <a:lstStyle/>
        <a:p>
          <a:r>
            <a:rPr lang="en-US" sz="4000" dirty="0" smtClean="0">
              <a:latin typeface="+mn-lt"/>
            </a:rPr>
            <a:t>MOBI</a:t>
          </a:r>
          <a:endParaRPr lang="en-US" sz="4000" dirty="0">
            <a:latin typeface="+mn-lt"/>
          </a:endParaRPr>
        </a:p>
      </dgm:t>
    </dgm:pt>
    <dgm:pt modelId="{52C59963-F1A2-4035-8480-17E79E1AADE2}" type="parTrans" cxnId="{F5988798-62C4-47CE-892E-5BCDCE12E63B}">
      <dgm:prSet/>
      <dgm:spPr>
        <a:ln>
          <a:tailEnd type="arrow"/>
        </a:ln>
      </dgm:spPr>
      <dgm:t>
        <a:bodyPr/>
        <a:lstStyle/>
        <a:p>
          <a:endParaRPr lang="en-US"/>
        </a:p>
      </dgm:t>
    </dgm:pt>
    <dgm:pt modelId="{2055DF98-B405-4CC9-A100-7869CA9F5B86}" type="sibTrans" cxnId="{F5988798-62C4-47CE-892E-5BCDCE12E63B}">
      <dgm:prSet/>
      <dgm:spPr/>
      <dgm:t>
        <a:bodyPr/>
        <a:lstStyle/>
        <a:p>
          <a:endParaRPr lang="en-US"/>
        </a:p>
      </dgm:t>
    </dgm:pt>
    <dgm:pt modelId="{AEEFDDDD-07C1-4D15-B52B-12CF30BA2098}" type="pres">
      <dgm:prSet presAssocID="{9AB1AF6A-7208-4F9E-9F2B-C10A9D73167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6CF644C-63CD-4297-913E-963EDC5D3606}" type="pres">
      <dgm:prSet presAssocID="{D84121CB-6C56-42B2-B4B5-BAED2221983D}" presName="singleCycle" presStyleCnt="0"/>
      <dgm:spPr/>
      <dgm:t>
        <a:bodyPr/>
        <a:lstStyle/>
        <a:p>
          <a:endParaRPr lang="en-US"/>
        </a:p>
      </dgm:t>
    </dgm:pt>
    <dgm:pt modelId="{91246112-7BA9-43A2-9E87-067A8BDFC28A}" type="pres">
      <dgm:prSet presAssocID="{D84121CB-6C56-42B2-B4B5-BAED2221983D}" presName="singleCenter" presStyleLbl="node1" presStyleIdx="0" presStyleCnt="5" custScaleX="138744" custScaleY="60480" custLinFactNeighborX="22313" custLinFactNeighborY="-14511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DB04DB5E-D755-4BB1-9FCD-FDD4E0130168}" type="pres">
      <dgm:prSet presAssocID="{7B9BDA7D-4CE6-4E43-8AC7-072B1F13FB4F}" presName="Name56" presStyleLbl="parChTrans1D2" presStyleIdx="0" presStyleCnt="4"/>
      <dgm:spPr/>
      <dgm:t>
        <a:bodyPr/>
        <a:lstStyle/>
        <a:p>
          <a:endParaRPr lang="en-US"/>
        </a:p>
      </dgm:t>
    </dgm:pt>
    <dgm:pt modelId="{1D32F157-FF27-43EA-A1E4-EF7A6154B239}" type="pres">
      <dgm:prSet presAssocID="{C0EFF739-DC35-4534-BA41-1586215D0ABA}" presName="text0" presStyleLbl="node1" presStyleIdx="1" presStyleCnt="5" custScaleX="232912" custScaleY="95328" custRadScaleRad="135765" custRadScaleInc="-1746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ECCDCB-CD83-4056-B513-20246105C5D2}" type="pres">
      <dgm:prSet presAssocID="{69E80358-DDEB-43DB-B3AC-B29F05283A47}" presName="Name56" presStyleLbl="parChTrans1D2" presStyleIdx="1" presStyleCnt="4"/>
      <dgm:spPr/>
      <dgm:t>
        <a:bodyPr/>
        <a:lstStyle/>
        <a:p>
          <a:endParaRPr lang="en-US"/>
        </a:p>
      </dgm:t>
    </dgm:pt>
    <dgm:pt modelId="{098F718B-261C-44E9-80B7-2380F0BDC3A1}" type="pres">
      <dgm:prSet presAssocID="{7684660D-20E3-4F04-9E9C-6BC109DCE709}" presName="text0" presStyleLbl="node1" presStyleIdx="2" presStyleCnt="5" custScaleX="176170" custScaleY="66428" custRadScaleRad="75370" custRadScaleInc="2919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D8C57C-3FBF-49B4-B122-69D514D8951C}" type="pres">
      <dgm:prSet presAssocID="{52C59963-F1A2-4035-8480-17E79E1AADE2}" presName="Name56" presStyleLbl="parChTrans1D2" presStyleIdx="2" presStyleCnt="4"/>
      <dgm:spPr/>
      <dgm:t>
        <a:bodyPr/>
        <a:lstStyle/>
        <a:p>
          <a:endParaRPr lang="en-US"/>
        </a:p>
      </dgm:t>
    </dgm:pt>
    <dgm:pt modelId="{3A78AB12-E08D-471F-A628-E894BEB8F0CD}" type="pres">
      <dgm:prSet presAssocID="{9D51E117-AB47-4DD1-BAF0-FF4A37070379}" presName="text0" presStyleLbl="node1" presStyleIdx="3" presStyleCnt="5" custScaleX="176374" custScaleY="66480" custRadScaleRad="79808" custRadScaleInc="-851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0DCAF5-AF67-4A3D-9C2D-286709B0CB83}" type="pres">
      <dgm:prSet presAssocID="{62FCB605-DF49-4E6B-9E94-B3E4719BA309}" presName="Name56" presStyleLbl="parChTrans1D2" presStyleIdx="3" presStyleCnt="4"/>
      <dgm:spPr/>
      <dgm:t>
        <a:bodyPr/>
        <a:lstStyle/>
        <a:p>
          <a:endParaRPr lang="en-US"/>
        </a:p>
      </dgm:t>
    </dgm:pt>
    <dgm:pt modelId="{68DF2AA3-D7E2-4ACB-8801-385B3A87B892}" type="pres">
      <dgm:prSet presAssocID="{1D3A1ADB-74BA-466B-83A0-7C859FAF0981}" presName="text0" presStyleLbl="node1" presStyleIdx="4" presStyleCnt="5" custScaleX="176374" custScaleY="66480" custRadScaleRad="158896" custRadScaleInc="-3540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769045-E2F2-4460-B899-9966BA1E36F2}" type="presOf" srcId="{D84121CB-6C56-42B2-B4B5-BAED2221983D}" destId="{91246112-7BA9-43A2-9E87-067A8BDFC28A}" srcOrd="0" destOrd="0" presId="urn:microsoft.com/office/officeart/2008/layout/RadialCluster"/>
    <dgm:cxn modelId="{658A42AE-E191-49E8-956C-F4CA65E8915E}" type="presOf" srcId="{9AB1AF6A-7208-4F9E-9F2B-C10A9D731671}" destId="{AEEFDDDD-07C1-4D15-B52B-12CF30BA2098}" srcOrd="0" destOrd="0" presId="urn:microsoft.com/office/officeart/2008/layout/RadialCluster"/>
    <dgm:cxn modelId="{C05FDADF-93D8-4EAA-AE59-A368246A1EA8}" srcId="{D84121CB-6C56-42B2-B4B5-BAED2221983D}" destId="{1D3A1ADB-74BA-466B-83A0-7C859FAF0981}" srcOrd="3" destOrd="0" parTransId="{62FCB605-DF49-4E6B-9E94-B3E4719BA309}" sibTransId="{715FA0B0-4C6B-4B58-82B5-38FB18C1FBBB}"/>
    <dgm:cxn modelId="{7D202183-8AF9-49E8-B5C6-479700BBEF2D}" type="presOf" srcId="{9D51E117-AB47-4DD1-BAF0-FF4A37070379}" destId="{3A78AB12-E08D-471F-A628-E894BEB8F0CD}" srcOrd="0" destOrd="0" presId="urn:microsoft.com/office/officeart/2008/layout/RadialCluster"/>
    <dgm:cxn modelId="{4AA3269D-7379-4D88-8041-DEBC2B079297}" type="presOf" srcId="{7B9BDA7D-4CE6-4E43-8AC7-072B1F13FB4F}" destId="{DB04DB5E-D755-4BB1-9FCD-FDD4E0130168}" srcOrd="0" destOrd="0" presId="urn:microsoft.com/office/officeart/2008/layout/RadialCluster"/>
    <dgm:cxn modelId="{9A682785-E74D-4AD7-817A-490F36246C13}" srcId="{9AB1AF6A-7208-4F9E-9F2B-C10A9D731671}" destId="{D84121CB-6C56-42B2-B4B5-BAED2221983D}" srcOrd="0" destOrd="0" parTransId="{B14F78CC-3C7F-4E51-B9B1-08B6AF923CD2}" sibTransId="{8D7700E1-2584-4702-AF50-156A625A990E}"/>
    <dgm:cxn modelId="{66604C7D-B602-4A5A-B78A-160E428D3268}" srcId="{9AB1AF6A-7208-4F9E-9F2B-C10A9D731671}" destId="{0FB10193-F020-403D-B163-FE1F82762AA5}" srcOrd="1" destOrd="0" parTransId="{DEC1F2EF-492F-463A-A32A-C05B1AB846F5}" sibTransId="{5205EFAF-8D03-4CDF-A304-6CCE72C1A565}"/>
    <dgm:cxn modelId="{A42DDD53-19BF-4E51-8C1A-E85DA4182811}" type="presOf" srcId="{C0EFF739-DC35-4534-BA41-1586215D0ABA}" destId="{1D32F157-FF27-43EA-A1E4-EF7A6154B239}" srcOrd="0" destOrd="0" presId="urn:microsoft.com/office/officeart/2008/layout/RadialCluster"/>
    <dgm:cxn modelId="{A57A9242-E00B-4864-966E-CBE038D55878}" type="presOf" srcId="{52C59963-F1A2-4035-8480-17E79E1AADE2}" destId="{F7D8C57C-3FBF-49B4-B122-69D514D8951C}" srcOrd="0" destOrd="0" presId="urn:microsoft.com/office/officeart/2008/layout/RadialCluster"/>
    <dgm:cxn modelId="{8DAEF7AA-28E1-4D13-B1E3-27B7387588B7}" srcId="{D84121CB-6C56-42B2-B4B5-BAED2221983D}" destId="{7684660D-20E3-4F04-9E9C-6BC109DCE709}" srcOrd="1" destOrd="0" parTransId="{69E80358-DDEB-43DB-B3AC-B29F05283A47}" sibTransId="{CF97A195-D10A-45FA-B0E2-42BEF18963E5}"/>
    <dgm:cxn modelId="{A2E2FF6B-9452-4FFD-83CC-202A572F4927}" type="presOf" srcId="{69E80358-DDEB-43DB-B3AC-B29F05283A47}" destId="{A3ECCDCB-CD83-4056-B513-20246105C5D2}" srcOrd="0" destOrd="0" presId="urn:microsoft.com/office/officeart/2008/layout/RadialCluster"/>
    <dgm:cxn modelId="{1590E727-E595-4280-88E2-21881A231E2B}" type="presOf" srcId="{62FCB605-DF49-4E6B-9E94-B3E4719BA309}" destId="{0B0DCAF5-AF67-4A3D-9C2D-286709B0CB83}" srcOrd="0" destOrd="0" presId="urn:microsoft.com/office/officeart/2008/layout/RadialCluster"/>
    <dgm:cxn modelId="{A04A579D-23AE-43D9-8311-D3F6A8E26F13}" type="presOf" srcId="{1D3A1ADB-74BA-466B-83A0-7C859FAF0981}" destId="{68DF2AA3-D7E2-4ACB-8801-385B3A87B892}" srcOrd="0" destOrd="0" presId="urn:microsoft.com/office/officeart/2008/layout/RadialCluster"/>
    <dgm:cxn modelId="{2D4ACCF6-A29F-4939-A397-005BCA3B8A20}" srcId="{D84121CB-6C56-42B2-B4B5-BAED2221983D}" destId="{C0EFF739-DC35-4534-BA41-1586215D0ABA}" srcOrd="0" destOrd="0" parTransId="{7B9BDA7D-4CE6-4E43-8AC7-072B1F13FB4F}" sibTransId="{9FD5FBF6-3CC9-4062-8AD9-CF50244D91D5}"/>
    <dgm:cxn modelId="{A7A3C09D-C9EB-4375-BEDA-F3004D990348}" type="presOf" srcId="{7684660D-20E3-4F04-9E9C-6BC109DCE709}" destId="{098F718B-261C-44E9-80B7-2380F0BDC3A1}" srcOrd="0" destOrd="0" presId="urn:microsoft.com/office/officeart/2008/layout/RadialCluster"/>
    <dgm:cxn modelId="{F5988798-62C4-47CE-892E-5BCDCE12E63B}" srcId="{D84121CB-6C56-42B2-B4B5-BAED2221983D}" destId="{9D51E117-AB47-4DD1-BAF0-FF4A37070379}" srcOrd="2" destOrd="0" parTransId="{52C59963-F1A2-4035-8480-17E79E1AADE2}" sibTransId="{2055DF98-B405-4CC9-A100-7869CA9F5B86}"/>
    <dgm:cxn modelId="{DF39F495-8C68-4037-A09E-91240F615E9E}" srcId="{9AB1AF6A-7208-4F9E-9F2B-C10A9D731671}" destId="{BBEC2375-FFE2-4F4B-99CA-7818127ECA18}" srcOrd="2" destOrd="0" parTransId="{E7C2D474-7D36-4C5C-A1D4-52DB014E8804}" sibTransId="{B1C84CB4-1DA0-41EE-B9E0-DE79D5972D2E}"/>
    <dgm:cxn modelId="{E04E7CA1-C90C-4A24-9BE5-C4A5B12AE91C}" type="presParOf" srcId="{AEEFDDDD-07C1-4D15-B52B-12CF30BA2098}" destId="{66CF644C-63CD-4297-913E-963EDC5D3606}" srcOrd="0" destOrd="0" presId="urn:microsoft.com/office/officeart/2008/layout/RadialCluster"/>
    <dgm:cxn modelId="{6BEF6CA2-DD88-4EB3-988C-3A71EB7F6679}" type="presParOf" srcId="{66CF644C-63CD-4297-913E-963EDC5D3606}" destId="{91246112-7BA9-43A2-9E87-067A8BDFC28A}" srcOrd="0" destOrd="0" presId="urn:microsoft.com/office/officeart/2008/layout/RadialCluster"/>
    <dgm:cxn modelId="{C42B30BA-8C06-4B35-A46E-76EC47538EC9}" type="presParOf" srcId="{66CF644C-63CD-4297-913E-963EDC5D3606}" destId="{DB04DB5E-D755-4BB1-9FCD-FDD4E0130168}" srcOrd="1" destOrd="0" presId="urn:microsoft.com/office/officeart/2008/layout/RadialCluster"/>
    <dgm:cxn modelId="{220381D3-676C-448A-8AF6-DC3D14B0FEE5}" type="presParOf" srcId="{66CF644C-63CD-4297-913E-963EDC5D3606}" destId="{1D32F157-FF27-43EA-A1E4-EF7A6154B239}" srcOrd="2" destOrd="0" presId="urn:microsoft.com/office/officeart/2008/layout/RadialCluster"/>
    <dgm:cxn modelId="{BDF6103A-8E94-4407-B390-8219C58D4AF6}" type="presParOf" srcId="{66CF644C-63CD-4297-913E-963EDC5D3606}" destId="{A3ECCDCB-CD83-4056-B513-20246105C5D2}" srcOrd="3" destOrd="0" presId="urn:microsoft.com/office/officeart/2008/layout/RadialCluster"/>
    <dgm:cxn modelId="{D2B33610-770E-4DD1-B1B7-ED07143F5DA5}" type="presParOf" srcId="{66CF644C-63CD-4297-913E-963EDC5D3606}" destId="{098F718B-261C-44E9-80B7-2380F0BDC3A1}" srcOrd="4" destOrd="0" presId="urn:microsoft.com/office/officeart/2008/layout/RadialCluster"/>
    <dgm:cxn modelId="{2AB5303B-6B50-4C16-BE78-333422351FF8}" type="presParOf" srcId="{66CF644C-63CD-4297-913E-963EDC5D3606}" destId="{F7D8C57C-3FBF-49B4-B122-69D514D8951C}" srcOrd="5" destOrd="0" presId="urn:microsoft.com/office/officeart/2008/layout/RadialCluster"/>
    <dgm:cxn modelId="{005C4667-78FA-4BE3-9A0E-2319A1669CA2}" type="presParOf" srcId="{66CF644C-63CD-4297-913E-963EDC5D3606}" destId="{3A78AB12-E08D-471F-A628-E894BEB8F0CD}" srcOrd="6" destOrd="0" presId="urn:microsoft.com/office/officeart/2008/layout/RadialCluster"/>
    <dgm:cxn modelId="{AFD54500-A678-4BD9-A244-DB291E608E35}" type="presParOf" srcId="{66CF644C-63CD-4297-913E-963EDC5D3606}" destId="{0B0DCAF5-AF67-4A3D-9C2D-286709B0CB83}" srcOrd="7" destOrd="0" presId="urn:microsoft.com/office/officeart/2008/layout/RadialCluster"/>
    <dgm:cxn modelId="{46D895BA-4C4A-41E2-B254-A263B8A1030D}" type="presParOf" srcId="{66CF644C-63CD-4297-913E-963EDC5D3606}" destId="{68DF2AA3-D7E2-4ACB-8801-385B3A87B892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46112-7BA9-43A2-9E87-067A8BDFC28A}">
      <dsp:nvSpPr>
        <dsp:cNvPr id="0" name=""/>
        <dsp:cNvSpPr/>
      </dsp:nvSpPr>
      <dsp:spPr>
        <a:xfrm>
          <a:off x="5592616" y="2114349"/>
          <a:ext cx="2858654" cy="124611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+mn-lt"/>
            </a:rPr>
            <a:t>XHTML</a:t>
          </a:r>
          <a:endParaRPr lang="en-US" sz="4000" kern="1200" dirty="0">
            <a:latin typeface="+mn-lt"/>
          </a:endParaRPr>
        </a:p>
      </dsp:txBody>
      <dsp:txXfrm>
        <a:off x="5653446" y="2175179"/>
        <a:ext cx="2736994" cy="1124458"/>
      </dsp:txXfrm>
    </dsp:sp>
    <dsp:sp modelId="{DB04DB5E-D755-4BB1-9FCD-FDD4E0130168}">
      <dsp:nvSpPr>
        <dsp:cNvPr id="0" name=""/>
        <dsp:cNvSpPr/>
      </dsp:nvSpPr>
      <dsp:spPr>
        <a:xfrm rot="10757466">
          <a:off x="3754510" y="2766465"/>
          <a:ext cx="183817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8177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arrow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2F157-FF27-43EA-A1E4-EF7A6154B239}">
      <dsp:nvSpPr>
        <dsp:cNvPr id="0" name=""/>
        <dsp:cNvSpPr/>
      </dsp:nvSpPr>
      <dsp:spPr>
        <a:xfrm>
          <a:off x="539335" y="2139747"/>
          <a:ext cx="3215245" cy="131596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+mn-lt"/>
            </a:rPr>
            <a:t>Original HTML</a:t>
          </a:r>
          <a:endParaRPr lang="en-US" sz="4000" kern="1200" dirty="0">
            <a:latin typeface="+mn-lt"/>
          </a:endParaRPr>
        </a:p>
      </dsp:txBody>
      <dsp:txXfrm>
        <a:off x="603575" y="2203987"/>
        <a:ext cx="3086765" cy="1187480"/>
      </dsp:txXfrm>
    </dsp:sp>
    <dsp:sp modelId="{A3ECCDCB-CD83-4056-B513-20246105C5D2}">
      <dsp:nvSpPr>
        <dsp:cNvPr id="0" name=""/>
        <dsp:cNvSpPr/>
      </dsp:nvSpPr>
      <dsp:spPr>
        <a:xfrm rot="8269789">
          <a:off x="4692903" y="3993257"/>
          <a:ext cx="188516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8516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none"/>
          <a:tailEnd type="arrow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8F718B-261C-44E9-80B7-2380F0BDC3A1}">
      <dsp:nvSpPr>
        <dsp:cNvPr id="0" name=""/>
        <dsp:cNvSpPr/>
      </dsp:nvSpPr>
      <dsp:spPr>
        <a:xfrm>
          <a:off x="3214724" y="4626046"/>
          <a:ext cx="2431947" cy="917008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+mn-lt"/>
            </a:rPr>
            <a:t>EPUB</a:t>
          </a:r>
          <a:endParaRPr lang="en-US" sz="4000" kern="1200" dirty="0">
            <a:latin typeface="+mn-lt"/>
          </a:endParaRPr>
        </a:p>
      </dsp:txBody>
      <dsp:txXfrm>
        <a:off x="3259489" y="4670811"/>
        <a:ext cx="2342417" cy="827478"/>
      </dsp:txXfrm>
    </dsp:sp>
    <dsp:sp modelId="{F7D8C57C-3FBF-49B4-B122-69D514D8951C}">
      <dsp:nvSpPr>
        <dsp:cNvPr id="0" name=""/>
        <dsp:cNvSpPr/>
      </dsp:nvSpPr>
      <dsp:spPr>
        <a:xfrm rot="5218712">
          <a:off x="6375504" y="4076597"/>
          <a:ext cx="143425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425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78AB12-E08D-471F-A628-E894BEB8F0CD}">
      <dsp:nvSpPr>
        <dsp:cNvPr id="0" name=""/>
        <dsp:cNvSpPr/>
      </dsp:nvSpPr>
      <dsp:spPr>
        <a:xfrm>
          <a:off x="5937269" y="4792727"/>
          <a:ext cx="2434763" cy="917726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+mn-lt"/>
            </a:rPr>
            <a:t>MOBI</a:t>
          </a:r>
          <a:endParaRPr lang="en-US" sz="4000" kern="1200" dirty="0">
            <a:latin typeface="+mn-lt"/>
          </a:endParaRPr>
        </a:p>
      </dsp:txBody>
      <dsp:txXfrm>
        <a:off x="5982069" y="4837527"/>
        <a:ext cx="2345163" cy="828126"/>
      </dsp:txXfrm>
    </dsp:sp>
    <dsp:sp modelId="{0B0DCAF5-AF67-4A3D-9C2D-286709B0CB83}">
      <dsp:nvSpPr>
        <dsp:cNvPr id="0" name=""/>
        <dsp:cNvSpPr/>
      </dsp:nvSpPr>
      <dsp:spPr>
        <a:xfrm rot="2358476">
          <a:off x="7558980" y="3987600"/>
          <a:ext cx="197993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7993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F2AA3-D7E2-4ACB-8801-385B3A87B892}">
      <dsp:nvSpPr>
        <dsp:cNvPr id="0" name=""/>
        <dsp:cNvSpPr/>
      </dsp:nvSpPr>
      <dsp:spPr>
        <a:xfrm>
          <a:off x="8658017" y="4614732"/>
          <a:ext cx="2434763" cy="917726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+mn-lt"/>
            </a:rPr>
            <a:t>PDF</a:t>
          </a:r>
          <a:endParaRPr lang="en-US" sz="4000" kern="1200" dirty="0">
            <a:latin typeface="+mn-lt"/>
          </a:endParaRPr>
        </a:p>
      </dsp:txBody>
      <dsp:txXfrm>
        <a:off x="8702817" y="4659532"/>
        <a:ext cx="2345163" cy="828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7411D-FB93-4BB8-92BA-B2FBC6671D46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07A5E-29D1-4BD1-BAE9-DF5772C5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8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07A5E-29D1-4BD1-BAE9-DF5772C567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87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Consistency: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website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interactive.</a:t>
            </a:r>
            <a:r>
              <a:rPr lang="zh-CN" altLang="en-US" baseline="0" dirty="0" smtClean="0"/>
              <a:t> </a:t>
            </a:r>
          </a:p>
          <a:p>
            <a:r>
              <a:rPr lang="en-US" altLang="zh-CN" baseline="0" dirty="0" smtClean="0"/>
              <a:t>PDF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permits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print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portion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demand.</a:t>
            </a:r>
            <a:endParaRPr lang="zh-CN" altLang="en-US" baseline="0" dirty="0" smtClean="0"/>
          </a:p>
          <a:p>
            <a:r>
              <a:rPr lang="en-US" altLang="zh-CN" baseline="0" dirty="0" smtClean="0"/>
              <a:t>Arms: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requirements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specific.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E.g.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Good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experience.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Browser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Compatibility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(better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list)</a:t>
            </a:r>
            <a:endParaRPr lang="zh-CN" altLang="en-US" baseline="0" dirty="0" smtClean="0"/>
          </a:p>
          <a:p>
            <a:r>
              <a:rPr lang="en-US" altLang="zh-CN" baseline="0" dirty="0" smtClean="0"/>
              <a:t>Try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avoid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vague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descriptions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07A5E-29D1-4BD1-BAE9-DF5772C567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Metadata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author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metadata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07A5E-29D1-4BD1-BAE9-DF5772C567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7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Significant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purchase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mobi</a:t>
            </a:r>
            <a:r>
              <a:rPr lang="en-US" altLang="zh-CN" baseline="0" dirty="0" smtClean="0"/>
              <a:t>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buy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from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Amazon: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someone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needs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update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supply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Amazon</a:t>
            </a:r>
            <a:endParaRPr lang="zh-CN" alt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07A5E-29D1-4BD1-BAE9-DF5772C567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84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Dreamweaver?</a:t>
            </a:r>
            <a:r>
              <a:rPr lang="en-US" baseline="0" dirty="0" smtClean="0"/>
              <a:t> </a:t>
            </a:r>
            <a:endParaRPr lang="zh-CN" altLang="en-US" baseline="0" dirty="0" smtClean="0"/>
          </a:p>
          <a:p>
            <a:r>
              <a:rPr lang="en-US" altLang="zh-CN" dirty="0" smtClean="0"/>
              <a:t>Arms: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First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time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seeing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XHTML.</a:t>
            </a:r>
            <a:endParaRPr lang="zh-CN" altLang="en-US" baseline="0" dirty="0" smtClean="0"/>
          </a:p>
          <a:p>
            <a:r>
              <a:rPr lang="en-US" altLang="zh-CN" baseline="0" dirty="0" smtClean="0"/>
              <a:t>How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complex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formats’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schema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–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matter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putting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attributes,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semantic</a:t>
            </a:r>
            <a:endParaRPr lang="zh-CN" alt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07A5E-29D1-4BD1-BAE9-DF5772C567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7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Sylvia: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80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pages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content.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10pages/person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07A5E-29D1-4BD1-BAE9-DF5772C567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25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Difficult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read:</a:t>
            </a:r>
            <a:r>
              <a:rPr lang="zh-CN" altLang="en-US" dirty="0" smtClean="0"/>
              <a:t> </a:t>
            </a:r>
            <a:r>
              <a:rPr lang="en-US" altLang="zh-CN" dirty="0" smtClean="0"/>
              <a:t>fonts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</a:t>
            </a:r>
            <a:r>
              <a:rPr lang="zh-CN" altLang="en-US" dirty="0" smtClean="0"/>
              <a:t> </a:t>
            </a:r>
            <a:r>
              <a:rPr lang="en-US" altLang="zh-CN" dirty="0" smtClean="0"/>
              <a:t>small.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color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color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really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risky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07A5E-29D1-4BD1-BAE9-DF5772C567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03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Arms: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citation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from?</a:t>
            </a:r>
            <a:endParaRPr lang="zh-CN" altLang="en-US" baseline="0" dirty="0" smtClean="0"/>
          </a:p>
          <a:p>
            <a:r>
              <a:rPr lang="en-US" altLang="zh-CN" dirty="0" smtClean="0"/>
              <a:t>Not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understanding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07A5E-29D1-4BD1-BAE9-DF5772C567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76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07A5E-29D1-4BD1-BAE9-DF5772C567F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62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Fonts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small</a:t>
            </a:r>
            <a:endParaRPr lang="zh-CN" altLang="en-US" baseline="0" dirty="0" smtClean="0"/>
          </a:p>
          <a:p>
            <a:r>
              <a:rPr lang="en-US" altLang="zh-CN" baseline="0" dirty="0" smtClean="0"/>
              <a:t>Put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07A5E-29D1-4BD1-BAE9-DF5772C567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8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client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tesitng</a:t>
            </a:r>
            <a:r>
              <a:rPr lang="en-US" altLang="zh-CN" baseline="0" dirty="0" smtClean="0"/>
              <a:t>: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later?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iterative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07A5E-29D1-4BD1-BAE9-DF5772C567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89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Interrupted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team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07A5E-29D1-4BD1-BAE9-DF5772C567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299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iframe</a:t>
            </a:r>
            <a:r>
              <a:rPr lang="en-US" altLang="zh-CN" baseline="0" dirty="0" smtClean="0"/>
              <a:t>: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highlighted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example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particular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feature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pop-up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iframe</a:t>
            </a:r>
            <a:r>
              <a:rPr lang="en-US" altLang="zh-CN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07A5E-29D1-4BD1-BAE9-DF5772C567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7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Demo:</a:t>
            </a:r>
            <a:r>
              <a:rPr lang="zh-CN" altLang="en-US" dirty="0" smtClean="0"/>
              <a:t> </a:t>
            </a:r>
            <a:r>
              <a:rPr lang="en-US" altLang="zh-CN" dirty="0" smtClean="0"/>
              <a:t>jumping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windows.</a:t>
            </a:r>
            <a:r>
              <a:rPr lang="zh-CN" altLang="en-US" dirty="0" smtClean="0"/>
              <a:t> </a:t>
            </a:r>
            <a:r>
              <a:rPr lang="en-US" altLang="zh-CN" dirty="0" smtClean="0"/>
              <a:t>Go</a:t>
            </a:r>
            <a:r>
              <a:rPr lang="zh-CN" altLang="en-US" dirty="0" smtClean="0"/>
              <a:t> </a:t>
            </a:r>
            <a:r>
              <a:rPr lang="en-US" altLang="zh-CN" dirty="0" smtClean="0"/>
              <a:t>slowly</a:t>
            </a:r>
            <a:r>
              <a:rPr lang="en-US" altLang="zh-CN" baseline="0" dirty="0" smtClean="0"/>
              <a:t>:”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I’m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going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is-IS" altLang="zh-CN" baseline="0" dirty="0" smtClean="0"/>
              <a:t>…</a:t>
            </a:r>
            <a:r>
              <a:rPr lang="en-US" altLang="zh-CN" baseline="0" dirty="0" smtClean="0"/>
              <a:t>”</a:t>
            </a:r>
            <a:endParaRPr lang="zh-CN" altLang="en-US" baseline="0" dirty="0" smtClean="0"/>
          </a:p>
          <a:p>
            <a:r>
              <a:rPr lang="en-US" altLang="zh-CN" baseline="0" dirty="0" smtClean="0"/>
              <a:t>Design: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follow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LII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existing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skin</a:t>
            </a:r>
            <a:endParaRPr lang="zh-CN" altLang="en-US" baseline="0" dirty="0" smtClean="0"/>
          </a:p>
          <a:p>
            <a:r>
              <a:rPr lang="en-US" altLang="zh-CN" baseline="0" dirty="0" smtClean="0"/>
              <a:t>Confirm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client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about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menu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hierachy</a:t>
            </a:r>
            <a:endParaRPr lang="zh-CN" altLang="en-US" baseline="0" dirty="0" smtClean="0"/>
          </a:p>
          <a:p>
            <a:r>
              <a:rPr lang="en-US" altLang="zh-CN" baseline="0" dirty="0" smtClean="0"/>
              <a:t>Martin: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other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navigation?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07A5E-29D1-4BD1-BAE9-DF5772C567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756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Large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clumsy</a:t>
            </a:r>
            <a:r>
              <a:rPr lang="zh-CN" altLang="en-US" dirty="0" smtClean="0"/>
              <a:t> </a:t>
            </a:r>
            <a:r>
              <a:rPr lang="en-US" altLang="zh-CN" dirty="0" smtClean="0"/>
              <a:t>way.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interactive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without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large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tables.</a:t>
            </a:r>
            <a:r>
              <a:rPr lang="zh-CN" alt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07A5E-29D1-4BD1-BAE9-DF5772C567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18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Peter:</a:t>
            </a:r>
            <a:endParaRPr lang="zh-CN" altLang="en-US" dirty="0" smtClean="0"/>
          </a:p>
          <a:p>
            <a:r>
              <a:rPr lang="en-US" altLang="zh-CN" dirty="0" smtClean="0"/>
              <a:t>Might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ebooks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Sara:</a:t>
            </a:r>
            <a:endParaRPr lang="zh-CN" altLang="en-US" dirty="0" smtClean="0"/>
          </a:p>
          <a:p>
            <a:r>
              <a:rPr lang="en-US" altLang="zh-CN" dirty="0" err="1" smtClean="0"/>
              <a:t>Interactivty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examples: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user;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author</a:t>
            </a:r>
            <a:endParaRPr lang="zh-CN" altLang="en-US" baseline="0" dirty="0" smtClean="0"/>
          </a:p>
          <a:p>
            <a:r>
              <a:rPr lang="en-US" altLang="zh-CN" baseline="0" dirty="0" smtClean="0"/>
              <a:t>Metadata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search</a:t>
            </a:r>
            <a:endParaRPr lang="zh-CN" altLang="en-US" baseline="0" dirty="0" smtClean="0"/>
          </a:p>
          <a:p>
            <a:r>
              <a:rPr lang="en-US" altLang="zh-CN" baseline="0" dirty="0" smtClean="0"/>
              <a:t>Table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replaced</a:t>
            </a:r>
            <a:endParaRPr lang="zh-CN" altLang="en-US" baseline="0" dirty="0" smtClean="0"/>
          </a:p>
          <a:p>
            <a:pPr marL="171450" indent="-171450">
              <a:buFontTx/>
              <a:buChar char="-"/>
            </a:pPr>
            <a:r>
              <a:rPr lang="en-US" altLang="zh-CN" baseline="0" dirty="0" smtClean="0"/>
              <a:t>Not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guess,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client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experience</a:t>
            </a:r>
            <a:endParaRPr lang="zh-CN" altLang="en-US" baseline="0" dirty="0" smtClean="0"/>
          </a:p>
          <a:p>
            <a:pPr marL="0" indent="0">
              <a:buFontTx/>
              <a:buNone/>
            </a:pPr>
            <a:endParaRPr lang="zh-CN" altLang="en-US" baseline="0" dirty="0" smtClean="0"/>
          </a:p>
          <a:p>
            <a:pPr marL="0" indent="0">
              <a:buFontTx/>
              <a:buNone/>
            </a:pPr>
            <a:r>
              <a:rPr lang="en-US" altLang="zh-CN" baseline="0" dirty="0" smtClean="0"/>
              <a:t>Strong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progess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capable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finish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endParaRPr lang="zh-CN" altLang="en-US" baseline="0" dirty="0" smtClean="0"/>
          </a:p>
          <a:p>
            <a:pPr marL="0" indent="0">
              <a:buFontTx/>
              <a:buNone/>
            </a:pPr>
            <a:r>
              <a:rPr lang="en-US" altLang="zh-CN" baseline="0" dirty="0" smtClean="0"/>
              <a:t>More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communications</a:t>
            </a:r>
            <a:endParaRPr lang="zh-CN" altLang="en-US" baseline="0" dirty="0" smtClean="0"/>
          </a:p>
          <a:p>
            <a:pPr marL="0" indent="0">
              <a:buFontTx/>
              <a:buNone/>
            </a:pPr>
            <a:endParaRPr lang="zh-CN" altLang="en-US" baseline="0" dirty="0" smtClean="0"/>
          </a:p>
          <a:p>
            <a:pPr marL="0" indent="0">
              <a:buFontTx/>
              <a:buNone/>
            </a:pPr>
            <a:r>
              <a:rPr lang="en-US" altLang="zh-CN" baseline="0" dirty="0" err="1" smtClean="0"/>
              <a:t>Slyvia</a:t>
            </a:r>
            <a:r>
              <a:rPr lang="en-US" altLang="zh-CN" baseline="0" dirty="0" smtClean="0"/>
              <a:t>:</a:t>
            </a:r>
            <a:endParaRPr lang="zh-CN" altLang="en-US" baseline="0" dirty="0" smtClean="0"/>
          </a:p>
          <a:p>
            <a:pPr marL="0" indent="0">
              <a:buFontTx/>
              <a:buNone/>
            </a:pPr>
            <a:r>
              <a:rPr lang="en-US" altLang="zh-CN" baseline="0" dirty="0" smtClean="0"/>
              <a:t>More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communications.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something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we’ve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know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working.</a:t>
            </a:r>
            <a:endParaRPr lang="zh-CN" altLang="en-US" baseline="0" dirty="0" smtClean="0"/>
          </a:p>
          <a:p>
            <a:pPr marL="0" indent="0">
              <a:buFontTx/>
              <a:buNone/>
            </a:pPr>
            <a:endParaRPr lang="zh-CN" altLang="en-US" baseline="0" dirty="0" smtClean="0"/>
          </a:p>
          <a:p>
            <a:pPr marL="0" indent="0">
              <a:buFontTx/>
              <a:buNone/>
            </a:pPr>
            <a:r>
              <a:rPr lang="en-US" altLang="zh-CN" baseline="0" dirty="0" smtClean="0"/>
              <a:t>Arms:</a:t>
            </a:r>
            <a:endParaRPr lang="zh-CN" altLang="en-US" baseline="0" dirty="0" smtClean="0"/>
          </a:p>
          <a:p>
            <a:pPr marL="0" indent="0">
              <a:buFontTx/>
              <a:buNone/>
            </a:pPr>
            <a:r>
              <a:rPr lang="en-US" altLang="zh-CN" baseline="0" dirty="0" smtClean="0"/>
              <a:t>Building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existing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system,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getting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requirements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right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difficult.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Which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client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really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want.</a:t>
            </a:r>
            <a:endParaRPr lang="zh-CN" altLang="en-US" baseline="0" dirty="0" smtClean="0"/>
          </a:p>
          <a:p>
            <a:pPr marL="0" indent="0">
              <a:buFontTx/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little</a:t>
            </a:r>
            <a:r>
              <a:rPr lang="zh-CN" altLang="en-US" dirty="0" smtClean="0"/>
              <a:t> </a:t>
            </a:r>
            <a:r>
              <a:rPr lang="en-US" altLang="zh-CN" dirty="0" smtClean="0"/>
              <a:t>bit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worried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schedule.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making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changes</a:t>
            </a:r>
            <a:endParaRPr lang="zh-CN" altLang="en-US" dirty="0" smtClean="0"/>
          </a:p>
          <a:p>
            <a:pPr marL="0" indent="0">
              <a:buFontTx/>
              <a:buNone/>
            </a:pPr>
            <a:r>
              <a:rPr lang="en-US" altLang="zh-CN" dirty="0" smtClean="0"/>
              <a:t>Gantt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chart:</a:t>
            </a:r>
            <a:r>
              <a:rPr lang="zh-CN" altLang="en-US" dirty="0" smtClean="0"/>
              <a:t> </a:t>
            </a:r>
            <a:r>
              <a:rPr lang="en-US" altLang="zh-CN" dirty="0" smtClean="0"/>
              <a:t>how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describe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work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it’s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done.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Complete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complete.</a:t>
            </a:r>
            <a:r>
              <a:rPr lang="zh-CN" altLang="en-US" baseline="0" dirty="0" smtClean="0"/>
              <a:t> </a:t>
            </a:r>
          </a:p>
          <a:p>
            <a:pPr marL="0" indent="0">
              <a:buFontTx/>
              <a:buNone/>
            </a:pPr>
            <a:r>
              <a:rPr lang="en-US" altLang="zh-CN" baseline="0" dirty="0" smtClean="0"/>
              <a:t>Difficult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userbility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format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conversion.</a:t>
            </a:r>
            <a:endParaRPr lang="zh-CN" altLang="en-US" baseline="0" dirty="0" smtClean="0"/>
          </a:p>
          <a:p>
            <a:pPr marL="0" indent="0">
              <a:buFontTx/>
              <a:buNone/>
            </a:pP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converting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exsiting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html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part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project.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XHTML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smtClean="0"/>
              <a:t>HTML.</a:t>
            </a:r>
            <a:endParaRPr lang="zh-CN" alt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07A5E-29D1-4BD1-BAE9-DF5772C567F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8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07A5E-29D1-4BD1-BAE9-DF5772C567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52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Work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1993.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Website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1994.</a:t>
            </a:r>
            <a:r>
              <a:rPr lang="zh-CN" altLang="en-US" baseline="0" dirty="0" smtClean="0"/>
              <a:t>  </a:t>
            </a:r>
            <a:r>
              <a:rPr lang="en-US" altLang="zh-CN" baseline="0" dirty="0" smtClean="0"/>
              <a:t>[</a:t>
            </a:r>
            <a:r>
              <a:rPr lang="is-IS" altLang="zh-CN" baseline="0" dirty="0" smtClean="0"/>
              <a:t>…</a:t>
            </a:r>
            <a:r>
              <a:rPr lang="en-US" altLang="zh-CN" baseline="0" dirty="0" smtClean="0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07A5E-29D1-4BD1-BAE9-DF5772C567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7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Arms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confirms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it’s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first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priority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07A5E-29D1-4BD1-BAE9-DF5772C567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89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Single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edited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delivered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formats.</a:t>
            </a:r>
            <a:endParaRPr lang="zh-CN" altLang="en-US" baseline="0" dirty="0" smtClean="0"/>
          </a:p>
          <a:p>
            <a:endParaRPr lang="zh-CN" altLang="en-US" baseline="0" dirty="0" smtClean="0"/>
          </a:p>
          <a:p>
            <a:r>
              <a:rPr lang="en-US" altLang="zh-CN" baseline="0" dirty="0" smtClean="0"/>
              <a:t>Arms: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technical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difficultys</a:t>
            </a:r>
            <a:r>
              <a:rPr lang="en-US" altLang="zh-CN" baseline="0" dirty="0" smtClean="0"/>
              <a:t>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you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going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talk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about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07A5E-29D1-4BD1-BAE9-DF5772C567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80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07A5E-29D1-4BD1-BAE9-DF5772C567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53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layout: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graphical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  <a:endParaRPr lang="zh-CN" altLang="en-US" dirty="0" smtClean="0"/>
          </a:p>
          <a:p>
            <a:r>
              <a:rPr lang="en-US" altLang="zh-CN" dirty="0" smtClean="0"/>
              <a:t>Martin: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does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interactivity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falls?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07A5E-29D1-4BD1-BAE9-DF5772C567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30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50,000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PDF</a:t>
            </a:r>
            <a:endParaRPr lang="zh-CN" altLang="en-US" baseline="0" dirty="0" smtClean="0"/>
          </a:p>
          <a:p>
            <a:r>
              <a:rPr lang="en-US" altLang="zh-CN" baseline="0" dirty="0" smtClean="0"/>
              <a:t>1000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epub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mobi</a:t>
            </a:r>
            <a:endParaRPr lang="zh-CN" altLang="en-US" baseline="0" dirty="0" smtClean="0"/>
          </a:p>
          <a:p>
            <a:r>
              <a:rPr lang="en-US" altLang="zh-CN" baseline="0" dirty="0" smtClean="0"/>
              <a:t>More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people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using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mobi</a:t>
            </a:r>
            <a:r>
              <a:rPr lang="en-US" altLang="zh-CN" baseline="0" dirty="0" smtClean="0"/>
              <a:t>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Martin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happy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that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epub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higher.</a:t>
            </a:r>
            <a:endParaRPr lang="zh-CN" altLang="en-US" baseline="0" dirty="0" smtClean="0"/>
          </a:p>
          <a:p>
            <a:r>
              <a:rPr lang="en-US" altLang="zh-CN" baseline="0" dirty="0" smtClean="0"/>
              <a:t>Arm’s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question:[</a:t>
            </a:r>
            <a:r>
              <a:rPr lang="is-IS" altLang="zh-CN" baseline="0" dirty="0" smtClean="0"/>
              <a:t>…</a:t>
            </a:r>
            <a:r>
              <a:rPr lang="en-US" altLang="zh-CN" baseline="0" dirty="0" smtClean="0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07A5E-29D1-4BD1-BAE9-DF5772C567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1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9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9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6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58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1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70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7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50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9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16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58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9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5826" y="1122363"/>
            <a:ext cx="9392174" cy="2387600"/>
          </a:xfrm>
        </p:spPr>
        <p:txBody>
          <a:bodyPr>
            <a:normAutofit/>
          </a:bodyPr>
          <a:lstStyle/>
          <a:p>
            <a:r>
              <a:rPr lang="en-US" sz="8900" b="1" dirty="0" smtClean="0">
                <a:latin typeface="+mn-lt"/>
              </a:rPr>
              <a:t>Basic Legal Citation</a:t>
            </a:r>
            <a:r>
              <a:rPr lang="en-US" sz="8000" dirty="0" smtClean="0">
                <a:latin typeface="+mn-lt"/>
              </a:rPr>
              <a:t/>
            </a:r>
            <a:br>
              <a:rPr lang="en-US" sz="8000" dirty="0" smtClean="0">
                <a:latin typeface="+mn-lt"/>
              </a:rPr>
            </a:br>
            <a:r>
              <a:rPr lang="en-US" sz="36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Presentation 1</a:t>
            </a:r>
            <a:endParaRPr lang="en-US" sz="3600" i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2824" y="4213721"/>
            <a:ext cx="7998177" cy="1401700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ea typeface="+mj-ea"/>
                <a:cs typeface="+mj-cs"/>
              </a:rPr>
              <a:t>Presented </a:t>
            </a: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ea typeface="+mj-ea"/>
                <a:cs typeface="+mj-cs"/>
              </a:rPr>
              <a:t>By</a:t>
            </a:r>
            <a:endParaRPr lang="en-US" sz="1800" b="1" dirty="0">
              <a:solidFill>
                <a:schemeClr val="accent4">
                  <a:lumMod val="75000"/>
                </a:schemeClr>
              </a:solidFill>
              <a:ea typeface="+mj-ea"/>
              <a:cs typeface="+mj-cs"/>
            </a:endParaRPr>
          </a:p>
          <a:p>
            <a:r>
              <a:rPr lang="en-US" sz="2800" dirty="0" smtClean="0"/>
              <a:t>Harish Sethumadhavan</a:t>
            </a:r>
          </a:p>
          <a:p>
            <a:r>
              <a:rPr lang="en-US" sz="2800" dirty="0" smtClean="0"/>
              <a:t>Brenda Olivia Martis</a:t>
            </a:r>
          </a:p>
          <a:p>
            <a:r>
              <a:rPr lang="en-US" sz="2800" dirty="0" smtClean="0"/>
              <a:t>Joao Curcio</a:t>
            </a:r>
            <a:endParaRPr lang="en-US" sz="2800" dirty="0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251" y="1018369"/>
            <a:ext cx="1417320" cy="750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499" y="3554323"/>
            <a:ext cx="758825" cy="47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643" y="463640"/>
            <a:ext cx="106250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Current </a:t>
            </a:r>
            <a:r>
              <a:rPr lang="en-US" sz="6600" b="1" dirty="0"/>
              <a:t>Website Issues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9627" y="1880316"/>
            <a:ext cx="10161431" cy="3387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7825" y="1985461"/>
            <a:ext cx="104834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</a:rPr>
              <a:t>Website:</a:t>
            </a:r>
          </a:p>
          <a:p>
            <a:r>
              <a:rPr lang="en-US" sz="4000" dirty="0" smtClean="0"/>
              <a:t>Not interactive</a:t>
            </a:r>
          </a:p>
          <a:p>
            <a:r>
              <a:rPr lang="en-US" sz="4000" dirty="0" smtClean="0"/>
              <a:t>Not Mobile-friendly</a:t>
            </a:r>
          </a:p>
          <a:p>
            <a:endParaRPr lang="en-US" sz="4000" dirty="0"/>
          </a:p>
          <a:p>
            <a:r>
              <a:rPr lang="en-US" sz="4000" b="1" dirty="0" smtClean="0">
                <a:solidFill>
                  <a:srgbClr val="FFC000"/>
                </a:solidFill>
              </a:rPr>
              <a:t>Conversion to other formats: </a:t>
            </a:r>
          </a:p>
          <a:p>
            <a:r>
              <a:rPr lang="en-US" sz="4000" dirty="0" smtClean="0"/>
              <a:t>Manual</a:t>
            </a:r>
            <a:endParaRPr lang="en-US" sz="4000" b="1" dirty="0" smtClean="0"/>
          </a:p>
          <a:p>
            <a:endParaRPr lang="en-US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47825" y="1458853"/>
            <a:ext cx="106514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84" y="3940142"/>
            <a:ext cx="3979109" cy="265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9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960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>
                <a:latin typeface="+mn-lt"/>
              </a:rPr>
              <a:t>Requirements</a:t>
            </a:r>
            <a:endParaRPr lang="en-US" sz="6600" b="1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5804034"/>
            <a:ext cx="10515600" cy="37292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391478"/>
            <a:ext cx="106514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38200" y="4768342"/>
            <a:ext cx="106514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7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824" y="-409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/>
              <a:t>Website Redesign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741" y="10221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Mandatory</a:t>
            </a:r>
          </a:p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Redesigning of the content layout</a:t>
            </a:r>
          </a:p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Mobile-friendly</a:t>
            </a:r>
          </a:p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Improve content display</a:t>
            </a:r>
          </a:p>
          <a:p>
            <a:r>
              <a:rPr lang="en-US" sz="4000" dirty="0" err="1" smtClean="0">
                <a:solidFill>
                  <a:schemeClr val="accent1">
                    <a:lumMod val="75000"/>
                  </a:schemeClr>
                </a:solidFill>
              </a:rPr>
              <a:t>Crawlable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 (SEO)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Optional</a:t>
            </a:r>
          </a:p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An effective search box</a:t>
            </a:r>
          </a:p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Author’s interface </a:t>
            </a:r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47824" y="1022125"/>
            <a:ext cx="106514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8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/>
              <a:t>Format Conversions</a:t>
            </a:r>
            <a:endParaRPr lang="en-US" sz="66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47825" y="1458853"/>
            <a:ext cx="106514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47825" y="2019737"/>
            <a:ext cx="3816016" cy="37042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PDF</a:t>
            </a:r>
            <a:endParaRPr lang="en-US" sz="8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5005938" y="2407562"/>
            <a:ext cx="3245318" cy="315026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EPUB</a:t>
            </a:r>
            <a:endParaRPr lang="en-US" sz="66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8593354" y="2784416"/>
            <a:ext cx="2300438" cy="22330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MOBI</a:t>
            </a:r>
            <a:endParaRPr lang="en-US" sz="48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64946" y="5920760"/>
            <a:ext cx="27977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Mandatory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8853233" y="5920760"/>
            <a:ext cx="20405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Optional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7762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1007" y="366429"/>
            <a:ext cx="106250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Non-functional Requirements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1049627" y="1880316"/>
            <a:ext cx="10161431" cy="3387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8642" y="2176530"/>
            <a:ext cx="104834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Reusability and maintenance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Good user experience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Scalability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Consistency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/>
              <a:t>Browser compatibility</a:t>
            </a:r>
            <a:endParaRPr lang="en-US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Extensibility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47825" y="1458853"/>
            <a:ext cx="106514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1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643" y="463640"/>
            <a:ext cx="106250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Use case 1</a:t>
            </a:r>
            <a:endParaRPr lang="en-US" sz="6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47825" y="1458853"/>
            <a:ext cx="106514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337604" y="2289312"/>
            <a:ext cx="9953947" cy="702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SEARCH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462751" y="2289312"/>
            <a:ext cx="1828800" cy="702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GO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1337604" y="3243713"/>
            <a:ext cx="99539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chemeClr val="accent5">
                    <a:lumMod val="75000"/>
                  </a:schemeClr>
                </a:solidFill>
              </a:rPr>
              <a:t>USES A METADATA TO MATCH THE INPUT WITH THE CONTENT</a:t>
            </a:r>
            <a:endParaRPr lang="en-US" sz="4000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37604" y="4567152"/>
            <a:ext cx="9011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Redirects to the appropriate page that contains</a:t>
            </a:r>
          </a:p>
          <a:p>
            <a:r>
              <a:rPr lang="en-US" sz="3600" dirty="0" smtClean="0"/>
              <a:t>the tags associated with the search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6481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643" y="463640"/>
            <a:ext cx="106250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Use case 2</a:t>
            </a:r>
            <a:endParaRPr lang="en-US" sz="6600" dirty="0"/>
          </a:p>
        </p:txBody>
      </p:sp>
      <p:sp>
        <p:nvSpPr>
          <p:cNvPr id="6" name="TextBox 5"/>
          <p:cNvSpPr txBox="1"/>
          <p:nvPr/>
        </p:nvSpPr>
        <p:spPr>
          <a:xfrm>
            <a:off x="4836730" y="1832956"/>
            <a:ext cx="651936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</a:rPr>
              <a:t> DOWNLOAD EBOOK</a:t>
            </a:r>
          </a:p>
          <a:p>
            <a:r>
              <a:rPr lang="en-US" sz="4000" dirty="0" smtClean="0"/>
              <a:t>The visitor selects a book that’s </a:t>
            </a:r>
            <a:r>
              <a:rPr lang="en-US" sz="4000" dirty="0" smtClean="0">
                <a:solidFill>
                  <a:srgbClr val="7030A0"/>
                </a:solidFill>
              </a:rPr>
              <a:t>automatically</a:t>
            </a:r>
            <a:r>
              <a:rPr lang="en-US" sz="4000" dirty="0" smtClean="0"/>
              <a:t> generated to download</a:t>
            </a:r>
            <a:r>
              <a:rPr lang="en-US" sz="4000" b="1" dirty="0" smtClean="0"/>
              <a:t>.</a:t>
            </a:r>
            <a:endParaRPr lang="en-US" sz="4000" b="1" dirty="0"/>
          </a:p>
          <a:p>
            <a:endParaRPr lang="en-US" sz="800" b="1" dirty="0" smtClean="0"/>
          </a:p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</a:rPr>
              <a:t> BUY 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MOBI </a:t>
            </a:r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</a:rPr>
              <a:t>EBOOK</a:t>
            </a:r>
          </a:p>
          <a:p>
            <a:r>
              <a:rPr lang="en-US" sz="4000" dirty="0" smtClean="0"/>
              <a:t>The visitor is redirected to </a:t>
            </a:r>
            <a:r>
              <a:rPr lang="en-US" sz="4000" dirty="0" smtClean="0">
                <a:solidFill>
                  <a:srgbClr val="7030A0"/>
                </a:solidFill>
              </a:rPr>
              <a:t>Amazon</a:t>
            </a:r>
            <a:r>
              <a:rPr lang="en-US" sz="4000" dirty="0" smtClean="0"/>
              <a:t>.</a:t>
            </a:r>
            <a:endParaRPr lang="en-US" sz="4000" dirty="0"/>
          </a:p>
          <a:p>
            <a:pPr lvl="1"/>
            <a:endParaRPr lang="en-US" sz="4000" dirty="0"/>
          </a:p>
          <a:p>
            <a:endParaRPr lang="en-US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47825" y="1458853"/>
            <a:ext cx="106514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365965" y="2205592"/>
            <a:ext cx="3129033" cy="33247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365966" y="1832962"/>
            <a:ext cx="3129032" cy="1162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DOWNLOAD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707697" y="3150707"/>
            <a:ext cx="18886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2">
                    <a:lumMod val="90000"/>
                  </a:schemeClr>
                </a:solidFill>
              </a:rPr>
              <a:t>&gt;</a:t>
            </a:r>
            <a:r>
              <a:rPr lang="en-US" sz="4000" b="1" dirty="0" smtClean="0"/>
              <a:t> </a:t>
            </a:r>
            <a:r>
              <a:rPr lang="en-US" sz="4000" b="1" u="sng" dirty="0" smtClean="0"/>
              <a:t>PDF</a:t>
            </a:r>
          </a:p>
          <a:p>
            <a:r>
              <a:rPr lang="en-US" sz="4000" dirty="0" smtClean="0">
                <a:solidFill>
                  <a:schemeClr val="bg2">
                    <a:lumMod val="90000"/>
                  </a:schemeClr>
                </a:solidFill>
              </a:rPr>
              <a:t>&gt;</a:t>
            </a:r>
            <a:r>
              <a:rPr lang="en-US" sz="4000" b="1" dirty="0" smtClean="0"/>
              <a:t> EPUB</a:t>
            </a:r>
          </a:p>
          <a:p>
            <a:r>
              <a:rPr lang="en-US" sz="4000" dirty="0" smtClean="0">
                <a:solidFill>
                  <a:schemeClr val="bg2">
                    <a:lumMod val="90000"/>
                  </a:schemeClr>
                </a:solidFill>
              </a:rPr>
              <a:t>&gt;</a:t>
            </a:r>
            <a:r>
              <a:rPr lang="en-US" sz="4000" b="1" dirty="0" smtClean="0"/>
              <a:t> MOBI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4466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643" y="451354"/>
            <a:ext cx="106250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Use case 3</a:t>
            </a:r>
            <a:endParaRPr lang="en-US" sz="6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847825" y="1458853"/>
            <a:ext cx="106514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847825" y="1787950"/>
            <a:ext cx="10532479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&lt;content&gt; </a:t>
            </a:r>
            <a:r>
              <a:rPr lang="en-US" sz="4000" b="1" dirty="0" smtClean="0"/>
              <a:t>MANAGE </a:t>
            </a:r>
            <a:r>
              <a:rPr lang="en-US" sz="4000" b="1" dirty="0" smtClean="0">
                <a:solidFill>
                  <a:srgbClr val="7030A0"/>
                </a:solidFill>
              </a:rPr>
              <a:t>&lt;/content&gt;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/>
          </a:p>
          <a:p>
            <a:r>
              <a:rPr lang="en-US" sz="4000" dirty="0"/>
              <a:t>U</a:t>
            </a:r>
            <a:r>
              <a:rPr lang="en-US" sz="4000" dirty="0" smtClean="0"/>
              <a:t>ses </a:t>
            </a:r>
            <a:r>
              <a:rPr lang="en-US" sz="4000" dirty="0"/>
              <a:t>a strict </a:t>
            </a:r>
            <a:r>
              <a:rPr lang="en-US" sz="4000" dirty="0" smtClean="0"/>
              <a:t>XHTML </a:t>
            </a:r>
            <a:r>
              <a:rPr lang="en-US" sz="4000" dirty="0"/>
              <a:t>markup language, avoiding unsupported tags such as &lt;</a:t>
            </a:r>
            <a:r>
              <a:rPr lang="en-US" sz="4000" dirty="0" smtClean="0"/>
              <a:t>iframes&gt;</a:t>
            </a:r>
          </a:p>
          <a:p>
            <a:pPr algn="ctr"/>
            <a:endParaRPr lang="en-US" sz="4000" dirty="0"/>
          </a:p>
          <a:p>
            <a:r>
              <a:rPr lang="en-US" sz="3600" b="1" dirty="0" smtClean="0"/>
              <a:t>EDIT CONTENT . ADD </a:t>
            </a:r>
            <a:r>
              <a:rPr lang="en-US" sz="3600" b="1" dirty="0"/>
              <a:t>CONTENT </a:t>
            </a:r>
            <a:r>
              <a:rPr lang="en-US" sz="3600" b="1" dirty="0" smtClean="0"/>
              <a:t>. DELETE </a:t>
            </a:r>
            <a:r>
              <a:rPr lang="en-US" sz="3600" b="1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1658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643" y="463640"/>
            <a:ext cx="106250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Use case 4</a:t>
            </a:r>
            <a:endParaRPr lang="en-US" sz="6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847825" y="1458853"/>
            <a:ext cx="106514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888642" y="1943752"/>
            <a:ext cx="1061061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GENERATE </a:t>
            </a:r>
            <a:r>
              <a:rPr lang="en-US" sz="4000" b="1" dirty="0" smtClean="0"/>
              <a:t>EBOOK</a:t>
            </a:r>
            <a:endParaRPr lang="en-US" sz="4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/>
          </a:p>
          <a:p>
            <a:r>
              <a:rPr lang="en-US" sz="4000" dirty="0"/>
              <a:t>P</a:t>
            </a:r>
            <a:r>
              <a:rPr lang="en-US" sz="4000" dirty="0" smtClean="0"/>
              <a:t>rovided </a:t>
            </a:r>
            <a:r>
              <a:rPr lang="en-US" sz="4000" dirty="0"/>
              <a:t>a </a:t>
            </a:r>
            <a:r>
              <a:rPr lang="en-US" sz="4000" dirty="0" smtClean="0"/>
              <a:t>XHTML file, </a:t>
            </a:r>
            <a:r>
              <a:rPr lang="en-US" sz="4000" dirty="0"/>
              <a:t>the system </a:t>
            </a:r>
            <a:r>
              <a:rPr lang="en-US" sz="4000" dirty="0">
                <a:solidFill>
                  <a:srgbClr val="7030A0"/>
                </a:solidFill>
              </a:rPr>
              <a:t>will output all </a:t>
            </a:r>
            <a:r>
              <a:rPr lang="en-US" sz="4000" dirty="0"/>
              <a:t>the </a:t>
            </a:r>
            <a:r>
              <a:rPr lang="en-US" sz="4000" dirty="0" smtClean="0"/>
              <a:t>e-book formats from </a:t>
            </a:r>
            <a:r>
              <a:rPr lang="en-US" sz="4000" dirty="0"/>
              <a:t>the website. </a:t>
            </a:r>
            <a:endParaRPr lang="en-US" sz="4000" dirty="0" smtClean="0"/>
          </a:p>
          <a:p>
            <a:endParaRPr lang="en-US" sz="4000" dirty="0"/>
          </a:p>
          <a:p>
            <a:r>
              <a:rPr lang="en-US" sz="4000" dirty="0" smtClean="0"/>
              <a:t>When the XHTML is published, the e-books are going to be </a:t>
            </a:r>
            <a:r>
              <a:rPr lang="en-US" sz="4000" dirty="0" smtClean="0">
                <a:solidFill>
                  <a:srgbClr val="7030A0"/>
                </a:solidFill>
              </a:rPr>
              <a:t>automatically</a:t>
            </a:r>
            <a:r>
              <a:rPr lang="en-US" sz="4000" dirty="0" smtClean="0"/>
              <a:t> updated in the website.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111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nalized UML smple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54" y="0"/>
            <a:ext cx="10426889" cy="690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06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>
                <a:latin typeface="+mn-lt"/>
              </a:rPr>
              <a:t>The Team</a:t>
            </a:r>
            <a:endParaRPr lang="en-US" sz="6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7413" y="1787101"/>
            <a:ext cx="8596668" cy="3880773"/>
          </a:xfrm>
        </p:spPr>
        <p:txBody>
          <a:bodyPr>
            <a:noAutofit/>
          </a:bodyPr>
          <a:lstStyle/>
          <a:p>
            <a:pPr fontAlgn="base"/>
            <a:r>
              <a:rPr lang="en-US" sz="3200" dirty="0" err="1"/>
              <a:t>Akshay</a:t>
            </a:r>
            <a:r>
              <a:rPr lang="en-US" sz="3200" dirty="0"/>
              <a:t> Tata </a:t>
            </a:r>
            <a:r>
              <a:rPr lang="en-US" sz="3200" dirty="0" smtClean="0"/>
              <a:t>				at758</a:t>
            </a:r>
            <a:endParaRPr lang="en-US" sz="3200" dirty="0"/>
          </a:p>
          <a:p>
            <a:pPr fontAlgn="base"/>
            <a:r>
              <a:rPr lang="en-US" sz="3200" dirty="0" err="1"/>
              <a:t>Aiswarya</a:t>
            </a:r>
            <a:r>
              <a:rPr lang="en-US" sz="3200" dirty="0"/>
              <a:t> Jami </a:t>
            </a:r>
            <a:r>
              <a:rPr lang="en-US" sz="3200" dirty="0" smtClean="0"/>
              <a:t>		         		aj493</a:t>
            </a:r>
            <a:endParaRPr lang="en-US" sz="3200" dirty="0"/>
          </a:p>
          <a:p>
            <a:pPr fontAlgn="base"/>
            <a:r>
              <a:rPr lang="en-US" sz="3200" dirty="0"/>
              <a:t>Brenda Olivia Martis   </a:t>
            </a:r>
            <a:r>
              <a:rPr lang="en-US" sz="3200" dirty="0" smtClean="0"/>
              <a:t>		bom6</a:t>
            </a:r>
            <a:endParaRPr lang="en-US" sz="3200" dirty="0"/>
          </a:p>
          <a:p>
            <a:pPr fontAlgn="base"/>
            <a:r>
              <a:rPr lang="en-US" sz="3200" dirty="0"/>
              <a:t>Devi Snigdha </a:t>
            </a:r>
            <a:r>
              <a:rPr lang="en-US" sz="3200" dirty="0" err="1"/>
              <a:t>Muppala</a:t>
            </a:r>
            <a:r>
              <a:rPr lang="en-US" sz="3200" dirty="0"/>
              <a:t> </a:t>
            </a:r>
            <a:r>
              <a:rPr lang="en-US" sz="3200" dirty="0" smtClean="0"/>
              <a:t>		dm754</a:t>
            </a:r>
            <a:endParaRPr lang="en-US" sz="3200" dirty="0"/>
          </a:p>
          <a:p>
            <a:pPr fontAlgn="base"/>
            <a:r>
              <a:rPr lang="en-US" sz="3200" dirty="0"/>
              <a:t>Harish </a:t>
            </a:r>
            <a:r>
              <a:rPr lang="en-US" sz="3200" dirty="0" err="1"/>
              <a:t>SethuMadhavan</a:t>
            </a:r>
            <a:r>
              <a:rPr lang="en-US" sz="3200" dirty="0"/>
              <a:t> </a:t>
            </a:r>
            <a:r>
              <a:rPr lang="en-US" sz="3200" dirty="0" smtClean="0"/>
              <a:t>		hs643</a:t>
            </a:r>
            <a:endParaRPr lang="en-US" sz="3200" dirty="0"/>
          </a:p>
          <a:p>
            <a:pPr fontAlgn="base"/>
            <a:r>
              <a:rPr lang="en-US" sz="3200" dirty="0"/>
              <a:t>Joao Curcio </a:t>
            </a:r>
            <a:r>
              <a:rPr lang="en-US" sz="3200" dirty="0" smtClean="0"/>
              <a:t>				jfc293</a:t>
            </a:r>
            <a:endParaRPr lang="en-US" sz="3200" dirty="0"/>
          </a:p>
          <a:p>
            <a:pPr fontAlgn="base"/>
            <a:r>
              <a:rPr lang="en-US" sz="3200" dirty="0" err="1"/>
              <a:t>Sania</a:t>
            </a:r>
            <a:r>
              <a:rPr lang="en-US" sz="3200" dirty="0"/>
              <a:t> </a:t>
            </a:r>
            <a:r>
              <a:rPr lang="en-US" sz="3200" dirty="0" err="1"/>
              <a:t>Nagpal</a:t>
            </a:r>
            <a:r>
              <a:rPr lang="en-US" sz="3200" dirty="0"/>
              <a:t> </a:t>
            </a:r>
            <a:r>
              <a:rPr lang="en-US" sz="3200" dirty="0" smtClean="0"/>
              <a:t>				sn579</a:t>
            </a:r>
            <a:endParaRPr lang="en-US" sz="3200" dirty="0"/>
          </a:p>
          <a:p>
            <a:r>
              <a:rPr lang="en-US" sz="3200" dirty="0" err="1"/>
              <a:t>Yihui</a:t>
            </a:r>
            <a:r>
              <a:rPr lang="en-US" sz="3200" dirty="0"/>
              <a:t> Fu      </a:t>
            </a:r>
            <a:r>
              <a:rPr lang="en-US" sz="3200" dirty="0" smtClean="0"/>
              <a:t>				yf263</a:t>
            </a: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391478"/>
            <a:ext cx="106514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44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643" y="463640"/>
            <a:ext cx="106250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Scenario </a:t>
            </a:r>
            <a:r>
              <a:rPr lang="en-US" sz="6600" dirty="0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9627" y="1880316"/>
            <a:ext cx="10161431" cy="3387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8643" y="1880316"/>
            <a:ext cx="1048340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>
                <a:solidFill>
                  <a:srgbClr val="7030A0"/>
                </a:solidFill>
              </a:rPr>
              <a:t>The </a:t>
            </a:r>
            <a:r>
              <a:rPr lang="en-US" sz="4000" dirty="0">
                <a:solidFill>
                  <a:srgbClr val="7030A0"/>
                </a:solidFill>
              </a:rPr>
              <a:t>author edits a page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dirty="0"/>
              <a:t>Access the server for files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dirty="0"/>
              <a:t>Edit files using our XHTML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dirty="0"/>
              <a:t>Publishes the content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dirty="0"/>
              <a:t>The changes immediately affect the </a:t>
            </a:r>
            <a:r>
              <a:rPr lang="en-US" sz="4000" dirty="0" smtClean="0"/>
              <a:t>e-books</a:t>
            </a:r>
            <a:endParaRPr lang="en-US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47825" y="1458853"/>
            <a:ext cx="106514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28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643" y="463640"/>
            <a:ext cx="106250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Scenario 2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1049627" y="1880316"/>
            <a:ext cx="10161431" cy="3387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8643" y="1880316"/>
            <a:ext cx="104834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7030A0"/>
                </a:solidFill>
              </a:rPr>
              <a:t>Visitor </a:t>
            </a:r>
            <a:r>
              <a:rPr lang="en-US" sz="4000" dirty="0">
                <a:solidFill>
                  <a:srgbClr val="7030A0"/>
                </a:solidFill>
              </a:rPr>
              <a:t>wishes to download an e-book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/>
              <a:t>Choose download menu e-books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/>
              <a:t>Choose the format and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/>
              <a:t>Downloads it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47825" y="1458853"/>
            <a:ext cx="106514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48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643" y="463640"/>
            <a:ext cx="106250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Scenario 3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1049627" y="1880316"/>
            <a:ext cx="10161431" cy="3387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8643" y="1880316"/>
            <a:ext cx="1048340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>
                <a:solidFill>
                  <a:srgbClr val="7030A0"/>
                </a:solidFill>
              </a:rPr>
              <a:t>The </a:t>
            </a:r>
            <a:r>
              <a:rPr lang="en-US" sz="4000" dirty="0">
                <a:solidFill>
                  <a:srgbClr val="7030A0"/>
                </a:solidFill>
              </a:rPr>
              <a:t>author wants to generate </a:t>
            </a:r>
            <a:r>
              <a:rPr lang="en-US" sz="4000" dirty="0" smtClean="0">
                <a:solidFill>
                  <a:srgbClr val="7030A0"/>
                </a:solidFill>
              </a:rPr>
              <a:t>ePub</a:t>
            </a:r>
            <a:endParaRPr lang="en-US" sz="4000" dirty="0">
              <a:solidFill>
                <a:srgbClr val="7030A0"/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dirty="0" smtClean="0"/>
              <a:t>Needs a table of content in HTML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dirty="0" smtClean="0"/>
              <a:t>Needs metadata, CSS and cover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dirty="0" smtClean="0"/>
              <a:t>The system generates them automatically using those files and the website. </a:t>
            </a:r>
            <a:endParaRPr lang="en-US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47825" y="1458853"/>
            <a:ext cx="106514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10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960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>
                <a:latin typeface="+mn-lt"/>
              </a:rPr>
              <a:t>Progress</a:t>
            </a:r>
            <a:endParaRPr lang="en-US" sz="6600" b="1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391478"/>
            <a:ext cx="106514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38200" y="4768342"/>
            <a:ext cx="106514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0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740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/>
              <a:t>Gantt Chart</a:t>
            </a:r>
            <a:endParaRPr lang="en-US" sz="66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38199" y="1273868"/>
            <a:ext cx="106514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4" y="1499619"/>
            <a:ext cx="12059786" cy="4181688"/>
          </a:xfrm>
        </p:spPr>
      </p:pic>
    </p:spTree>
    <p:extLst>
      <p:ext uri="{BB962C8B-B14F-4D97-AF65-F5344CB8AC3E}">
        <p14:creationId xmlns:p14="http://schemas.microsoft.com/office/powerpoint/2010/main" val="416908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740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/>
              <a:t>Gantt Chart contd.</a:t>
            </a:r>
            <a:endParaRPr lang="en-US" sz="66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38199" y="1273868"/>
            <a:ext cx="106514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9618"/>
            <a:ext cx="12079964" cy="4696465"/>
          </a:xfrm>
        </p:spPr>
      </p:pic>
    </p:spTree>
    <p:extLst>
      <p:ext uri="{BB962C8B-B14F-4D97-AF65-F5344CB8AC3E}">
        <p14:creationId xmlns:p14="http://schemas.microsoft.com/office/powerpoint/2010/main" val="9766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>
                <a:latin typeface="+mn-lt"/>
              </a:rPr>
              <a:t>Tasks completed</a:t>
            </a:r>
            <a:endParaRPr lang="en-US" sz="6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>
                <a:solidFill>
                  <a:schemeClr val="accent4"/>
                </a:solidFill>
              </a:rPr>
              <a:t>First iteration</a:t>
            </a:r>
          </a:p>
          <a:p>
            <a:pPr marL="0" indent="0">
              <a:buNone/>
            </a:pPr>
            <a:r>
              <a:rPr lang="en-US" sz="4000" dirty="0" smtClean="0"/>
              <a:t>Interactive, mobile friendly website</a:t>
            </a:r>
          </a:p>
          <a:p>
            <a:pPr marL="0" indent="0">
              <a:buNone/>
            </a:pPr>
            <a:r>
              <a:rPr lang="en-US" sz="4000" dirty="0" smtClean="0"/>
              <a:t>Conversion to PDF, ePub</a:t>
            </a:r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47825" y="1458853"/>
            <a:ext cx="106514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10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>
                <a:latin typeface="+mn-lt"/>
              </a:rPr>
              <a:t>Tasks Pending</a:t>
            </a:r>
            <a:endParaRPr lang="en-US" sz="6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XHTML markup</a:t>
            </a:r>
          </a:p>
          <a:p>
            <a:pPr marL="0" indent="0">
              <a:buNone/>
            </a:pPr>
            <a:r>
              <a:rPr lang="en-US" sz="4000" dirty="0" smtClean="0"/>
              <a:t>Complete tag search – topical index	</a:t>
            </a:r>
            <a:endParaRPr lang="en-US" sz="4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47825" y="1458853"/>
            <a:ext cx="106514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07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825" y="1332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>
                <a:latin typeface="+mn-lt"/>
              </a:rPr>
              <a:t>Workflow</a:t>
            </a:r>
            <a:endParaRPr lang="en-US" sz="6600" b="1" dirty="0">
              <a:latin typeface="+mn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847825" y="1213194"/>
            <a:ext cx="106514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40602" y="2004457"/>
            <a:ext cx="6653670" cy="4018205"/>
            <a:chOff x="1760470" y="2482549"/>
            <a:chExt cx="6653670" cy="4018205"/>
          </a:xfrm>
        </p:grpSpPr>
        <p:pic>
          <p:nvPicPr>
            <p:cNvPr id="2050" name="Picture 2" descr="https://i1.ytimg.com/sh/kemwJNhXOVo/showposter.jpg?v=5229e6e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5867" y="2762889"/>
              <a:ext cx="940032" cy="940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://images.techhive.com/images/article/2015/05/aws-logo-100584713-primary.idg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6483" y="2650822"/>
              <a:ext cx="1747657" cy="1164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76274" y="4709775"/>
              <a:ext cx="809625" cy="149542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60470" y="2482549"/>
              <a:ext cx="809625" cy="1495425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2570095" y="3230261"/>
              <a:ext cx="1251278" cy="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5150552" y="3230260"/>
              <a:ext cx="1251278" cy="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5" idx="3"/>
            </p:cNvCxnSpPr>
            <p:nvPr/>
          </p:nvCxnSpPr>
          <p:spPr>
            <a:xfrm flipH="1">
              <a:off x="4885899" y="3702921"/>
              <a:ext cx="1515931" cy="1754567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60470" y="3977974"/>
              <a:ext cx="1735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Author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36211" y="6131422"/>
              <a:ext cx="1735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Visitor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44529" y="3245497"/>
              <a:ext cx="1050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Uses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46196" y="3291663"/>
              <a:ext cx="10508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Publish</a:t>
              </a:r>
            </a:p>
            <a:p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8698759">
              <a:off x="4917020" y="4427262"/>
              <a:ext cx="1920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View/Download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065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>
                <a:latin typeface="+mn-lt"/>
              </a:rPr>
              <a:t>Design Alternatives</a:t>
            </a:r>
            <a:endParaRPr lang="en-US" sz="6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accent4"/>
                </a:solidFill>
              </a:rPr>
              <a:t>Html-pdf</a:t>
            </a:r>
          </a:p>
          <a:p>
            <a:pPr marL="0" indent="0">
              <a:buNone/>
            </a:pPr>
            <a:r>
              <a:rPr lang="en-US" sz="4000" dirty="0" smtClean="0"/>
              <a:t>	https://github.com/sanianagpal/node-html-pdf</a:t>
            </a:r>
          </a:p>
          <a:p>
            <a:r>
              <a:rPr lang="en-US" sz="4000" dirty="0" smtClean="0">
                <a:solidFill>
                  <a:schemeClr val="accent4"/>
                </a:solidFill>
              </a:rPr>
              <a:t>Softcover</a:t>
            </a:r>
          </a:p>
          <a:p>
            <a:pPr marL="0" indent="0">
              <a:buNone/>
            </a:pPr>
            <a:r>
              <a:rPr lang="en-US" sz="4000" dirty="0" smtClean="0"/>
              <a:t>	https://www.softcover.io/</a:t>
            </a:r>
          </a:p>
          <a:p>
            <a:r>
              <a:rPr lang="en-US" sz="4000" dirty="0" err="1" smtClean="0">
                <a:solidFill>
                  <a:schemeClr val="accent4"/>
                </a:solidFill>
              </a:rPr>
              <a:t>Calibre</a:t>
            </a:r>
            <a:endParaRPr lang="en-US" sz="4000" dirty="0" smtClean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4000" dirty="0" smtClean="0"/>
              <a:t>	http://calibre-ebook.com/</a:t>
            </a:r>
            <a:endParaRPr lang="en-US" sz="4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47825" y="1458853"/>
            <a:ext cx="106514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45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>
                <a:latin typeface="+mn-lt"/>
              </a:rPr>
              <a:t>Outline</a:t>
            </a:r>
            <a:endParaRPr lang="en-US" sz="6600" b="1" dirty="0">
              <a:latin typeface="+mn-lt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838200" y="1391478"/>
            <a:ext cx="106514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838200" y="1870841"/>
            <a:ext cx="10651435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</a:rPr>
              <a:t>Purpose and Scope</a:t>
            </a:r>
            <a:endParaRPr lang="en-US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838200" y="2650536"/>
            <a:ext cx="10651435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</a:rPr>
              <a:t>Requirements</a:t>
            </a:r>
            <a:endParaRPr lang="en-US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838200" y="3430231"/>
            <a:ext cx="10651435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</a:rPr>
              <a:t>Project Progress</a:t>
            </a:r>
            <a:endParaRPr lang="en-US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838200" y="4215992"/>
            <a:ext cx="10651435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</a:rPr>
              <a:t>Design Alternatives</a:t>
            </a:r>
            <a:endParaRPr lang="en-US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838199" y="5010195"/>
            <a:ext cx="10651435" cy="60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</a:rPr>
              <a:t>Proposed Solution</a:t>
            </a:r>
            <a:endParaRPr lang="en-US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17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>
                <a:latin typeface="+mn-lt"/>
              </a:rPr>
              <a:t>Chosen Solution</a:t>
            </a:r>
            <a:endParaRPr lang="en-US" sz="6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chemeClr val="accent4"/>
                </a:solidFill>
              </a:rPr>
              <a:t>Calibre</a:t>
            </a:r>
            <a:endParaRPr lang="en-US" sz="4000" dirty="0" smtClean="0">
              <a:solidFill>
                <a:schemeClr val="accent4"/>
              </a:solidFill>
            </a:endParaRPr>
          </a:p>
          <a:p>
            <a:pPr lvl="1"/>
            <a:r>
              <a:rPr lang="en-US" sz="4000" dirty="0" smtClean="0"/>
              <a:t>Convert HTML to PDF</a:t>
            </a:r>
          </a:p>
          <a:p>
            <a:pPr lvl="1"/>
            <a:r>
              <a:rPr lang="en-US" sz="4000" dirty="0" smtClean="0"/>
              <a:t>Convert HTML to </a:t>
            </a:r>
            <a:r>
              <a:rPr lang="en-US" sz="4000" dirty="0" err="1" smtClean="0"/>
              <a:t>mobi</a:t>
            </a:r>
            <a:endParaRPr lang="en-US" sz="4000" dirty="0" smtClean="0"/>
          </a:p>
          <a:p>
            <a:pPr lvl="1"/>
            <a:r>
              <a:rPr lang="en-US" sz="4000" dirty="0" smtClean="0"/>
              <a:t>Convert HTML to </a:t>
            </a:r>
            <a:r>
              <a:rPr lang="en-US" sz="4000" dirty="0" err="1" smtClean="0"/>
              <a:t>ePub</a:t>
            </a:r>
            <a:endParaRPr lang="en-US" sz="4000" dirty="0" smtClean="0"/>
          </a:p>
          <a:p>
            <a:pPr lvl="1"/>
            <a:endParaRPr lang="en-US" sz="4000" dirty="0" smtClean="0">
              <a:solidFill>
                <a:schemeClr val="accent4"/>
              </a:solidFill>
            </a:endParaRPr>
          </a:p>
          <a:p>
            <a:pPr lvl="1"/>
            <a:endParaRPr lang="en-US" sz="4000" dirty="0">
              <a:solidFill>
                <a:schemeClr val="accent4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847825" y="1458853"/>
            <a:ext cx="106514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10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960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err="1" smtClean="0">
                <a:latin typeface="+mn-lt"/>
              </a:rPr>
              <a:t>Calibre</a:t>
            </a:r>
            <a:r>
              <a:rPr lang="en-US" sz="6600" b="1" dirty="0" smtClean="0">
                <a:latin typeface="+mn-lt"/>
              </a:rPr>
              <a:t> - Demo</a:t>
            </a:r>
            <a:endParaRPr lang="en-US" sz="6600" b="1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391478"/>
            <a:ext cx="106514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38200" y="4768342"/>
            <a:ext cx="106514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86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960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>
                <a:latin typeface="+mn-lt"/>
              </a:rPr>
              <a:t>Demo of the new website</a:t>
            </a:r>
            <a:endParaRPr lang="en-US" sz="6600" b="1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391478"/>
            <a:ext cx="106514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38200" y="4768342"/>
            <a:ext cx="106514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40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825" y="659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/>
              <a:t>Website revamp</a:t>
            </a:r>
            <a:endParaRPr lang="en-US" sz="6600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87" y="1391479"/>
            <a:ext cx="9971526" cy="5291861"/>
          </a:xfrm>
          <a:ln>
            <a:solidFill>
              <a:schemeClr val="tx1"/>
            </a:solidFill>
          </a:ln>
        </p:spPr>
      </p:pic>
      <p:cxnSp>
        <p:nvCxnSpPr>
          <p:cNvPr id="10" name="Straight Connector 9"/>
          <p:cNvCxnSpPr/>
          <p:nvPr/>
        </p:nvCxnSpPr>
        <p:spPr>
          <a:xfrm>
            <a:off x="847825" y="1153412"/>
            <a:ext cx="106514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63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82" y="1391478"/>
            <a:ext cx="10010318" cy="5326304"/>
          </a:xfrm>
          <a:ln>
            <a:solidFill>
              <a:schemeClr val="tx1"/>
            </a:solidFill>
          </a:ln>
        </p:spPr>
      </p:pic>
      <p:cxnSp>
        <p:nvCxnSpPr>
          <p:cNvPr id="6" name="Straight Connector 5"/>
          <p:cNvCxnSpPr/>
          <p:nvPr/>
        </p:nvCxnSpPr>
        <p:spPr>
          <a:xfrm>
            <a:off x="870523" y="1167060"/>
            <a:ext cx="106514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915742" y="659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 smtClean="0"/>
              <a:t>Website revamp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47301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742" y="659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/>
              <a:t>Website revamp</a:t>
            </a:r>
            <a:endParaRPr lang="en-US" sz="6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82" y="1391478"/>
            <a:ext cx="10010318" cy="5326304"/>
          </a:xfrm>
          <a:ln>
            <a:solidFill>
              <a:schemeClr val="tx1"/>
            </a:solidFill>
          </a:ln>
        </p:spPr>
      </p:pic>
      <p:cxnSp>
        <p:nvCxnSpPr>
          <p:cNvPr id="6" name="Straight Connector 5"/>
          <p:cNvCxnSpPr/>
          <p:nvPr/>
        </p:nvCxnSpPr>
        <p:spPr>
          <a:xfrm>
            <a:off x="870523" y="1167060"/>
            <a:ext cx="106514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025" y="4479407"/>
            <a:ext cx="26193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7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+mn-lt"/>
              </a:rPr>
              <a:t>Key features of new prototype</a:t>
            </a:r>
            <a:endParaRPr lang="en-US" sz="6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Mobile friendly</a:t>
            </a:r>
          </a:p>
          <a:p>
            <a:r>
              <a:rPr lang="en-US" sz="4000" dirty="0" smtClean="0"/>
              <a:t>Responsive and interactive</a:t>
            </a:r>
          </a:p>
          <a:p>
            <a:r>
              <a:rPr lang="en-US" sz="4000" dirty="0" smtClean="0"/>
              <a:t>Dynamic with Search engine optimization</a:t>
            </a:r>
          </a:p>
          <a:p>
            <a:r>
              <a:rPr lang="en-US" sz="4000" dirty="0" smtClean="0"/>
              <a:t>Search box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847825" y="1458853"/>
            <a:ext cx="106514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26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+mn-lt"/>
              </a:rPr>
              <a:t>Test plan</a:t>
            </a:r>
            <a:endParaRPr lang="en-US" sz="6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Generic file generator</a:t>
            </a:r>
          </a:p>
          <a:p>
            <a:pPr lvl="1"/>
            <a:r>
              <a:rPr lang="en-US" sz="3600" dirty="0" smtClean="0"/>
              <a:t>Home page</a:t>
            </a:r>
          </a:p>
          <a:p>
            <a:pPr lvl="1"/>
            <a:r>
              <a:rPr lang="en-US" sz="3600" dirty="0" smtClean="0"/>
              <a:t>10 levels</a:t>
            </a:r>
          </a:p>
          <a:p>
            <a:pPr lvl="1"/>
            <a:r>
              <a:rPr lang="en-US" sz="3600" dirty="0" smtClean="0"/>
              <a:t>Large tables</a:t>
            </a:r>
          </a:p>
          <a:p>
            <a:pPr lvl="1"/>
            <a:r>
              <a:rPr lang="en-US" sz="3600" dirty="0"/>
              <a:t>i</a:t>
            </a:r>
            <a:r>
              <a:rPr lang="en-US" sz="3600" dirty="0" smtClean="0"/>
              <a:t>frame</a:t>
            </a:r>
          </a:p>
          <a:p>
            <a:pPr lvl="1"/>
            <a:endParaRPr lang="en-US" sz="36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47825" y="1458853"/>
            <a:ext cx="106514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88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+mn-lt"/>
              </a:rPr>
              <a:t>Test plan contd.</a:t>
            </a:r>
            <a:endParaRPr lang="en-US" sz="6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Revamped website</a:t>
            </a:r>
          </a:p>
          <a:p>
            <a:pPr lvl="1"/>
            <a:r>
              <a:rPr lang="en-US" sz="3600" dirty="0" smtClean="0"/>
              <a:t>Conversion</a:t>
            </a:r>
          </a:p>
          <a:p>
            <a:pPr lvl="1"/>
            <a:r>
              <a:rPr lang="en-US" sz="3600" dirty="0" smtClean="0"/>
              <a:t>Screen sizes</a:t>
            </a:r>
          </a:p>
          <a:p>
            <a:pPr lvl="1"/>
            <a:endParaRPr lang="en-US" sz="3600" dirty="0" smtClean="0"/>
          </a:p>
          <a:p>
            <a:pPr lvl="1"/>
            <a:endParaRPr lang="en-US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47825" y="1458853"/>
            <a:ext cx="106514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2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+mn-lt"/>
              </a:rPr>
              <a:t>Risks &amp; Problems</a:t>
            </a:r>
            <a:endParaRPr lang="en-US" sz="6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Time Constraint</a:t>
            </a:r>
          </a:p>
          <a:p>
            <a:r>
              <a:rPr lang="en-US" sz="4000" dirty="0" smtClean="0"/>
              <a:t>Incompatible HTML tags</a:t>
            </a:r>
          </a:p>
          <a:p>
            <a:r>
              <a:rPr lang="en-US" sz="4000" dirty="0" smtClean="0"/>
              <a:t>XHTML tagging</a:t>
            </a:r>
          </a:p>
          <a:p>
            <a:endParaRPr lang="en-US" sz="4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47825" y="1458853"/>
            <a:ext cx="106514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62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960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>
                <a:latin typeface="+mn-lt"/>
              </a:rPr>
              <a:t>Project Goal / Objective</a:t>
            </a:r>
            <a:endParaRPr lang="en-US" sz="6600" b="1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5804034"/>
            <a:ext cx="10515600" cy="37292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391478"/>
            <a:ext cx="106514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38200" y="4768342"/>
            <a:ext cx="106514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85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960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>
                <a:latin typeface="+mn-lt"/>
              </a:rPr>
              <a:t>Q &amp; A</a:t>
            </a:r>
            <a:endParaRPr lang="en-US" sz="6600" b="1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391478"/>
            <a:ext cx="106514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38200" y="4768342"/>
            <a:ext cx="106514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48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tech-boom.com/wp-content/uploads/2014/09/iMac_Retina-tech-boom.com-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592" y="1416151"/>
            <a:ext cx="2936998" cy="321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34" y="2057463"/>
            <a:ext cx="3293236" cy="25773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082" y="4838221"/>
            <a:ext cx="1886362" cy="12575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42912" y="4838221"/>
            <a:ext cx="168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1993</a:t>
            </a:r>
            <a:endParaRPr lang="en-US" sz="3600" b="1" dirty="0"/>
          </a:p>
        </p:txBody>
      </p:sp>
      <p:sp>
        <p:nvSpPr>
          <p:cNvPr id="6" name="Right Arrow 5"/>
          <p:cNvSpPr/>
          <p:nvPr/>
        </p:nvSpPr>
        <p:spPr>
          <a:xfrm rot="1271213">
            <a:off x="4481766" y="3912066"/>
            <a:ext cx="2610539" cy="1121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 smtClean="0">
                <a:latin typeface="+mn-lt"/>
              </a:rPr>
              <a:t>Modernize website</a:t>
            </a:r>
            <a:endParaRPr lang="en-US" sz="6600" b="1" dirty="0">
              <a:latin typeface="+mn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91478"/>
            <a:ext cx="106514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26" name="Picture 2" descr="http://cdn0.sbnation.com/products/large/6883/devices-selector-pixel.jpeg?136147423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934" y="2339645"/>
            <a:ext cx="2722253" cy="167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198853" y="6095796"/>
            <a:ext cx="11208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196182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5" y="286568"/>
            <a:ext cx="11796215" cy="1325563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Mobile-friendly</a:t>
            </a:r>
            <a:endParaRPr lang="en-US" sz="66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279" y="1775906"/>
            <a:ext cx="7677225" cy="4742544"/>
          </a:xfrm>
        </p:spPr>
      </p:pic>
      <p:cxnSp>
        <p:nvCxnSpPr>
          <p:cNvPr id="5" name="Straight Connector 4"/>
          <p:cNvCxnSpPr/>
          <p:nvPr/>
        </p:nvCxnSpPr>
        <p:spPr>
          <a:xfrm>
            <a:off x="1063709" y="1421062"/>
            <a:ext cx="106514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70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21972542"/>
              </p:ext>
            </p:extLst>
          </p:nvPr>
        </p:nvGraphicFramePr>
        <p:xfrm>
          <a:off x="318796" y="168968"/>
          <a:ext cx="11594164" cy="6867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498" y="351477"/>
            <a:ext cx="11035004" cy="1325563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Easy conversion to all formats</a:t>
            </a:r>
            <a:endParaRPr lang="en-US" sz="66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77287"/>
            <a:ext cx="10515600" cy="19967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47825" y="1458853"/>
            <a:ext cx="106514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96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960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>
                <a:latin typeface="+mn-lt"/>
              </a:rPr>
              <a:t>Current Website</a:t>
            </a:r>
            <a:endParaRPr lang="en-US" sz="6600" b="1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391478"/>
            <a:ext cx="106514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38200" y="4768342"/>
            <a:ext cx="106514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82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643" y="463640"/>
            <a:ext cx="106250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Current </a:t>
            </a:r>
            <a:r>
              <a:rPr lang="en-US" sz="6600" b="1" dirty="0"/>
              <a:t>Website Issues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9627" y="1880316"/>
            <a:ext cx="10161431" cy="3387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7825" y="1985461"/>
            <a:ext cx="104834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</a:rPr>
              <a:t>Website:</a:t>
            </a:r>
          </a:p>
          <a:p>
            <a:r>
              <a:rPr lang="en-US" sz="4000" dirty="0" smtClean="0"/>
              <a:t>Not interactive</a:t>
            </a:r>
          </a:p>
          <a:p>
            <a:r>
              <a:rPr lang="en-US" sz="4000" dirty="0" smtClean="0"/>
              <a:t>Not Mobile-friendly</a:t>
            </a:r>
          </a:p>
          <a:p>
            <a:endParaRPr lang="en-US" sz="4000" dirty="0"/>
          </a:p>
          <a:p>
            <a:r>
              <a:rPr lang="en-US" sz="4000" b="1" dirty="0" smtClean="0">
                <a:solidFill>
                  <a:srgbClr val="FFC000"/>
                </a:solidFill>
              </a:rPr>
              <a:t>Conversion to other formats: </a:t>
            </a:r>
          </a:p>
          <a:p>
            <a:r>
              <a:rPr lang="en-US" sz="4000" dirty="0" smtClean="0"/>
              <a:t>Manual</a:t>
            </a:r>
            <a:endParaRPr lang="en-US" sz="4000" b="1" dirty="0" smtClean="0"/>
          </a:p>
          <a:p>
            <a:endParaRPr lang="en-US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47825" y="1458853"/>
            <a:ext cx="106514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96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</TotalTime>
  <Words>907</Words>
  <Application>Microsoft Macintosh PowerPoint</Application>
  <PresentationFormat>Widescreen</PresentationFormat>
  <Paragraphs>245</Paragraphs>
  <Slides>40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宋体</vt:lpstr>
      <vt:lpstr>Office Theme</vt:lpstr>
      <vt:lpstr>Basic Legal Citation Presentation 1</vt:lpstr>
      <vt:lpstr>The Team</vt:lpstr>
      <vt:lpstr>Outline</vt:lpstr>
      <vt:lpstr>Project Goal / Objective</vt:lpstr>
      <vt:lpstr>PowerPoint Presentation</vt:lpstr>
      <vt:lpstr>Mobile-friendly</vt:lpstr>
      <vt:lpstr>Easy conversion to all formats</vt:lpstr>
      <vt:lpstr>Current Website</vt:lpstr>
      <vt:lpstr>PowerPoint Presentation</vt:lpstr>
      <vt:lpstr>PowerPoint Presentation</vt:lpstr>
      <vt:lpstr>Requirements</vt:lpstr>
      <vt:lpstr>Website Redesign</vt:lpstr>
      <vt:lpstr>Format Conversions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Progress</vt:lpstr>
      <vt:lpstr>Gantt Chart</vt:lpstr>
      <vt:lpstr>Gantt Chart contd.</vt:lpstr>
      <vt:lpstr>Tasks completed</vt:lpstr>
      <vt:lpstr>Tasks Pending</vt:lpstr>
      <vt:lpstr>Workflow</vt:lpstr>
      <vt:lpstr>Design Alternatives</vt:lpstr>
      <vt:lpstr>Chosen Solution</vt:lpstr>
      <vt:lpstr>Calibre - Demo</vt:lpstr>
      <vt:lpstr>Demo of the new website</vt:lpstr>
      <vt:lpstr>Website revamp</vt:lpstr>
      <vt:lpstr>PowerPoint Presentation</vt:lpstr>
      <vt:lpstr>Website revamp</vt:lpstr>
      <vt:lpstr>Key features of new prototype</vt:lpstr>
      <vt:lpstr>Test plan</vt:lpstr>
      <vt:lpstr>Test plan contd.</vt:lpstr>
      <vt:lpstr>Risks &amp; Problems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Legal Citation Presentation 1</dc:title>
  <dc:creator>Harish Sethumadhavan</dc:creator>
  <cp:lastModifiedBy>Yihui Fu</cp:lastModifiedBy>
  <cp:revision>238</cp:revision>
  <dcterms:created xsi:type="dcterms:W3CDTF">2015-10-20T18:32:55Z</dcterms:created>
  <dcterms:modified xsi:type="dcterms:W3CDTF">2015-10-21T15:02:21Z</dcterms:modified>
</cp:coreProperties>
</file>