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10287000" cx="18288000"/>
  <p:notesSz cx="6858000" cy="9144000"/>
  <p:embeddedFontLst>
    <p:embeddedFont>
      <p:font typeface="Fira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2" roundtripDataSignature="AMtx7mjeNnq8rgkxMDs5ATyHlx0UXYcKY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FiraSans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Fira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FiraSans-boldItalic.fntdata"/><Relationship Id="rId30" Type="http://schemas.openxmlformats.org/officeDocument/2006/relationships/font" Target="fonts/Fira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78f1c671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0" name="Google Shape;160;g3378f1c6711_0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3aba37ed0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3aba37ed09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aba37ed09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6" name="Google Shape;176;g33aba37ed09_0_19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3aba37ed09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g33aba37ed09_0_2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3aba37ed0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1" name="Google Shape;191;g33aba37ed09_0_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aba37ed09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9" name="Google Shape;199;g33aba37ed09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3aba37ed09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g33aba37ed09_0_1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aba37ed0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2" name="Google Shape;212;g33aba37ed09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392884cfe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0" name="Google Shape;220;g3392884cfe8_0_9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aba37ed0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8" name="Google Shape;228;g33aba37ed09_0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378f1c671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g3378f1c6711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d0d659e8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g34d0d659e87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78f1c671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g3378f1c671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392884cf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g3392884cfe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4d0d659e8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34d0d659e87_0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78f1c671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3378f1c6711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92884cfe8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3392884cfe8_0_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92884cf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g3392884cfe8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78f1c671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6" name="Google Shape;136;g3378f1c6711_0_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92884cfe8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4" name="Google Shape;144;g3392884cfe8_0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3aba37ed0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2" name="Google Shape;152;g33aba37ed09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EB7F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cloud.google.com/dataproc/docs/tutorials/python-library-example" TargetMode="External"/><Relationship Id="rId4" Type="http://schemas.openxmlformats.org/officeDocument/2006/relationships/hyperlink" Target="https://www.mongodb.com/docs/spark-connector/v10.2/python/api/" TargetMode="External"/><Relationship Id="rId5" Type="http://schemas.openxmlformats.org/officeDocument/2006/relationships/image" Target="../media/image11.png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ninefyi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9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19.jpg"/><Relationship Id="rId8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5025" y="2084725"/>
            <a:ext cx="12725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Migrating billions records </a:t>
            </a:r>
            <a:endParaRPr b="1" sz="5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from SQL to NoSQL </a:t>
            </a:r>
            <a:endParaRPr b="1" sz="5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using continuous migration technique </a:t>
            </a:r>
            <a:endParaRPr b="1" sz="5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lang="en-US" sz="5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with PySpark and DataProc</a:t>
            </a:r>
            <a:endParaRPr b="1" i="0" sz="5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59375" y="6591113"/>
            <a:ext cx="9492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Piti Champeethong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963148" y="8450025"/>
            <a:ext cx="371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JetBrains Mono"/>
              <a:buNone/>
            </a:pPr>
            <a:r>
              <a:rPr b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23</a:t>
            </a:r>
            <a:r>
              <a:rPr b="1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-Apr-2025</a:t>
            </a:r>
            <a:endParaRPr b="1" i="0" sz="3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87" name="Google Shape;87;p1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73450" y="6591113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99275" y="6489287"/>
            <a:ext cx="1725426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634350" y="2342738"/>
            <a:ext cx="3312875" cy="331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378f1c6711_0_98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Deep dive to continuous technique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63" name="Google Shape;163;g3378f1c6711_0_98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378f1c6711_0_98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378f1c6711_0_98" title="pyconlithuania2025-highlevel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8188" y="1481275"/>
            <a:ext cx="15504574" cy="822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aba37ed09_0_4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Deep dive to continuous technique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71" name="Google Shape;171;g33aba37ed09_0_4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g33aba37ed09_0_4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33aba37ed09_0_4" title="pyconlithuania2025-init_details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3556" y="1268900"/>
            <a:ext cx="11191194" cy="873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33aba37ed09_0_1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78288" y="1852975"/>
            <a:ext cx="13531425" cy="594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3aba37ed09_0_194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Microsoft SQL Server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80" name="Google Shape;180;g33aba37ed09_0_194" title="PyConLT_horizontalus_juodas-konturas_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33aba37ed09_0_194" title="logo da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g33aba37ed09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000" y="2968263"/>
            <a:ext cx="17273999" cy="435048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3aba37ed09_0_227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MongoDB Collection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88" name="Google Shape;188;g33aba37ed09_0_227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aba37ed09_0_79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Deep dive to continuous technique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94" name="Google Shape;194;g33aba37ed09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5037" y="2468088"/>
            <a:ext cx="14877926" cy="53508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33aba37ed09_0_79" title="PyConLT_horizontalus_juodas-konturas_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g33aba37ed09_0_79" title="logo da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201;g33aba37ed09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9163" y="263025"/>
            <a:ext cx="14503124" cy="936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g33aba37ed09_0_148" title="PyConLT_horizontalus_juodas-konturas_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g33aba37ed09_0_1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12026" y="146401"/>
            <a:ext cx="10956551" cy="930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3aba37ed09_0_171" title="PyConLT_horizontalus_juodas-konturas_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3aba37ed09_0_171" title="logo da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aba37ed09_0_55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Deep dive to continuous technique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15" name="Google Shape;215;g33aba37ed09_0_55"/>
          <p:cNvSpPr txBox="1"/>
          <p:nvPr/>
        </p:nvSpPr>
        <p:spPr>
          <a:xfrm>
            <a:off x="829600" y="2014427"/>
            <a:ext cx="16043700" cy="517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gcloud dataproc jobs submit pyspark dataproc-demo-project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--cluster=dataproc-demo-cluster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--region=asia-southeast1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--jars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gs://py</a:t>
            </a:r>
            <a:r>
              <a:rPr lang="en-US" sz="3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2025_bucket/jars/mongo-spark-connector_2.12-10.2.1-all.jar, gs://py</a:t>
            </a:r>
            <a:r>
              <a:rPr lang="en-US" sz="3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2025_bucket/jars/mssql-jdbc-12.8.0.jre11.jar, gs://py</a:t>
            </a:r>
            <a:r>
              <a:rPr lang="en-US" sz="3600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con</a:t>
            </a:r>
            <a:r>
              <a:rPr b="0" i="0" lang="en-US" sz="3600" u="none" cap="none" strike="noStrike">
                <a:solidFill>
                  <a:srgbClr val="FF9900"/>
                </a:solidFill>
                <a:latin typeface="Consolas"/>
                <a:ea typeface="Consolas"/>
                <a:cs typeface="Consolas"/>
                <a:sym typeface="Consolas"/>
              </a:rPr>
              <a:t>2025_bucket/jars/spark-mssql-connector_2.12-1.2.0.jar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\</a:t>
            </a:r>
            <a:endParaRPr b="0" i="0" sz="3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gs://pybucket/member_flow_init.py</a:t>
            </a:r>
            <a:endParaRPr b="0" i="0" sz="3600" u="none" cap="none" strike="noStrike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16" name="Google Shape;216;g33aba37ed09_0_55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3aba37ed09_0_55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92884cfe8_0_91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Limitation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23" name="Google Shape;223;g3392884cfe8_0_91"/>
          <p:cNvSpPr txBox="1"/>
          <p:nvPr/>
        </p:nvSpPr>
        <p:spPr>
          <a:xfrm>
            <a:off x="614825" y="1749850"/>
            <a:ext cx="149913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 support for running two applications at the same time (App v1 and App v2)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Support only PRIMARY KEY as an auto number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Need Created/Modified date field on source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24" name="Google Shape;224;g3392884cfe8_0_91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392884cfe8_0_91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aba37ed09_0_125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References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" name="Google Shape;231;g33aba37ed09_0_125"/>
          <p:cNvSpPr txBox="1"/>
          <p:nvPr/>
        </p:nvSpPr>
        <p:spPr>
          <a:xfrm>
            <a:off x="614825" y="1749850"/>
            <a:ext cx="149913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sng" cap="none" strike="noStrike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https://cloud.google.com/dataproc/docs/tutorials/python-library-example</a:t>
            </a: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sng" cap="none" strike="noStrike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4"/>
              </a:rPr>
              <a:t>https://www.mongodb.com/docs/spark-connector/v10.2/python/api/</a:t>
            </a: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32" name="Google Shape;232;g33aba37ed09_0_125" title="PyConLT_horizontalus_juodas-konturas_RGB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g33aba37ed09_0_125" title="logo dark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378f1c6711_0_28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n-US" sz="6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Introduce to myself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5" name="Google Shape;95;g3378f1c6711_0_28"/>
          <p:cNvSpPr txBox="1"/>
          <p:nvPr/>
        </p:nvSpPr>
        <p:spPr>
          <a:xfrm>
            <a:off x="614825" y="1443400"/>
            <a:ext cx="12558000" cy="738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Please call me </a:t>
            </a:r>
            <a:r>
              <a:rPr b="1"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Fyi (ฟี่)</a:t>
            </a:r>
            <a:r>
              <a:rPr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 from </a:t>
            </a:r>
            <a:r>
              <a:rPr b="1"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Thailand</a:t>
            </a:r>
            <a:endParaRPr b="1" i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I’m the PyCon Thailand team member</a:t>
            </a:r>
            <a:endParaRPr b="1" i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Microsoft MVP: </a:t>
            </a:r>
            <a:r>
              <a:rPr b="1"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Developer Technologies</a:t>
            </a:r>
            <a:endParaRPr b="1" i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Book: </a:t>
            </a:r>
            <a:r>
              <a:rPr b="1"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Implementing CI/CD Using Azure Pipelines: Manage and automate the secure flexible deployment of applications using real-world use cases</a:t>
            </a:r>
            <a:endParaRPr b="1" i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Repo</a:t>
            </a:r>
            <a:r>
              <a:rPr b="1" i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: </a:t>
            </a:r>
            <a:r>
              <a:rPr lang="en-US" sz="3600" u="sng">
                <a:solidFill>
                  <a:schemeClr val="hlink"/>
                </a:solidFill>
                <a:latin typeface="Fira Sans"/>
                <a:ea typeface="Fira Sans"/>
                <a:cs typeface="Fira Sans"/>
                <a:sym typeface="Fira Sans"/>
                <a:hlinkClick r:id="rId3"/>
              </a:rPr>
              <a:t>https://github.com/ninefyi</a:t>
            </a:r>
            <a:r>
              <a:rPr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Tech Mentor Volunteer</a:t>
            </a:r>
            <a:endParaRPr b="1"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96" name="Google Shape;96;g3378f1c6711_0_28" title="PyConLT_horizontalus_juodas-konturas_RGB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g3378f1c6711_0_28" title="logo dar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g3378f1c6711_0_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691400" y="6499077"/>
            <a:ext cx="2224301" cy="2224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378f1c6711_0_28" title="cover_image.jp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726600" y="1443400"/>
            <a:ext cx="3828476" cy="4720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g3378f1c6711_0_28" title="Screenshot 2568-04-17 at 10.33.38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30825" y="7959075"/>
            <a:ext cx="3520441" cy="14264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g3378f1c6711_0_28" title="Screenshot 2568-04-17 at 10.34.35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63000" y="7959082"/>
            <a:ext cx="3520440" cy="14264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d0d659e87_0_30"/>
          <p:cNvSpPr txBox="1"/>
          <p:nvPr/>
        </p:nvSpPr>
        <p:spPr>
          <a:xfrm>
            <a:off x="3026400" y="4312350"/>
            <a:ext cx="12235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9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Last .. but … not least</a:t>
            </a:r>
            <a:endParaRPr b="0" i="0" sz="9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39" name="Google Shape;239;g34d0d659e87_0_30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34d0d659e87_0_30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g3378f1c6711_0_0" title="Screenshot 2568-04-15 at 23.04.2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95988"/>
            <a:ext cx="18135598" cy="10095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92884cfe8_0_0"/>
          <p:cNvSpPr txBox="1"/>
          <p:nvPr/>
        </p:nvSpPr>
        <p:spPr>
          <a:xfrm>
            <a:off x="3026400" y="3573450"/>
            <a:ext cx="122352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-US" sz="9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THANK YOU!</a:t>
            </a:r>
            <a:endParaRPr b="0" i="0" sz="9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-US" sz="9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ขอบคุณครับ!</a:t>
            </a:r>
            <a:endParaRPr sz="9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251" name="Google Shape;251;g3392884cfe8_0_0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g3392884cfe8_0_0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d0d659e87_0_11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Agenda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07" name="Google Shape;107;g34d0d659e87_0_11"/>
          <p:cNvSpPr txBox="1"/>
          <p:nvPr/>
        </p:nvSpPr>
        <p:spPr>
          <a:xfrm>
            <a:off x="614825" y="1749850"/>
            <a:ext cx="14991300" cy="6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context and technical challenge of </a:t>
            </a:r>
            <a:r>
              <a:rPr lang="en-US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billion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rows data migration.</a:t>
            </a:r>
            <a:endParaRPr b="0" i="0" sz="3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Pipeline Architecture cover below technology</a:t>
            </a:r>
            <a:endParaRPr b="0" i="0" sz="3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Char char="○"/>
            </a:pPr>
            <a:r>
              <a:rPr b="0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Microsoft SQL Server (MsSQL)</a:t>
            </a:r>
            <a:endParaRPr b="0" i="0" sz="3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Char char="○"/>
            </a:pPr>
            <a:r>
              <a:rPr b="0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Google Cloud Platform (GCP): DataProc</a:t>
            </a:r>
            <a:endParaRPr b="0" i="0" sz="3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Char char="○"/>
            </a:pPr>
            <a:r>
              <a:rPr b="0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PySpark</a:t>
            </a:r>
            <a:endParaRPr b="0" i="0" sz="3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1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Char char="○"/>
            </a:pPr>
            <a:r>
              <a:rPr b="0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MongoDB Atlas </a:t>
            </a:r>
            <a:endParaRPr b="0" i="0" sz="3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Migration approach for handling billion-row from MsSQL to MongoDB Atlas</a:t>
            </a:r>
            <a:endParaRPr b="0" i="0" sz="3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"/>
              <a:buChar char="●"/>
            </a:pPr>
            <a:r>
              <a:rPr b="0" i="0" lang="en-US" sz="36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Q&amp;A</a:t>
            </a:r>
            <a:endParaRPr b="0" i="0" sz="36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08" name="Google Shape;108;g34d0d659e87_0_11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g34d0d659e87_0_11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378f1c6711_0_55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Business and Technical Challenges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15" name="Google Shape;115;g3378f1c6711_0_55"/>
          <p:cNvSpPr txBox="1"/>
          <p:nvPr/>
        </p:nvSpPr>
        <p:spPr>
          <a:xfrm>
            <a:off x="614825" y="1749850"/>
            <a:ext cx="149913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MongoDB Atlas (GCP)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Massive data (~1B rows)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Denormalization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Migration with Minimum Downtime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16" name="Google Shape;116;g3378f1c6711_0_55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378f1c6711_0_55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92884cfe8_0_69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Challenges - Minimum Downtime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23" name="Google Shape;123;g3392884cfe8_0_69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392884cfe8_0_69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392884cfe8_0_69" title="pyconlithuania2025-minimum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5850" y="2111225"/>
            <a:ext cx="14049250" cy="63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92884cfe8_0_47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Challenges - Denormalization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1" name="Google Shape;131;g3392884cfe8_0_47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392884cfe8_0_47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g3392884cfe8_0_47" title="pyconlithuania2025-denormalization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51350" y="1691250"/>
            <a:ext cx="13120024" cy="674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78f1c6711_0_77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Pipeline Architecture (</a:t>
            </a:r>
            <a:r>
              <a:rPr lang="en-US" sz="60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High-Level)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39" name="Google Shape;139;g3378f1c6711_0_77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378f1c6711_0_77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378f1c6711_0_77" title="pyconlithuania2025-init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825" y="2638300"/>
            <a:ext cx="14991301" cy="501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92884cfe8_0_23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Pipeline Architecture (Details)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47" name="Google Shape;147;g3392884cfe8_0_23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392884cfe8_0_23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g3392884cfe8_0_23" title="pyconlithuania2025-proposed.drawi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0539" y="1752875"/>
            <a:ext cx="12959859" cy="712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aba37ed09_0_32"/>
          <p:cNvSpPr txBox="1"/>
          <p:nvPr/>
        </p:nvSpPr>
        <p:spPr>
          <a:xfrm>
            <a:off x="614825" y="0"/>
            <a:ext cx="14991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0" i="0" lang="en-US" sz="60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Data Pipeline Architecture</a:t>
            </a:r>
            <a:endParaRPr b="0" i="0" sz="60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55" name="Google Shape;155;g33aba37ed09_0_32"/>
          <p:cNvSpPr txBox="1"/>
          <p:nvPr/>
        </p:nvSpPr>
        <p:spPr>
          <a:xfrm>
            <a:off x="614825" y="1749850"/>
            <a:ext cx="14991300" cy="35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GCP Cloud Storage (Python files and libraries)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GCP DataProc (Continuous running) 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Microsoft SQL Server (Source)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-45720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Fira Sans"/>
              <a:buChar char="●"/>
            </a:pPr>
            <a:r>
              <a:rPr b="0" i="0" lang="en-US" sz="4800" u="none" cap="none" strike="noStrik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MongoDB Atlas GCP (Destination)</a:t>
            </a:r>
            <a:endParaRPr b="0" i="0" sz="4800" u="none" cap="none" strike="noStrike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156" name="Google Shape;156;g33aba37ed09_0_32" title="PyConLT_horizontalus_juodas-konturas_RG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4275" y="90225"/>
            <a:ext cx="2601275" cy="92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g33aba37ed09_0_32" title="logo dark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80125" y="8879900"/>
            <a:ext cx="1725426" cy="126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