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7" r:id="rId7"/>
    <p:sldId id="265" r:id="rId8"/>
    <p:sldId id="268" r:id="rId9"/>
    <p:sldId id="263" r:id="rId10"/>
    <p:sldId id="266" r:id="rId11"/>
    <p:sldId id="270" r:id="rId12"/>
    <p:sldId id="269" r:id="rId13"/>
    <p:sldId id="264" r:id="rId14"/>
    <p:sldId id="271" r:id="rId15"/>
    <p:sldId id="261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38" autoAdjust="0"/>
  </p:normalViewPr>
  <p:slideViewPr>
    <p:cSldViewPr snapToGrid="0">
      <p:cViewPr varScale="1">
        <p:scale>
          <a:sx n="121" d="100"/>
          <a:sy n="121" d="100"/>
        </p:scale>
        <p:origin x="3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FC1C1-A0B3-4216-9829-7D250BC027E5}" type="datetimeFigureOut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219F5-B701-4879-A416-1569235C1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98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3633-9400-41FA-83C5-8E7BBE71C79A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09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1612-442F-4F9E-A4C3-3623FA8CF8D7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47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D6AC-1BC3-42BA-BEC2-83437EA742BF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858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F531-BEF0-4FB1-AA2E-1C338DB0C050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231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0A30-7757-408D-9CD3-68A9E7EE473D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699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39D6-3E4C-4A75-9873-83250E172157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187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055E-4CD5-420F-A9F3-99E6D5547562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1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126E-F871-4F6B-9348-3FB2921DBCD2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07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81" y="624110"/>
            <a:ext cx="9657032" cy="662356"/>
          </a:xfrm>
        </p:spPr>
        <p:txBody>
          <a:bodyPr/>
          <a:lstStyle/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81" y="1570246"/>
            <a:ext cx="9657032" cy="4340976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8330" y="6315635"/>
            <a:ext cx="1146283" cy="370396"/>
          </a:xfrm>
        </p:spPr>
        <p:txBody>
          <a:bodyPr/>
          <a:lstStyle/>
          <a:p>
            <a:fld id="{33B9652D-7C22-4F8D-8CBB-5A3B424E6212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7581" y="6315635"/>
            <a:ext cx="8361630" cy="365125"/>
          </a:xfrm>
        </p:spPr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7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166F-AFC7-432B-96BE-1D3DD19CFEFF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06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1CAE-C3A0-4427-9B06-43927DE1FAA2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94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D6FF-7769-405A-B95F-AC418EAC821B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19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5FAD-02DF-43AB-8918-CB7151D2D6BC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83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0FDE-908D-457E-844C-5BABFF5628F5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66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37D-0BF9-42A0-AF2D-CCAD83C562C5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87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B31E-D1D8-4387-B9C6-AFE98F93F071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81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0D245-FBDA-4937-A9F6-07666616B71C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81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  <p:sldLayoutId id="2147484201" r:id="rId12"/>
    <p:sldLayoutId id="2147484202" r:id="rId13"/>
    <p:sldLayoutId id="2147484203" r:id="rId14"/>
    <p:sldLayoutId id="2147484204" r:id="rId15"/>
    <p:sldLayoutId id="214748420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drihaven.com/" TargetMode="External"/><Relationship Id="rId2" Type="http://schemas.openxmlformats.org/officeDocument/2006/relationships/hyperlink" Target="https://cc0texture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c0textures.com/view?id=Wood051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nyaakobayashi/70100srgb180255" TargetMode="External"/><Relationship Id="rId2" Type="http://schemas.openxmlformats.org/officeDocument/2006/relationships/hyperlink" Target="https://www.slideshare.net/nyaakobayashi/pbr-guide-vol1j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0DE4-C6C0-4C4D-958E-9AB4CFCE4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レンダリング、エフェクト</a:t>
            </a:r>
            <a:br>
              <a:rPr lang="en-US" altLang="ja-JP" dirty="0"/>
            </a:br>
            <a:r>
              <a:rPr lang="en-US" altLang="ja-JP" dirty="0"/>
              <a:t>PBR</a:t>
            </a:r>
            <a:r>
              <a:rPr lang="ja-JP" altLang="en-US" dirty="0"/>
              <a:t>基礎</a:t>
            </a:r>
            <a:endParaRPr kumimoji="1" lang="ja-JP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EDCDC-DDAC-4F34-B7A7-697072CE2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レンダリング、コンポジットなどその他の</a:t>
            </a:r>
            <a:r>
              <a:rPr kumimoji="1" lang="en-US" altLang="ja-JP" dirty="0"/>
              <a:t>CG</a:t>
            </a:r>
            <a:r>
              <a:rPr kumimoji="1" lang="ja-JP" altLang="en-US" dirty="0"/>
              <a:t>要素を理解する。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B93BB-C6B8-49A7-BC56-2CC31E6D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17DCB-B7D5-45F3-A15F-0A40EDBB6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694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61545-5CF4-4D64-981B-90703A77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k073c4eh">
            <a:hlinkClick r:id="" action="ppaction://media"/>
            <a:extLst>
              <a:ext uri="{FF2B5EF4-FFF2-40B4-BE49-F238E27FC236}">
                <a16:creationId xmlns:a16="http://schemas.microsoft.com/office/drawing/2014/main" id="{1BF1E28D-43CF-4CF8-B23C-BFDEB4104676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57444" y="624110"/>
            <a:ext cx="9641299" cy="535627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C71C2-0435-4351-A2BC-A0296204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0795" y="6320891"/>
            <a:ext cx="8361630" cy="365125"/>
          </a:xfrm>
        </p:spPr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D987E-E064-4E30-A5B0-F5AEDC51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43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79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AA85-3626-4B95-BC16-845464D2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Arnold</a:t>
            </a:r>
            <a:r>
              <a:rPr kumimoji="1" lang="ja-JP" altLang="en-US" dirty="0"/>
              <a:t>でノーマルマップ、</a:t>
            </a:r>
            <a:r>
              <a:rPr kumimoji="1" lang="en-US" altLang="ja-JP" dirty="0"/>
              <a:t>PBR</a:t>
            </a:r>
            <a:endParaRPr kumimoji="1" lang="ja-JP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9FE79F-8F6D-4633-B33D-4F377B46D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375" y="1564783"/>
            <a:ext cx="5761250" cy="434181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D9166-5E2C-486A-AF75-947F4434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E0C78-6B59-45A7-AE51-29C74476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910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4EAA-4418-4151-A2C1-0EE8616F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コップをレンダリング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EC301-5A72-4980-BD2B-929C6922F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hlinkClick r:id="rId2"/>
              </a:rPr>
              <a:t>https://cc0textures.com/</a:t>
            </a:r>
            <a:endParaRPr kumimoji="1" lang="en-US" altLang="ja-JP" dirty="0"/>
          </a:p>
          <a:p>
            <a:r>
              <a:rPr kumimoji="1" lang="en-US" altLang="ja-JP" dirty="0">
                <a:hlinkClick r:id="rId3"/>
              </a:rPr>
              <a:t>https://hdrihaven.com/</a:t>
            </a:r>
            <a:endParaRPr lang="en-US" altLang="ja-JP" dirty="0"/>
          </a:p>
          <a:p>
            <a:r>
              <a:rPr kumimoji="1" lang="en-US" altLang="ja-JP" dirty="0">
                <a:hlinkClick r:id="rId4"/>
              </a:rPr>
              <a:t>https://cc0textures.com/view?id=Wood051</a:t>
            </a:r>
            <a:endParaRPr kumimoji="1" lang="en-US" altLang="ja-JP" dirty="0"/>
          </a:p>
          <a:p>
            <a:r>
              <a:rPr kumimoji="1" lang="ja-JP" altLang="en-US" dirty="0"/>
              <a:t>ノイズを消すにはサンプリング数を上げる→</a:t>
            </a:r>
            <a:r>
              <a:rPr kumimoji="1" lang="en-US" altLang="ja-JP" dirty="0"/>
              <a:t>Adaptive Sampling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Enalble</a:t>
            </a:r>
            <a:r>
              <a:rPr kumimoji="1" lang="ja-JP" altLang="en-US" dirty="0"/>
              <a:t>に✓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3BCB5-4175-4CB1-8F5B-52557FBF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E37DA-303E-4478-B6D6-38C766BF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722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B625-353A-409B-A88D-631C5347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ベイクについて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C8F23-F040-4372-9617-9D33D4D82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ベイク（焼き付け）</a:t>
            </a:r>
            <a:endParaRPr kumimoji="1" lang="en-US" altLang="ja-JP" dirty="0"/>
          </a:p>
          <a:p>
            <a:r>
              <a:rPr lang="ja-JP" altLang="en-US" dirty="0"/>
              <a:t>あるオブジェクトの情報をテクスチャに焼きつける</a:t>
            </a:r>
            <a:endParaRPr lang="en-US" altLang="ja-JP" dirty="0"/>
          </a:p>
          <a:p>
            <a:r>
              <a:rPr kumimoji="1" lang="ja-JP" altLang="en-US" dirty="0"/>
              <a:t>ノーマルマップが中心</a:t>
            </a:r>
            <a:endParaRPr kumimoji="1" lang="en-US" altLang="ja-JP" dirty="0"/>
          </a:p>
          <a:p>
            <a:r>
              <a:rPr kumimoji="1" lang="en-US" altLang="ja-JP" dirty="0"/>
              <a:t>Ambient </a:t>
            </a:r>
            <a:r>
              <a:rPr kumimoji="1" lang="en-US" altLang="ja-JP" dirty="0" err="1"/>
              <a:t>Occulusion</a:t>
            </a:r>
            <a:r>
              <a:rPr kumimoji="1" lang="ja-JP" altLang="en-US" dirty="0"/>
              <a:t>、</a:t>
            </a:r>
            <a:r>
              <a:rPr kumimoji="1" lang="en-US" altLang="ja-JP" dirty="0"/>
              <a:t>Object Space</a:t>
            </a:r>
            <a:r>
              <a:rPr kumimoji="1" lang="ja-JP" altLang="en-US" dirty="0"/>
              <a:t>、</a:t>
            </a:r>
            <a:r>
              <a:rPr kumimoji="1" lang="en-US" altLang="ja-JP" dirty="0"/>
              <a:t>Thickness map</a:t>
            </a:r>
            <a:r>
              <a:rPr kumimoji="1" lang="ja-JP" altLang="en-US" dirty="0"/>
              <a:t>など</a:t>
            </a:r>
            <a:endParaRPr kumimoji="1" lang="en-US" altLang="ja-JP" dirty="0"/>
          </a:p>
          <a:p>
            <a:r>
              <a:rPr lang="ja-JP" altLang="en-US" dirty="0"/>
              <a:t>リアルタイムの</a:t>
            </a:r>
            <a:r>
              <a:rPr lang="en-US" altLang="ja-JP" dirty="0"/>
              <a:t>PBR</a:t>
            </a:r>
            <a:r>
              <a:rPr lang="ja-JP" altLang="en-US" dirty="0"/>
              <a:t>ではこの作業が必要になる。</a:t>
            </a:r>
            <a:endParaRPr lang="en-US" altLang="ja-JP" dirty="0"/>
          </a:p>
          <a:p>
            <a:r>
              <a:rPr lang="ja-JP" altLang="en-US" dirty="0"/>
              <a:t>ベイクしてみる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BEE41-7AD8-4DA2-AD2F-D44C694B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F46D0-DAE5-49A1-AB12-1A1BE498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389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B8D1-50C9-40BE-BD1A-03F27A8B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Maya</a:t>
            </a:r>
            <a:r>
              <a:rPr kumimoji="1" lang="ja-JP" altLang="en-US" dirty="0"/>
              <a:t>でベイクしてみる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24EDE-9E56-4A5F-9556-96F7843BC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他のソフトがおすすめ </a:t>
            </a:r>
            <a:r>
              <a:rPr kumimoji="1" lang="en-US" altLang="ja-JP" dirty="0"/>
              <a:t>marmoset </a:t>
            </a:r>
            <a:r>
              <a:rPr kumimoji="1" lang="en-US" altLang="ja-JP" dirty="0" err="1"/>
              <a:t>Toolbag</a:t>
            </a:r>
            <a:r>
              <a:rPr kumimoji="1" lang="ja-JP" altLang="en-US" dirty="0"/>
              <a:t>、</a:t>
            </a:r>
            <a:r>
              <a:rPr kumimoji="1" lang="en-US" altLang="ja-JP" dirty="0"/>
              <a:t>Substance Painter</a:t>
            </a:r>
          </a:p>
          <a:p>
            <a:r>
              <a:rPr kumimoji="1" lang="ja-JP" altLang="en-US" dirty="0"/>
              <a:t>レンダリングタブ＞</a:t>
            </a:r>
            <a:r>
              <a:rPr kumimoji="1" lang="en-US" altLang="ja-JP" dirty="0"/>
              <a:t>Lighting/Shading</a:t>
            </a:r>
            <a:r>
              <a:rPr kumimoji="1" lang="ja-JP" altLang="en-US" dirty="0"/>
              <a:t>＞</a:t>
            </a:r>
            <a:r>
              <a:rPr kumimoji="1" lang="en-US" altLang="ja-JP" dirty="0" err="1"/>
              <a:t>TransferMap</a:t>
            </a:r>
            <a:endParaRPr kumimoji="1" lang="en-US" altLang="ja-JP" dirty="0"/>
          </a:p>
          <a:p>
            <a:r>
              <a:rPr kumimoji="1" lang="en-US" altLang="ja-JP" dirty="0" err="1"/>
              <a:t>TargetMesh</a:t>
            </a:r>
            <a:r>
              <a:rPr kumimoji="1" lang="ja-JP" altLang="en-US" dirty="0"/>
              <a:t>＞ローポリ</a:t>
            </a:r>
          </a:p>
          <a:p>
            <a:r>
              <a:rPr kumimoji="1" lang="en-US" altLang="ja-JP" dirty="0" err="1"/>
              <a:t>SourceMesh</a:t>
            </a:r>
            <a:r>
              <a:rPr kumimoji="1" lang="ja-JP" altLang="en-US" dirty="0"/>
              <a:t>＞ハイポリ</a:t>
            </a:r>
          </a:p>
          <a:p>
            <a:r>
              <a:rPr kumimoji="1" lang="ja-JP" altLang="en-US" dirty="0"/>
              <a:t>ノーマルにチェック</a:t>
            </a:r>
          </a:p>
          <a:p>
            <a:r>
              <a:rPr kumimoji="1" lang="en-US" altLang="ja-JP" dirty="0"/>
              <a:t>File Format</a:t>
            </a:r>
            <a:r>
              <a:rPr kumimoji="1" lang="ja-JP" altLang="en-US" dirty="0"/>
              <a:t>を</a:t>
            </a:r>
            <a:r>
              <a:rPr kumimoji="1" lang="en-US" altLang="ja-JP" dirty="0" err="1"/>
              <a:t>png</a:t>
            </a:r>
            <a:endParaRPr kumimoji="1" lang="en-US" altLang="ja-JP" dirty="0"/>
          </a:p>
          <a:p>
            <a:r>
              <a:rPr kumimoji="1" lang="en-US" altLang="ja-JP" dirty="0"/>
              <a:t>Tangent Space</a:t>
            </a:r>
          </a:p>
          <a:p>
            <a:r>
              <a:rPr kumimoji="1" lang="ja-JP" altLang="en-US" dirty="0"/>
              <a:t>解像度を広げる</a:t>
            </a:r>
          </a:p>
          <a:p>
            <a:r>
              <a:rPr kumimoji="1" lang="en-US" altLang="ja-JP" dirty="0"/>
              <a:t>Bake</a:t>
            </a:r>
          </a:p>
          <a:p>
            <a:r>
              <a:rPr kumimoji="1" lang="ja-JP" altLang="en-US" dirty="0"/>
              <a:t>マテリアルの</a:t>
            </a:r>
            <a:r>
              <a:rPr kumimoji="1" lang="en-US" altLang="ja-JP" dirty="0"/>
              <a:t>Bump Mapping</a:t>
            </a:r>
            <a:r>
              <a:rPr kumimoji="1" lang="ja-JP" altLang="en-US" dirty="0"/>
              <a:t>にノーマルマップをアサイン </a:t>
            </a:r>
            <a:r>
              <a:rPr kumimoji="1" lang="en-US" altLang="ja-JP" dirty="0"/>
              <a:t>Raw</a:t>
            </a:r>
            <a:r>
              <a:rPr kumimoji="1" lang="ja-JP" altLang="en-US" dirty="0"/>
              <a:t>にするのも忘れずに</a:t>
            </a:r>
          </a:p>
          <a:p>
            <a:r>
              <a:rPr kumimoji="1" lang="ja-JP" altLang="en-US" dirty="0"/>
              <a:t>これで</a:t>
            </a:r>
            <a:r>
              <a:rPr kumimoji="1" lang="en-US" altLang="ja-JP" dirty="0"/>
              <a:t>Viewport2.0</a:t>
            </a:r>
            <a:r>
              <a:rPr kumimoji="1" lang="ja-JP" altLang="en-US" dirty="0"/>
              <a:t>で確認することができる。</a:t>
            </a:r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B3F9B-C032-4AAD-A6E2-077B736D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A529D-E825-49C3-9502-2E83B8CA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702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35C9-DFCB-4E3B-8283-1A178FEB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コンポジットとはなにか？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9CB4-150C-4733-9237-02807025E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合成</a:t>
            </a:r>
            <a:endParaRPr kumimoji="1" lang="en-US" altLang="ja-JP" dirty="0"/>
          </a:p>
          <a:p>
            <a:r>
              <a:rPr lang="ja-JP" altLang="en-US" dirty="0"/>
              <a:t>実写との合成</a:t>
            </a:r>
            <a:endParaRPr lang="en-US" altLang="ja-JP" dirty="0"/>
          </a:p>
          <a:p>
            <a:r>
              <a:rPr kumimoji="1" lang="ja-JP" altLang="en-US" dirty="0"/>
              <a:t>要素ごとの合成。映像では一般的</a:t>
            </a:r>
            <a:endParaRPr kumimoji="1" lang="en-US" altLang="ja-JP" dirty="0"/>
          </a:p>
          <a:p>
            <a:r>
              <a:rPr lang="ja-JP" altLang="en-US" dirty="0"/>
              <a:t>最終的な工程で行われる</a:t>
            </a:r>
            <a:endParaRPr lang="en-US" altLang="ja-JP" dirty="0"/>
          </a:p>
          <a:p>
            <a:r>
              <a:rPr kumimoji="1" lang="ja-JP" altLang="en-US" dirty="0"/>
              <a:t>要素ごとにレンダリング→合成して絵作りをする</a:t>
            </a:r>
            <a:endParaRPr kumimoji="1" lang="en-US" altLang="ja-JP" dirty="0"/>
          </a:p>
          <a:p>
            <a:r>
              <a:rPr lang="ja-JP" altLang="en-US" dirty="0"/>
              <a:t>実際に</a:t>
            </a:r>
            <a:r>
              <a:rPr lang="en-US" altLang="ja-JP" dirty="0"/>
              <a:t>Photoshop</a:t>
            </a:r>
            <a:r>
              <a:rPr lang="ja-JP" altLang="en-US" dirty="0"/>
              <a:t>でコンポジットしてみる</a:t>
            </a:r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156FF-4187-4B68-89D1-971C1ADF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A023A-0C56-4B32-86FA-D3737F90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763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4AA3F-B874-486A-9E36-908A908A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エフェクト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9FECD-4195-49DF-9E64-AECA48DE3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プリレンダリング、リアルタイムの違い</a:t>
            </a:r>
            <a:endParaRPr kumimoji="1" lang="en-US" altLang="ja-JP" dirty="0"/>
          </a:p>
          <a:p>
            <a:r>
              <a:rPr lang="ja-JP" altLang="en-US" dirty="0"/>
              <a:t>パーティクルについて</a:t>
            </a:r>
            <a:endParaRPr lang="en-US" altLang="ja-JP" dirty="0"/>
          </a:p>
          <a:p>
            <a:r>
              <a:rPr kumimoji="1" lang="ja-JP" altLang="en-US" dirty="0"/>
              <a:t>実際にゲームエンジンで作成してみる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9617B-59A4-4276-8860-A74196B1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BAA31-11AA-402A-95C4-12DB5FAB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61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0EA4-41AC-43B1-9261-6C471C86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543BD-4E13-4FB1-A8A4-F8ED5FDBC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リアルタイムレンダリング、プリレンダリングの違い</a:t>
            </a:r>
            <a:endParaRPr lang="en-US" altLang="ja-JP" dirty="0"/>
          </a:p>
          <a:p>
            <a:r>
              <a:rPr kumimoji="1" lang="en-US" altLang="ja-JP" dirty="0"/>
              <a:t>Arnold</a:t>
            </a:r>
            <a:r>
              <a:rPr kumimoji="1" lang="ja-JP" altLang="en-US" dirty="0"/>
              <a:t>でレンダリングしてみる。</a:t>
            </a:r>
            <a:r>
              <a:rPr kumimoji="1" lang="en-US" altLang="ja-JP" dirty="0"/>
              <a:t>UnrealEngine4</a:t>
            </a:r>
            <a:r>
              <a:rPr kumimoji="1" lang="ja-JP" altLang="en-US" dirty="0"/>
              <a:t>でレンダリングしてみる。</a:t>
            </a:r>
            <a:endParaRPr kumimoji="1" lang="en-US" altLang="ja-JP" dirty="0"/>
          </a:p>
          <a:p>
            <a:r>
              <a:rPr lang="en-US" altLang="ja-JP" dirty="0"/>
              <a:t>Unity</a:t>
            </a:r>
            <a:r>
              <a:rPr lang="ja-JP" altLang="en-US" dirty="0"/>
              <a:t>でエフェクトを作成してみる</a:t>
            </a:r>
            <a:endParaRPr lang="en-US" altLang="ja-JP" dirty="0"/>
          </a:p>
          <a:p>
            <a:r>
              <a:rPr lang="ja-JP" altLang="en-US" dirty="0"/>
              <a:t>コンポジットについての理解</a:t>
            </a:r>
            <a:endParaRPr lang="en-US" altLang="ja-JP" dirty="0"/>
          </a:p>
          <a:p>
            <a:r>
              <a:rPr kumimoji="1" lang="en-US" altLang="ja-JP" dirty="0"/>
              <a:t>PBR</a:t>
            </a:r>
            <a:r>
              <a:rPr lang="ja-JP" altLang="en-US" dirty="0"/>
              <a:t>とはなにか？</a:t>
            </a:r>
            <a:endParaRPr lang="en-US" altLang="ja-JP" dirty="0"/>
          </a:p>
          <a:p>
            <a:r>
              <a:rPr lang="en-US" altLang="ja-JP" dirty="0"/>
              <a:t>IBL</a:t>
            </a:r>
          </a:p>
          <a:p>
            <a:r>
              <a:rPr kumimoji="1" lang="ja-JP" altLang="en-US" dirty="0"/>
              <a:t>ノーマルマップ</a:t>
            </a:r>
            <a:endParaRPr kumimoji="1" lang="en-US" altLang="ja-JP" dirty="0"/>
          </a:p>
          <a:p>
            <a:r>
              <a:rPr kumimoji="1" lang="ja-JP" altLang="en-US" dirty="0"/>
              <a:t>ベイク</a:t>
            </a:r>
            <a:endParaRPr kumimoji="1"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A3D15-A1B2-47FC-A0E9-3E8EF733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9ECE6-3AA8-4DE8-8380-FC07C5C0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584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D880C-ACE5-4895-A04C-FF21D9A39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リアルタイムレンダリング、プリレンダリングの違い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B70C0-2B77-477F-BB3E-730B12955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プリレンダリング</a:t>
            </a:r>
            <a:endParaRPr kumimoji="1" lang="en-US" altLang="ja-JP" dirty="0"/>
          </a:p>
          <a:p>
            <a:pPr lvl="1"/>
            <a:r>
              <a:rPr lang="ja-JP" altLang="en-US" dirty="0"/>
              <a:t>レイトレーサー系が一般的</a:t>
            </a:r>
            <a:endParaRPr lang="en-US" altLang="ja-JP" dirty="0"/>
          </a:p>
          <a:p>
            <a:pPr lvl="1"/>
            <a:r>
              <a:rPr kumimoji="1" lang="ja-JP" altLang="en-US" dirty="0"/>
              <a:t>カメラから光を飛ばして計算する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映像、重い、高クオリティ、リアル、より現実に即した計算方法</a:t>
            </a:r>
            <a:endParaRPr kumimoji="1" lang="en-US" altLang="ja-JP" dirty="0"/>
          </a:p>
          <a:p>
            <a:r>
              <a:rPr lang="ja-JP" altLang="en-US" dirty="0"/>
              <a:t>リアルタイムレンダリング</a:t>
            </a:r>
            <a:endParaRPr lang="en-US" altLang="ja-JP" dirty="0"/>
          </a:p>
          <a:p>
            <a:pPr lvl="1"/>
            <a:r>
              <a:rPr lang="ja-JP" altLang="en-US" dirty="0"/>
              <a:t>ラスタライズ法</a:t>
            </a:r>
            <a:endParaRPr lang="en-US" altLang="ja-JP" dirty="0"/>
          </a:p>
          <a:p>
            <a:pPr lvl="1"/>
            <a:r>
              <a:rPr lang="ja-JP" altLang="en-US" dirty="0"/>
              <a:t>リアルタイムにレンダリングする。</a:t>
            </a:r>
            <a:endParaRPr lang="en-US" altLang="ja-JP" dirty="0"/>
          </a:p>
          <a:p>
            <a:pPr lvl="1"/>
            <a:r>
              <a:rPr lang="ja-JP" altLang="en-US" dirty="0"/>
              <a:t>ゲーム、</a:t>
            </a:r>
            <a:r>
              <a:rPr lang="en-US" altLang="ja-JP" dirty="0"/>
              <a:t>1/30</a:t>
            </a:r>
            <a:r>
              <a:rPr lang="ja-JP" altLang="en-US" dirty="0"/>
              <a:t>秒、</a:t>
            </a:r>
            <a:r>
              <a:rPr lang="en-US" altLang="ja-JP" dirty="0"/>
              <a:t>1/60</a:t>
            </a:r>
            <a:r>
              <a:rPr lang="ja-JP" altLang="en-US" dirty="0"/>
              <a:t>秒でレンダリングするので擬似的な計算で簡略化</a:t>
            </a:r>
            <a:endParaRPr lang="en-US" altLang="ja-JP" dirty="0"/>
          </a:p>
          <a:p>
            <a:pPr lvl="1"/>
            <a:r>
              <a:rPr lang="ja-JP" altLang="en-US" dirty="0"/>
              <a:t>ハック的な方法でレンダリング時間を短縮している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510D7-9086-4B12-BF5B-50DCF400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0DE83-D9B2-4861-9ABD-7478B0A8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60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FF04-8F63-4934-B95C-BB09CD95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違い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CAD40-DBD5-40D8-BFEE-3FF81828A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Arnold</a:t>
            </a:r>
            <a:r>
              <a:rPr kumimoji="1" lang="ja-JP" altLang="en-US" dirty="0"/>
              <a:t>でレンダリングしてみる</a:t>
            </a:r>
            <a:endParaRPr kumimoji="1" lang="en-US" altLang="ja-JP" dirty="0"/>
          </a:p>
          <a:p>
            <a:pPr lvl="1"/>
            <a:r>
              <a:rPr lang="ja-JP" altLang="en-US" dirty="0"/>
              <a:t>マテリアルを組んでみる</a:t>
            </a:r>
            <a:endParaRPr kumimoji="1" lang="en-US" altLang="ja-JP" dirty="0"/>
          </a:p>
          <a:p>
            <a:r>
              <a:rPr lang="en-US" altLang="ja-JP" dirty="0" err="1"/>
              <a:t>UnrealEngine</a:t>
            </a:r>
            <a:r>
              <a:rPr lang="ja-JP" altLang="en-US" dirty="0"/>
              <a:t>４でレンダリングしてみる</a:t>
            </a:r>
            <a:endParaRPr lang="en-US" altLang="ja-JP" dirty="0"/>
          </a:p>
          <a:p>
            <a:pPr lvl="1"/>
            <a:r>
              <a:rPr kumimoji="1" lang="ja-JP" altLang="en-US" dirty="0"/>
              <a:t>マテリアルを組んでみる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3C095-A7EB-4049-BCEA-7BE54121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3AC2E-82F4-4067-99B8-82D9F956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80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946F-DC27-4B27-96C5-7294DF50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PBR</a:t>
            </a:r>
            <a:r>
              <a:rPr kumimoji="1" lang="ja-JP" altLang="en-US" dirty="0"/>
              <a:t>とはなにか？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61A7D-C582-450E-9349-2330E843F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PBR</a:t>
            </a:r>
            <a:r>
              <a:rPr lang="ja-JP" altLang="en-US" dirty="0"/>
              <a:t>（</a:t>
            </a:r>
            <a:r>
              <a:rPr lang="en-US" altLang="ja-JP" dirty="0"/>
              <a:t>Physically based rendering</a:t>
            </a:r>
            <a:r>
              <a:rPr lang="ja-JP" altLang="en-US" dirty="0"/>
              <a:t>）（物理ベースレンダリング）</a:t>
            </a:r>
            <a:endParaRPr lang="en-US" altLang="ja-JP" dirty="0"/>
          </a:p>
          <a:p>
            <a:r>
              <a:rPr lang="en-US" altLang="ja-JP" dirty="0"/>
              <a:t>PBR</a:t>
            </a:r>
            <a:r>
              <a:rPr lang="ja-JP" altLang="en-US" dirty="0"/>
              <a:t>ではないもの</a:t>
            </a:r>
            <a:endParaRPr lang="en-US" altLang="ja-JP" dirty="0"/>
          </a:p>
          <a:p>
            <a:r>
              <a:rPr kumimoji="1" lang="en-US" altLang="ja-JP" dirty="0"/>
              <a:t>PBR</a:t>
            </a:r>
            <a:r>
              <a:rPr lang="ja-JP" altLang="en-US" dirty="0"/>
              <a:t>の特徴</a:t>
            </a:r>
            <a:endParaRPr lang="en-US" altLang="ja-JP" dirty="0"/>
          </a:p>
          <a:p>
            <a:pPr lvl="1"/>
            <a:r>
              <a:rPr lang="ja-JP" altLang="en-US" dirty="0"/>
              <a:t>異なるライティングでも同じ質感を表現</a:t>
            </a:r>
            <a:endParaRPr lang="en-US" altLang="ja-JP" dirty="0"/>
          </a:p>
          <a:p>
            <a:pPr lvl="1"/>
            <a:r>
              <a:rPr kumimoji="1" lang="ja-JP" altLang="en-US" dirty="0"/>
              <a:t>エネルギー保存の法則</a:t>
            </a:r>
            <a:endParaRPr kumimoji="1" lang="en-US" altLang="ja-JP" dirty="0"/>
          </a:p>
          <a:p>
            <a:pPr lvl="1"/>
            <a:r>
              <a:rPr lang="ja-JP" altLang="en-US" dirty="0"/>
              <a:t>現実世界に即した計算</a:t>
            </a:r>
            <a:endParaRPr lang="en-US" altLang="ja-JP" dirty="0"/>
          </a:p>
          <a:p>
            <a:pPr lvl="1"/>
            <a:r>
              <a:rPr lang="ja-JP" altLang="en-US" dirty="0"/>
              <a:t>アルベド、ノーマル、ラフネス、メタルネス</a:t>
            </a:r>
            <a:endParaRPr lang="en-US" altLang="ja-JP" dirty="0"/>
          </a:p>
          <a:p>
            <a:pPr lvl="1"/>
            <a:r>
              <a:rPr kumimoji="1" lang="en-US" altLang="ja-JP" dirty="0"/>
              <a:t>IBL</a:t>
            </a:r>
            <a:r>
              <a:rPr kumimoji="1" lang="ja-JP" altLang="en-US" dirty="0"/>
              <a:t>、</a:t>
            </a:r>
            <a:r>
              <a:rPr kumimoji="1" lang="en-US" altLang="ja-JP" dirty="0"/>
              <a:t>HDRI</a:t>
            </a:r>
            <a:r>
              <a:rPr kumimoji="1" lang="ja-JP" altLang="en-US" dirty="0"/>
              <a:t>について</a:t>
            </a:r>
            <a:endParaRPr kumimoji="1" lang="en-US" altLang="ja-JP" dirty="0"/>
          </a:p>
          <a:p>
            <a:pPr lvl="1"/>
            <a:r>
              <a:rPr lang="en-US" altLang="ja-JP" dirty="0"/>
              <a:t>HDRI Haven</a:t>
            </a:r>
          </a:p>
          <a:p>
            <a:r>
              <a:rPr kumimoji="1" lang="en-US" altLang="ja-JP" dirty="0"/>
              <a:t>Unreal Engine</a:t>
            </a:r>
            <a:r>
              <a:rPr kumimoji="1" lang="ja-JP" altLang="en-US" dirty="0"/>
              <a:t>４で見てみる</a:t>
            </a:r>
            <a:endParaRPr kumimoji="1" lang="en-US" altLang="ja-J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33757-E4DB-4E04-ACF5-58914A76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8493D-50BD-4D4A-8606-3ECC36DD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923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D27D-8B68-4288-89E3-8E0AB544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PBR</a:t>
            </a:r>
            <a:r>
              <a:rPr kumimoji="1" lang="ja-JP" altLang="en-US" dirty="0"/>
              <a:t>についての理解を手助けする記事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03DC4-E30E-4587-A5A7-DC5A0A0E0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hlinkClick r:id="rId2"/>
              </a:rPr>
              <a:t>https://www.slideshare.net/nyaakobayashi/pbr-guide-vol1jp</a:t>
            </a:r>
            <a:endParaRPr kumimoji="1" lang="en-US" altLang="ja-JP" dirty="0"/>
          </a:p>
          <a:p>
            <a:r>
              <a:rPr kumimoji="1" lang="en-US" altLang="ja-JP" dirty="0">
                <a:hlinkClick r:id="rId3"/>
              </a:rPr>
              <a:t>https://www.slideshare.net/nyaakobayashi/70100srgb180255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03C02-AFEB-402D-B5C0-33FCFEF4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943F6-BE34-4C15-AA7B-23EFD3A6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13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79F17-34AB-4AAE-B44B-2BF4A6F2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IBL</a:t>
            </a:r>
            <a:r>
              <a:rPr kumimoji="1" lang="ja-JP" altLang="en-US" dirty="0"/>
              <a:t>、</a:t>
            </a:r>
            <a:r>
              <a:rPr kumimoji="1" lang="en-US" altLang="ja-JP" dirty="0"/>
              <a:t>HDRI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93DD5-D4B0-41F1-A23D-26D7E449C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IBL</a:t>
            </a:r>
            <a:r>
              <a:rPr lang="ja-JP" altLang="en-US" dirty="0"/>
              <a:t>（</a:t>
            </a:r>
            <a:r>
              <a:rPr lang="en-US" altLang="ja-JP" dirty="0"/>
              <a:t>Image Based Lighting</a:t>
            </a:r>
            <a:r>
              <a:rPr lang="ja-JP" altLang="en-US" dirty="0"/>
              <a:t>）画像をもとにしたライティング</a:t>
            </a:r>
            <a:endParaRPr lang="en-US" altLang="ja-JP" dirty="0"/>
          </a:p>
          <a:p>
            <a:r>
              <a:rPr lang="en-US" altLang="ja-JP" dirty="0"/>
              <a:t>HDRI</a:t>
            </a:r>
            <a:r>
              <a:rPr lang="ja-JP" altLang="en-US" dirty="0"/>
              <a:t>（</a:t>
            </a:r>
            <a:r>
              <a:rPr lang="en-US" altLang="ja-JP" dirty="0"/>
              <a:t>High </a:t>
            </a:r>
            <a:r>
              <a:rPr lang="en-US" altLang="ja-JP" dirty="0" err="1"/>
              <a:t>Dinamic</a:t>
            </a:r>
            <a:r>
              <a:rPr lang="en-US" altLang="ja-JP" dirty="0"/>
              <a:t> Range Image</a:t>
            </a:r>
            <a:r>
              <a:rPr lang="ja-JP" altLang="en-US" dirty="0"/>
              <a:t>）</a:t>
            </a:r>
            <a:r>
              <a:rPr lang="ja-JP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ハイダイナミックレンジイメージ</a:t>
            </a:r>
            <a:endParaRPr lang="en-US" altLang="ja-J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E4A866-A1FB-41B5-B05E-FC5CCE4B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F2605-9D1D-488B-85AD-1996FDA4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k073c4eq">
            <a:hlinkClick r:id="" action="ppaction://media"/>
            <a:extLst>
              <a:ext uri="{FF2B5EF4-FFF2-40B4-BE49-F238E27FC236}">
                <a16:creationId xmlns:a16="http://schemas.microsoft.com/office/drawing/2014/main" id="{34973101-1C44-4272-8361-84E8A5D52FA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09042" y="2524702"/>
            <a:ext cx="68580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4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6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7D83E-B1F8-45C2-9D5B-4B1F2B56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Arnold</a:t>
            </a:r>
            <a:r>
              <a:rPr kumimoji="1" lang="ja-JP" altLang="en-US" dirty="0"/>
              <a:t>で</a:t>
            </a:r>
            <a:r>
              <a:rPr kumimoji="1" lang="en-US" altLang="ja-JP" dirty="0"/>
              <a:t>IBL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95FB-872E-4FA6-B3EE-9FCE0BCA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Arnold &gt; Light &gt;</a:t>
            </a:r>
            <a:r>
              <a:rPr lang="en-US" altLang="ja-JP" dirty="0" err="1"/>
              <a:t>Skydome</a:t>
            </a:r>
            <a:r>
              <a:rPr lang="en-US" altLang="ja-JP" dirty="0"/>
              <a:t> Light</a:t>
            </a:r>
          </a:p>
          <a:p>
            <a:r>
              <a:rPr lang="en-US" altLang="ja-JP" dirty="0"/>
              <a:t>Color</a:t>
            </a:r>
            <a:r>
              <a:rPr lang="ja-JP" altLang="en-US" dirty="0"/>
              <a:t>にファイルで</a:t>
            </a:r>
            <a:r>
              <a:rPr lang="en-US" altLang="ja-JP" dirty="0"/>
              <a:t>HDRI</a:t>
            </a:r>
            <a:r>
              <a:rPr lang="ja-JP" altLang="en-US" dirty="0"/>
              <a:t>を読み込み</a:t>
            </a:r>
            <a:endParaRPr lang="en-US" altLang="ja-JP" dirty="0"/>
          </a:p>
          <a:p>
            <a:r>
              <a:rPr lang="ja-JP" altLang="en-US" dirty="0"/>
              <a:t>カラースペースを</a:t>
            </a:r>
            <a:r>
              <a:rPr lang="en-US" altLang="ja-JP" dirty="0"/>
              <a:t>sRGB</a:t>
            </a:r>
            <a:r>
              <a:rPr lang="ja-JP" altLang="en-US" dirty="0"/>
              <a:t>ではなく</a:t>
            </a:r>
            <a:r>
              <a:rPr lang="en-US" altLang="ja-JP" dirty="0"/>
              <a:t>Raw</a:t>
            </a:r>
            <a:r>
              <a:rPr lang="ja-JP" altLang="en-US" dirty="0"/>
              <a:t>で読み込むこと</a:t>
            </a:r>
            <a:r>
              <a:rPr lang="en-US" altLang="ja-JP" dirty="0"/>
              <a:t> </a:t>
            </a:r>
          </a:p>
          <a:p>
            <a:r>
              <a:rPr kumimoji="1" lang="en-US" altLang="ja-JP" dirty="0"/>
              <a:t>HDRI</a:t>
            </a:r>
            <a:r>
              <a:rPr kumimoji="1" lang="ja-JP" altLang="en-US" dirty="0"/>
              <a:t>の背景をレンダリングしたくない場合は</a:t>
            </a:r>
            <a:r>
              <a:rPr kumimoji="1" lang="en-US" altLang="ja-JP" dirty="0"/>
              <a:t>Visibility</a:t>
            </a:r>
            <a:r>
              <a:rPr kumimoji="1" lang="ja-JP" altLang="en-US" dirty="0"/>
              <a:t>の</a:t>
            </a:r>
            <a:r>
              <a:rPr kumimoji="1" lang="en-US" altLang="ja-JP" dirty="0"/>
              <a:t>Camera</a:t>
            </a:r>
            <a:r>
              <a:rPr kumimoji="1" lang="ja-JP" altLang="en-US" dirty="0"/>
              <a:t>を０にする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カメラを配置→レンダリング設定でカメラを指定する</a:t>
            </a:r>
            <a:endParaRPr kumimoji="1" lang="en-US" altLang="ja-JP" dirty="0"/>
          </a:p>
          <a:p>
            <a:r>
              <a:rPr lang="en-US" altLang="ja-JP" dirty="0"/>
              <a:t>Arnold</a:t>
            </a:r>
            <a:r>
              <a:rPr lang="ja-JP" altLang="en-US" dirty="0"/>
              <a:t>はレンダー＞レンダーでレンダービューのカメラを指定</a:t>
            </a:r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C74E8-5D91-4F0C-B9D7-22B346E1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08E61-A3E4-4518-8D33-E66EF02C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961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4C69-C09F-4F3E-A92C-C30BBC9E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ノーマルマップについて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D03A9-26C6-4287-92A3-9A0A588D6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レンダリングはメッシュの法線の向き使用して計算している</a:t>
            </a:r>
            <a:endParaRPr kumimoji="1" lang="en-US" altLang="ja-JP" dirty="0"/>
          </a:p>
          <a:p>
            <a:pPr lvl="1"/>
            <a:r>
              <a:rPr lang="ja-JP" altLang="en-US" dirty="0"/>
              <a:t>メッシュの細かさに依存している</a:t>
            </a:r>
            <a:endParaRPr lang="en-US" altLang="ja-JP" dirty="0"/>
          </a:p>
          <a:p>
            <a:pPr lvl="1"/>
            <a:r>
              <a:rPr kumimoji="1" lang="ja-JP" altLang="en-US" dirty="0"/>
              <a:t>細かいシワなどの表現には多大なポリゴン数が必要</a:t>
            </a:r>
            <a:endParaRPr kumimoji="1" lang="en-US" altLang="ja-JP" dirty="0"/>
          </a:p>
          <a:p>
            <a:r>
              <a:rPr lang="ja-JP" altLang="en-US" dirty="0"/>
              <a:t>ノーマルマップ</a:t>
            </a:r>
            <a:endParaRPr lang="en-US" altLang="ja-JP" dirty="0"/>
          </a:p>
          <a:p>
            <a:pPr lvl="1"/>
            <a:r>
              <a:rPr lang="ja-JP" altLang="en-US" dirty="0"/>
              <a:t>法線の情報をテクスチャに格納した</a:t>
            </a:r>
            <a:endParaRPr lang="en-US" altLang="ja-JP" dirty="0"/>
          </a:p>
          <a:p>
            <a:pPr lvl="1"/>
            <a:r>
              <a:rPr lang="en-US" altLang="ja-JP" dirty="0"/>
              <a:t>1pixel</a:t>
            </a:r>
            <a:r>
              <a:rPr lang="ja-JP" altLang="en-US" dirty="0"/>
              <a:t>に法線の情報を格納。</a:t>
            </a:r>
            <a:endParaRPr lang="en-US" altLang="ja-JP" dirty="0"/>
          </a:p>
          <a:p>
            <a:pPr lvl="1"/>
            <a:r>
              <a:rPr lang="ja-JP" altLang="en-US" dirty="0"/>
              <a:t>これで軽くなる</a:t>
            </a:r>
            <a:endParaRPr lang="en-US" altLang="ja-JP" dirty="0"/>
          </a:p>
          <a:p>
            <a:pPr lvl="1"/>
            <a:r>
              <a:rPr lang="ja-JP" altLang="en-US" dirty="0"/>
              <a:t>テクスチャ解像度に依存する。シルエットは変わらない。</a:t>
            </a:r>
            <a:endParaRPr lang="en-US" altLang="ja-JP" dirty="0"/>
          </a:p>
          <a:p>
            <a:pPr lvl="1"/>
            <a:r>
              <a:rPr lang="ja-JP" altLang="en-US" dirty="0"/>
              <a:t>実際にノーマルマップを見てみる</a:t>
            </a:r>
            <a:endParaRPr lang="en-US" altLang="ja-J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30373-3CC1-4C2C-AB7D-4CF8873D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E2681-B3FF-4A24-BCF7-4BA3537E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77217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188</TotalTime>
  <Words>1442</Words>
  <Application>Microsoft Office PowerPoint</Application>
  <PresentationFormat>Widescreen</PresentationFormat>
  <Paragraphs>129</Paragraphs>
  <Slides>16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游ゴシック</vt:lpstr>
      <vt:lpstr>Arial</vt:lpstr>
      <vt:lpstr>Arial</vt:lpstr>
      <vt:lpstr>Century Gothic</vt:lpstr>
      <vt:lpstr>Wingdings 3</vt:lpstr>
      <vt:lpstr>Wisp</vt:lpstr>
      <vt:lpstr>レンダリング、エフェクト PBR基礎</vt:lpstr>
      <vt:lpstr>テーマ</vt:lpstr>
      <vt:lpstr>リアルタイムレンダリング、プリレンダリングの違い</vt:lpstr>
      <vt:lpstr>違い</vt:lpstr>
      <vt:lpstr>PBRとはなにか？</vt:lpstr>
      <vt:lpstr>PBRについての理解を手助けする記事</vt:lpstr>
      <vt:lpstr>IBL、HDRI</vt:lpstr>
      <vt:lpstr>ArnoldでIBL</vt:lpstr>
      <vt:lpstr>ノーマルマップについて</vt:lpstr>
      <vt:lpstr>PowerPoint Presentation</vt:lpstr>
      <vt:lpstr>Arnoldでノーマルマップ、PBR</vt:lpstr>
      <vt:lpstr>コップをレンダリング</vt:lpstr>
      <vt:lpstr>ベイクについて</vt:lpstr>
      <vt:lpstr>Mayaでベイクしてみる</vt:lpstr>
      <vt:lpstr>コンポジットとはなにか？</vt:lpstr>
      <vt:lpstr>エフェクト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CG基礎</dc:title>
  <dc:creator>西川 高史</dc:creator>
  <cp:lastModifiedBy>西川 高史</cp:lastModifiedBy>
  <cp:revision>28</cp:revision>
  <dcterms:created xsi:type="dcterms:W3CDTF">2021-05-01T02:24:19Z</dcterms:created>
  <dcterms:modified xsi:type="dcterms:W3CDTF">2021-05-10T12:05:55Z</dcterms:modified>
</cp:coreProperties>
</file>