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13"/>
  </p:notesMasterIdLst>
  <p:sldIdLst>
    <p:sldId id="256" r:id="rId2"/>
    <p:sldId id="257" r:id="rId3"/>
    <p:sldId id="259" r:id="rId4"/>
    <p:sldId id="262" r:id="rId5"/>
    <p:sldId id="258"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89" d="100"/>
          <a:sy n="89" d="100"/>
        </p:scale>
        <p:origin x="76" y="6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2021/8/27</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ja-JP"/>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2021/8/27</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710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C1719B6-93E3-4171-A6F3-BAB07F507337}" type="datetime1">
              <a:rPr kumimoji="1" lang="ja-JP" altLang="en-US" smtClean="0"/>
              <a:t>2021/8/27</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447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D680BE0F-803A-4E90-A5F9-2FCCDE7CE167}" type="datetime1">
              <a:rPr kumimoji="1" lang="ja-JP" altLang="en-US" smtClean="0"/>
              <a:t>2021/8/27</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85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ja-JP"/>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C92A6986-EDA9-447B-9FBB-2577140EAB0B}" type="datetime1">
              <a:rPr kumimoji="1" lang="ja-JP" altLang="en-US" smtClean="0"/>
              <a:t>2021/8/27</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7823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3037999-2186-467B-90F9-4DC7D74BB0A6}" type="datetime1">
              <a:rPr kumimoji="1" lang="ja-JP" altLang="en-US" smtClean="0"/>
              <a:t>2021/8/27</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99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B977364-C86D-4730-B482-A6E130B1677F}" type="datetime1">
              <a:rPr kumimoji="1" lang="ja-JP" altLang="en-US" smtClean="0"/>
              <a:t>2021/8/27</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461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9A30BDF9-414C-4B6A-954F-87A68273C186}" type="datetime1">
              <a:rPr kumimoji="1" lang="ja-JP" altLang="en-US" smtClean="0"/>
              <a:t>2021/8/27</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645106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EDB356F-D0F0-4120-AEFE-BE87EFE4EEAA}" type="datetime1">
              <a:rPr kumimoji="1" lang="ja-JP" altLang="en-US" smtClean="0"/>
              <a:t>2021/8/27</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8307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624110"/>
            <a:ext cx="9657032" cy="662356"/>
          </a:xfrm>
        </p:spPr>
        <p:txBody>
          <a:bodyPr/>
          <a:lstStyle/>
          <a:p>
            <a:r>
              <a:rPr lang="en-US" altLang="ja-JP" dirty="0"/>
              <a:t>Click to edit Master title style</a:t>
            </a:r>
            <a:endParaRPr lang="en-US" dirty="0"/>
          </a:p>
        </p:txBody>
      </p:sp>
      <p:sp>
        <p:nvSpPr>
          <p:cNvPr id="3" name="Content Placeholder 2"/>
          <p:cNvSpPr>
            <a:spLocks noGrp="1"/>
          </p:cNvSpPr>
          <p:nvPr>
            <p:ph idx="1"/>
          </p:nvPr>
        </p:nvSpPr>
        <p:spPr>
          <a:xfrm>
            <a:off x="1847581" y="1570246"/>
            <a:ext cx="9657032" cy="434097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a:xfrm>
            <a:off x="10358330" y="6315635"/>
            <a:ext cx="1146283" cy="370396"/>
          </a:xfrm>
        </p:spPr>
        <p:txBody>
          <a:bodyPr/>
          <a:lstStyle/>
          <a:p>
            <a:fld id="{2EB838DA-CBFE-40F6-B5B5-D5626B97E12A}" type="datetime1">
              <a:rPr kumimoji="1" lang="ja-JP" altLang="en-US" smtClean="0"/>
              <a:t>2021/8/27</a:t>
            </a:fld>
            <a:endParaRPr kumimoji="1" lang="ja-JP" altLang="en-US"/>
          </a:p>
        </p:txBody>
      </p:sp>
      <p:sp>
        <p:nvSpPr>
          <p:cNvPr id="5" name="Footer Placeholder 4"/>
          <p:cNvSpPr>
            <a:spLocks noGrp="1"/>
          </p:cNvSpPr>
          <p:nvPr>
            <p:ph type="ftr" sz="quarter" idx="11"/>
          </p:nvPr>
        </p:nvSpPr>
        <p:spPr>
          <a:xfrm>
            <a:off x="1847581" y="6315635"/>
            <a:ext cx="8361630" cy="365125"/>
          </a:xfrm>
        </p:spPr>
        <p:txBody>
          <a:bodyPr/>
          <a:lstStyle/>
          <a:p>
            <a:r>
              <a:rPr kumimoji="1" lang="fi-FI" altLang="ja-JP"/>
              <a:t>© 2021 Nishikawa   Web:https://harkerhack.com/</a:t>
            </a:r>
            <a:endParaRPr kumimoji="1" lang="ja-JP" alt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2807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2021/8/27</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8106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3923CF8D-F13D-4940-9A34-53DB75706D24}" type="datetime1">
              <a:rPr kumimoji="1" lang="ja-JP" altLang="en-US" smtClean="0"/>
              <a:t>2021/8/27</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0379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D1FA3083-3E9A-4127-BEBF-BAA778295AF6}" type="datetime1">
              <a:rPr kumimoji="1" lang="ja-JP" altLang="en-US" smtClean="0"/>
              <a:t>2021/8/27</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35719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2021/8/27</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96183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2021/8/27</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9116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ja-JP"/>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4B78F66-FBE8-4AC7-BDEE-ED5B4150F91F}" type="datetime1">
              <a:rPr kumimoji="1" lang="ja-JP" altLang="en-US" smtClean="0"/>
              <a:t>2021/8/27</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0087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C467190C-2B7A-400A-A39D-DEB13E974FC3}" type="datetime1">
              <a:rPr kumimoji="1" lang="ja-JP" altLang="en-US" smtClean="0"/>
              <a:t>2021/8/27</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2218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1C5E0D-C369-4648-8767-D2D15ADF89E7}" type="datetime1">
              <a:rPr kumimoji="1" lang="ja-JP" altLang="en-US" smtClean="0"/>
              <a:t>2021/8/27</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2481724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 id="2147484203" r:id="rId14"/>
    <p:sldLayoutId id="2147484204" r:id="rId15"/>
    <p:sldLayoutId id="2147484205" r:id="rId16"/>
  </p:sldLayoutIdLst>
  <p:hf hdr="0" dt="0"/>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idnightunity.net/unity-post-process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ilab.net/camera-exposure/" TargetMode="External"/><Relationship Id="rId2" Type="http://schemas.openxmlformats.org/officeDocument/2006/relationships/hyperlink" Target="https://teilab.net/camera-glossary/#image-sens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ilab.net/camera-f-number/" TargetMode="External"/><Relationship Id="rId2" Type="http://schemas.openxmlformats.org/officeDocument/2006/relationships/hyperlink" Target="https://teilab.net/camera-f-number-calc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eilab.net/camera-depth-of-fiel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3dcg-school.pro/blender-motion-blur/" TargetMode="External"/><Relationship Id="rId2" Type="http://schemas.openxmlformats.org/officeDocument/2006/relationships/hyperlink" Target="https://teilab.net/camera-shutter-spe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eilab.net/camera-is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eilab.net/camera-whitebala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qiita.com/4_mio_11/items/0f37e6ae0b851dbec6b6" TargetMode="External"/><Relationship Id="rId2" Type="http://schemas.openxmlformats.org/officeDocument/2006/relationships/hyperlink" Target="https://docs.unity3d.com/ja/2019.4/Manual/BestPracticeMakingBelievableVisuals8.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lang="ja-JP" altLang="en-US" dirty="0"/>
              <a:t>カメラ、ポストプロセス</a:t>
            </a:r>
            <a:endParaRPr kumimoji="1" lang="ja-JP" altLang="en-US" dirty="0"/>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カメラとポストプロセスを理解する。</a:t>
            </a:r>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lstStyle/>
          <a:p>
            <a:fld id="{91512E4F-4AC8-432B-8AD7-25FC6E577C8A}" type="slidenum">
              <a:rPr kumimoji="1" lang="ja-JP" altLang="en-US" smtClean="0"/>
              <a:t>1</a:t>
            </a:fld>
            <a:endParaRPr kumimoji="1" lang="ja-JP" altLang="en-US"/>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F110-EAA7-456E-9323-712AC6771364}"/>
              </a:ext>
            </a:extLst>
          </p:cNvPr>
          <p:cNvSpPr>
            <a:spLocks noGrp="1"/>
          </p:cNvSpPr>
          <p:nvPr>
            <p:ph type="title"/>
          </p:nvPr>
        </p:nvSpPr>
        <p:spPr/>
        <p:txBody>
          <a:bodyPr/>
          <a:lstStyle/>
          <a:p>
            <a:r>
              <a:rPr kumimoji="1" lang="ja-JP" altLang="en-US" dirty="0"/>
              <a:t>実際に</a:t>
            </a:r>
            <a:r>
              <a:rPr kumimoji="1" lang="en-US" altLang="ja-JP" dirty="0"/>
              <a:t>Unity</a:t>
            </a:r>
            <a:r>
              <a:rPr kumimoji="1" lang="ja-JP" altLang="en-US" dirty="0"/>
              <a:t>でポストプロセス設定</a:t>
            </a:r>
          </a:p>
        </p:txBody>
      </p:sp>
      <p:sp>
        <p:nvSpPr>
          <p:cNvPr id="3" name="Content Placeholder 2">
            <a:extLst>
              <a:ext uri="{FF2B5EF4-FFF2-40B4-BE49-F238E27FC236}">
                <a16:creationId xmlns:a16="http://schemas.microsoft.com/office/drawing/2014/main" id="{B6436BD7-B601-475D-9782-5D59A2B431D5}"/>
              </a:ext>
            </a:extLst>
          </p:cNvPr>
          <p:cNvSpPr>
            <a:spLocks noGrp="1"/>
          </p:cNvSpPr>
          <p:nvPr>
            <p:ph idx="1"/>
          </p:nvPr>
        </p:nvSpPr>
        <p:spPr/>
        <p:txBody>
          <a:bodyPr/>
          <a:lstStyle/>
          <a:p>
            <a:r>
              <a:rPr kumimoji="1" lang="en-US" altLang="ja-JP" dirty="0">
                <a:hlinkClick r:id="rId2"/>
              </a:rPr>
              <a:t>https://www.midnightunity.net/unity-post-processing/</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DBD55DFC-8489-4EBA-9437-E9B6C849F5E4}"/>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6E590F2C-6B77-4F7E-8457-69CE34854902}"/>
              </a:ext>
            </a:extLst>
          </p:cNvPr>
          <p:cNvSpPr>
            <a:spLocks noGrp="1"/>
          </p:cNvSpPr>
          <p:nvPr>
            <p:ph type="sldNum" sz="quarter" idx="12"/>
          </p:nvPr>
        </p:nvSpPr>
        <p:spPr/>
        <p:txBody>
          <a:bodyPr/>
          <a:lstStyle/>
          <a:p>
            <a:fld id="{91512E4F-4AC8-432B-8AD7-25FC6E577C8A}" type="slidenum">
              <a:rPr kumimoji="1" lang="ja-JP" altLang="en-US" smtClean="0"/>
              <a:t>10</a:t>
            </a:fld>
            <a:endParaRPr kumimoji="1" lang="ja-JP" altLang="en-US"/>
          </a:p>
        </p:txBody>
      </p:sp>
    </p:spTree>
    <p:extLst>
      <p:ext uri="{BB962C8B-B14F-4D97-AF65-F5344CB8AC3E}">
        <p14:creationId xmlns:p14="http://schemas.microsoft.com/office/powerpoint/2010/main" val="162693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6F81-1E1B-4967-9CC0-72BEE0DB38E7}"/>
              </a:ext>
            </a:extLst>
          </p:cNvPr>
          <p:cNvSpPr>
            <a:spLocks noGrp="1"/>
          </p:cNvSpPr>
          <p:nvPr>
            <p:ph type="title"/>
          </p:nvPr>
        </p:nvSpPr>
        <p:spPr/>
        <p:txBody>
          <a:bodyPr/>
          <a:lstStyle/>
          <a:p>
            <a:r>
              <a:rPr kumimoji="1" lang="en-US" altLang="ja-JP" dirty="0"/>
              <a:t>Arnold</a:t>
            </a:r>
            <a:r>
              <a:rPr kumimoji="1" lang="ja-JP" altLang="en-US" dirty="0"/>
              <a:t>でポストプロセス設定</a:t>
            </a:r>
          </a:p>
        </p:txBody>
      </p:sp>
      <p:sp>
        <p:nvSpPr>
          <p:cNvPr id="3" name="Content Placeholder 2">
            <a:extLst>
              <a:ext uri="{FF2B5EF4-FFF2-40B4-BE49-F238E27FC236}">
                <a16:creationId xmlns:a16="http://schemas.microsoft.com/office/drawing/2014/main" id="{D03BC3B9-FFF4-48C2-8BE2-3E036A1CB4D6}"/>
              </a:ext>
            </a:extLst>
          </p:cNvPr>
          <p:cNvSpPr>
            <a:spLocks noGrp="1"/>
          </p:cNvSpPr>
          <p:nvPr>
            <p:ph idx="1"/>
          </p:nvPr>
        </p:nvSpPr>
        <p:spPr/>
        <p:txBody>
          <a:bodyPr/>
          <a:lstStyle/>
          <a:p>
            <a:r>
              <a:rPr kumimoji="1" lang="ja-JP" altLang="en-US" dirty="0"/>
              <a:t>レンダー設定→</a:t>
            </a:r>
            <a:r>
              <a:rPr kumimoji="1" lang="en-US" altLang="ja-JP" dirty="0"/>
              <a:t>Arnold </a:t>
            </a:r>
            <a:r>
              <a:rPr kumimoji="1" lang="en-US" altLang="ja-JP" dirty="0" err="1"/>
              <a:t>Rnderer</a:t>
            </a:r>
            <a:r>
              <a:rPr kumimoji="1" lang="ja-JP" altLang="en-US" dirty="0"/>
              <a:t>→</a:t>
            </a:r>
            <a:r>
              <a:rPr kumimoji="1" lang="en-US" altLang="ja-JP" dirty="0"/>
              <a:t>Images</a:t>
            </a:r>
            <a:r>
              <a:rPr kumimoji="1" lang="ja-JP" altLang="en-US" dirty="0"/>
              <a:t>タブ</a:t>
            </a:r>
            <a:endParaRPr kumimoji="1" lang="en-US" altLang="ja-JP" dirty="0"/>
          </a:p>
          <a:p>
            <a:r>
              <a:rPr lang="en-US" altLang="ja-JP" dirty="0"/>
              <a:t>Add Imager</a:t>
            </a:r>
            <a:r>
              <a:rPr lang="ja-JP" altLang="en-US" dirty="0"/>
              <a:t>でエフェクト追加</a:t>
            </a:r>
            <a:endParaRPr kumimoji="1" lang="ja-JP" altLang="en-US" dirty="0"/>
          </a:p>
        </p:txBody>
      </p:sp>
      <p:sp>
        <p:nvSpPr>
          <p:cNvPr id="4" name="Footer Placeholder 3">
            <a:extLst>
              <a:ext uri="{FF2B5EF4-FFF2-40B4-BE49-F238E27FC236}">
                <a16:creationId xmlns:a16="http://schemas.microsoft.com/office/drawing/2014/main" id="{123A4F54-BE17-46B2-9E33-1D139DC1B819}"/>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04103733-FEF3-4D49-A06D-F8AA792FDA40}"/>
              </a:ext>
            </a:extLst>
          </p:cNvPr>
          <p:cNvSpPr>
            <a:spLocks noGrp="1"/>
          </p:cNvSpPr>
          <p:nvPr>
            <p:ph type="sldNum" sz="quarter" idx="12"/>
          </p:nvPr>
        </p:nvSpPr>
        <p:spPr/>
        <p:txBody>
          <a:bodyPr/>
          <a:lstStyle/>
          <a:p>
            <a:fld id="{91512E4F-4AC8-432B-8AD7-25FC6E577C8A}" type="slidenum">
              <a:rPr kumimoji="1" lang="ja-JP" altLang="en-US" smtClean="0"/>
              <a:t>11</a:t>
            </a:fld>
            <a:endParaRPr kumimoji="1" lang="ja-JP" altLang="en-US"/>
          </a:p>
        </p:txBody>
      </p:sp>
    </p:spTree>
    <p:extLst>
      <p:ext uri="{BB962C8B-B14F-4D97-AF65-F5344CB8AC3E}">
        <p14:creationId xmlns:p14="http://schemas.microsoft.com/office/powerpoint/2010/main" val="38108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0EA4-41AC-43B1-9261-6C471C86A1C9}"/>
              </a:ext>
            </a:extLst>
          </p:cNvPr>
          <p:cNvSpPr>
            <a:spLocks noGrp="1"/>
          </p:cNvSpPr>
          <p:nvPr>
            <p:ph type="title"/>
          </p:nvPr>
        </p:nvSpPr>
        <p:spPr/>
        <p:txBody>
          <a:bodyPr/>
          <a:lstStyle/>
          <a:p>
            <a:r>
              <a:rPr kumimoji="1" lang="ja-JP" altLang="en-US" dirty="0"/>
              <a:t>カメラ</a:t>
            </a:r>
          </a:p>
        </p:txBody>
      </p:sp>
      <p:sp>
        <p:nvSpPr>
          <p:cNvPr id="3" name="Content Placeholder 2">
            <a:extLst>
              <a:ext uri="{FF2B5EF4-FFF2-40B4-BE49-F238E27FC236}">
                <a16:creationId xmlns:a16="http://schemas.microsoft.com/office/drawing/2014/main" id="{629543BD-4E13-4FB1-A8A4-F8ED5FDBC4CC}"/>
              </a:ext>
            </a:extLst>
          </p:cNvPr>
          <p:cNvSpPr>
            <a:spLocks noGrp="1"/>
          </p:cNvSpPr>
          <p:nvPr>
            <p:ph idx="1"/>
          </p:nvPr>
        </p:nvSpPr>
        <p:spPr/>
        <p:txBody>
          <a:bodyPr/>
          <a:lstStyle/>
          <a:p>
            <a:r>
              <a:rPr kumimoji="1" lang="ja-JP" altLang="en-US" dirty="0"/>
              <a:t>カメラの知識は</a:t>
            </a:r>
            <a:r>
              <a:rPr kumimoji="1" lang="en-US" altLang="ja-JP" dirty="0"/>
              <a:t>CG</a:t>
            </a:r>
            <a:r>
              <a:rPr kumimoji="1" lang="ja-JP" altLang="en-US" dirty="0"/>
              <a:t>でも重要である。なぜなら</a:t>
            </a:r>
            <a:r>
              <a:rPr kumimoji="1" lang="en-US" altLang="ja-JP" dirty="0"/>
              <a:t>CG</a:t>
            </a:r>
            <a:r>
              <a:rPr kumimoji="1" lang="ja-JP" altLang="en-US" dirty="0"/>
              <a:t>上で仮想的なカメラを想定してレンダリングするから</a:t>
            </a:r>
            <a:endParaRPr kumimoji="1" lang="en-US" altLang="ja-JP" dirty="0"/>
          </a:p>
          <a:p>
            <a:r>
              <a:rPr kumimoji="1" lang="ja-JP" altLang="en-US" dirty="0"/>
              <a:t>カメラの輝度（明るさ）はカメラにどれだけの光を取り込むのか？で決まる</a:t>
            </a:r>
            <a:endParaRPr kumimoji="1" lang="en-US" altLang="ja-JP" dirty="0"/>
          </a:p>
          <a:p>
            <a:r>
              <a:rPr lang="ja-JP" altLang="en-US" dirty="0"/>
              <a:t>露出</a:t>
            </a:r>
            <a:r>
              <a:rPr lang="ja-JP" altLang="en-US" b="0" i="0" u="sng" dirty="0">
                <a:solidFill>
                  <a:srgbClr val="2F7CBF"/>
                </a:solidFill>
                <a:effectLst/>
                <a:latin typeface="Helvetica" panose="020B0604020202020204" pitchFamily="34" charset="0"/>
                <a:hlinkClick r:id="rId2"/>
              </a:rPr>
              <a:t>イメージセンサー</a:t>
            </a:r>
            <a:r>
              <a:rPr lang="ja-JP" altLang="en-US" b="0" i="0" dirty="0">
                <a:solidFill>
                  <a:srgbClr val="252525"/>
                </a:solidFill>
                <a:effectLst/>
                <a:latin typeface="Helvetica" panose="020B0604020202020204" pitchFamily="34" charset="0"/>
              </a:rPr>
              <a:t>に当たる光の量</a:t>
            </a:r>
            <a:endParaRPr lang="en-US" altLang="ja-JP" b="0" i="0" dirty="0">
              <a:solidFill>
                <a:srgbClr val="252525"/>
              </a:solidFill>
              <a:effectLst/>
              <a:latin typeface="Helvetica" panose="020B0604020202020204" pitchFamily="34" charset="0"/>
            </a:endParaRPr>
          </a:p>
          <a:p>
            <a:r>
              <a:rPr lang="ja-JP" altLang="en-US" dirty="0"/>
              <a:t>明るさの</a:t>
            </a:r>
            <a:r>
              <a:rPr lang="en-US" altLang="ja-JP" dirty="0"/>
              <a:t>3</a:t>
            </a:r>
            <a:r>
              <a:rPr lang="ja-JP" altLang="en-US" dirty="0"/>
              <a:t>つの要素</a:t>
            </a:r>
            <a:endParaRPr lang="en-US" altLang="ja-JP" dirty="0"/>
          </a:p>
          <a:p>
            <a:pPr lvl="1"/>
            <a:r>
              <a:rPr kumimoji="1" lang="ja-JP" altLang="en-US" dirty="0"/>
              <a:t>絞り（</a:t>
            </a:r>
            <a:r>
              <a:rPr kumimoji="1" lang="en-US" altLang="ja-JP" dirty="0"/>
              <a:t>F</a:t>
            </a:r>
            <a:r>
              <a:rPr kumimoji="1" lang="ja-JP" altLang="en-US" dirty="0"/>
              <a:t>値）</a:t>
            </a:r>
            <a:endParaRPr kumimoji="1" lang="en-US" altLang="ja-JP" dirty="0"/>
          </a:p>
          <a:p>
            <a:pPr lvl="1"/>
            <a:r>
              <a:rPr lang="ja-JP" altLang="en-US" dirty="0"/>
              <a:t>シャッタースピード</a:t>
            </a:r>
            <a:endParaRPr lang="en-US" altLang="ja-JP" dirty="0"/>
          </a:p>
          <a:p>
            <a:pPr lvl="1"/>
            <a:r>
              <a:rPr lang="en-US" altLang="ja-JP" dirty="0"/>
              <a:t>ISO</a:t>
            </a:r>
            <a:r>
              <a:rPr lang="ja-JP" altLang="en-US" dirty="0"/>
              <a:t>感度</a:t>
            </a:r>
            <a:endParaRPr lang="en-US" altLang="ja-JP" dirty="0"/>
          </a:p>
          <a:p>
            <a:r>
              <a:rPr lang="en-US" altLang="ja-JP" dirty="0">
                <a:hlinkClick r:id="rId3"/>
              </a:rPr>
              <a:t>https://teilab.net/camera-exposure/</a:t>
            </a:r>
            <a:endParaRPr lang="en-US" altLang="ja-JP" dirty="0"/>
          </a:p>
          <a:p>
            <a:endParaRPr lang="en-US" altLang="ja-JP" dirty="0"/>
          </a:p>
        </p:txBody>
      </p:sp>
      <p:sp>
        <p:nvSpPr>
          <p:cNvPr id="4" name="Slide Number Placeholder 3">
            <a:extLst>
              <a:ext uri="{FF2B5EF4-FFF2-40B4-BE49-F238E27FC236}">
                <a16:creationId xmlns:a16="http://schemas.microsoft.com/office/drawing/2014/main" id="{C0AA3D15-A1B2-47FC-A0E9-3E8EF733FD6F}"/>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
        <p:nvSpPr>
          <p:cNvPr id="5" name="Footer Placeholder 4">
            <a:extLst>
              <a:ext uri="{FF2B5EF4-FFF2-40B4-BE49-F238E27FC236}">
                <a16:creationId xmlns:a16="http://schemas.microsoft.com/office/drawing/2014/main" id="{45CC3D4A-F3DC-49FF-93C6-E83353EBAAA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Tree>
    <p:extLst>
      <p:ext uri="{BB962C8B-B14F-4D97-AF65-F5344CB8AC3E}">
        <p14:creationId xmlns:p14="http://schemas.microsoft.com/office/powerpoint/2010/main" val="146584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ADDD-55B0-412C-B329-9233567247BF}"/>
              </a:ext>
            </a:extLst>
          </p:cNvPr>
          <p:cNvSpPr>
            <a:spLocks noGrp="1"/>
          </p:cNvSpPr>
          <p:nvPr>
            <p:ph type="title"/>
          </p:nvPr>
        </p:nvSpPr>
        <p:spPr/>
        <p:txBody>
          <a:bodyPr>
            <a:normAutofit/>
          </a:bodyPr>
          <a:lstStyle/>
          <a:p>
            <a:r>
              <a:rPr kumimoji="1" lang="ja-JP" altLang="en-US" dirty="0"/>
              <a:t>絞り（</a:t>
            </a:r>
            <a:r>
              <a:rPr kumimoji="1" lang="en-US" altLang="ja-JP" dirty="0"/>
              <a:t>F</a:t>
            </a:r>
            <a:r>
              <a:rPr kumimoji="1" lang="ja-JP" altLang="en-US" dirty="0"/>
              <a:t>値）</a:t>
            </a:r>
          </a:p>
        </p:txBody>
      </p:sp>
      <p:sp>
        <p:nvSpPr>
          <p:cNvPr id="3" name="Content Placeholder 2">
            <a:extLst>
              <a:ext uri="{FF2B5EF4-FFF2-40B4-BE49-F238E27FC236}">
                <a16:creationId xmlns:a16="http://schemas.microsoft.com/office/drawing/2014/main" id="{E97218E0-A7C7-4649-BE6F-629CF98233B8}"/>
              </a:ext>
            </a:extLst>
          </p:cNvPr>
          <p:cNvSpPr>
            <a:spLocks noGrp="1"/>
          </p:cNvSpPr>
          <p:nvPr>
            <p:ph idx="1"/>
          </p:nvPr>
        </p:nvSpPr>
        <p:spPr/>
        <p:txBody>
          <a:bodyPr/>
          <a:lstStyle/>
          <a:p>
            <a:r>
              <a:rPr lang="ja-JP" altLang="en-US" dirty="0"/>
              <a:t>有効口径を開いているほど明るくなる</a:t>
            </a:r>
            <a:endParaRPr lang="en-US" altLang="ja-JP" dirty="0"/>
          </a:p>
          <a:p>
            <a:r>
              <a:rPr kumimoji="1" lang="ja-JP" altLang="en-US" dirty="0"/>
              <a:t>被写界深度に影響</a:t>
            </a:r>
            <a:endParaRPr kumimoji="1" lang="en-US" altLang="ja-JP" dirty="0"/>
          </a:p>
          <a:p>
            <a:r>
              <a:rPr kumimoji="1" lang="en-US" altLang="ja-JP" dirty="0">
                <a:hlinkClick r:id="rId2"/>
              </a:rPr>
              <a:t>https://teilab.net/camera-f-number-calculation/</a:t>
            </a:r>
            <a:endParaRPr kumimoji="1" lang="en-US" altLang="ja-JP" dirty="0"/>
          </a:p>
          <a:p>
            <a:r>
              <a:rPr lang="en-US" altLang="ja-JP" dirty="0">
                <a:hlinkClick r:id="rId3"/>
              </a:rPr>
              <a:t>https://teilab.net/camera-f-number/</a:t>
            </a:r>
            <a:endParaRPr lang="en-US" altLang="ja-JP" dirty="0"/>
          </a:p>
          <a:p>
            <a:r>
              <a:rPr kumimoji="1" lang="en-US" altLang="ja-JP" dirty="0"/>
              <a:t>F</a:t>
            </a:r>
            <a:r>
              <a:rPr kumimoji="1" lang="ja-JP" altLang="en-US" dirty="0"/>
              <a:t>値の計算式</a:t>
            </a:r>
            <a:endParaRPr kumimoji="1" lang="en-US" altLang="ja-JP" dirty="0"/>
          </a:p>
          <a:p>
            <a:pPr lvl="1"/>
            <a:r>
              <a:rPr kumimoji="1" lang="zh-CN" altLang="en-US" b="1" dirty="0"/>
              <a:t>焦点距離 </a:t>
            </a:r>
            <a:r>
              <a:rPr kumimoji="1" lang="en-US" altLang="zh-CN" b="1" dirty="0"/>
              <a:t>÷ </a:t>
            </a:r>
            <a:r>
              <a:rPr kumimoji="1" lang="zh-CN" altLang="en-US" b="1" dirty="0"/>
              <a:t>有効口径 ＝ </a:t>
            </a:r>
            <a:r>
              <a:rPr kumimoji="1" lang="en-US" altLang="zh-CN" b="1" dirty="0"/>
              <a:t>F</a:t>
            </a:r>
            <a:r>
              <a:rPr kumimoji="1" lang="zh-CN" altLang="en-US" b="1" dirty="0"/>
              <a:t>値</a:t>
            </a:r>
            <a:endParaRPr kumimoji="1" lang="en-US" altLang="zh-CN" b="1" dirty="0"/>
          </a:p>
          <a:p>
            <a:pPr lvl="1"/>
            <a:r>
              <a:rPr kumimoji="1" lang="ja-JP" altLang="en-US" b="1" dirty="0"/>
              <a:t>つまり</a:t>
            </a:r>
            <a:r>
              <a:rPr kumimoji="1" lang="en-US" altLang="ja-JP" b="1" dirty="0"/>
              <a:t>F</a:t>
            </a:r>
            <a:r>
              <a:rPr kumimoji="1" lang="ja-JP" altLang="en-US" b="1" dirty="0"/>
              <a:t>値が小さい＝有効口径が大きい＝被写界深度が浅くなる</a:t>
            </a:r>
          </a:p>
        </p:txBody>
      </p:sp>
      <p:sp>
        <p:nvSpPr>
          <p:cNvPr id="4" name="Footer Placeholder 3">
            <a:extLst>
              <a:ext uri="{FF2B5EF4-FFF2-40B4-BE49-F238E27FC236}">
                <a16:creationId xmlns:a16="http://schemas.microsoft.com/office/drawing/2014/main" id="{E5B7C17E-603E-4930-A9B2-C836C237488E}"/>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CAE12BBA-EB40-43AA-8821-7B577A1B13F9}"/>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411264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38C8-39C0-4A73-BA3E-92EAF79072BD}"/>
              </a:ext>
            </a:extLst>
          </p:cNvPr>
          <p:cNvSpPr>
            <a:spLocks noGrp="1"/>
          </p:cNvSpPr>
          <p:nvPr>
            <p:ph type="title"/>
          </p:nvPr>
        </p:nvSpPr>
        <p:spPr/>
        <p:txBody>
          <a:bodyPr/>
          <a:lstStyle/>
          <a:p>
            <a:r>
              <a:rPr kumimoji="1" lang="ja-JP" altLang="en-US" dirty="0"/>
              <a:t>被写界深度</a:t>
            </a:r>
          </a:p>
        </p:txBody>
      </p:sp>
      <p:sp>
        <p:nvSpPr>
          <p:cNvPr id="3" name="Content Placeholder 2">
            <a:extLst>
              <a:ext uri="{FF2B5EF4-FFF2-40B4-BE49-F238E27FC236}">
                <a16:creationId xmlns:a16="http://schemas.microsoft.com/office/drawing/2014/main" id="{A3E7B8C2-567B-4F34-8423-4712DB2A87A2}"/>
              </a:ext>
            </a:extLst>
          </p:cNvPr>
          <p:cNvSpPr>
            <a:spLocks noGrp="1"/>
          </p:cNvSpPr>
          <p:nvPr>
            <p:ph idx="1"/>
          </p:nvPr>
        </p:nvSpPr>
        <p:spPr/>
        <p:txBody>
          <a:bodyPr/>
          <a:lstStyle/>
          <a:p>
            <a:r>
              <a:rPr kumimoji="1" lang="ja-JP" altLang="en-US" dirty="0"/>
              <a:t>被写界深度とは、「ピントが合っているように見える奥行き範囲」</a:t>
            </a:r>
            <a:endParaRPr kumimoji="1" lang="en-US" altLang="ja-JP" dirty="0"/>
          </a:p>
          <a:p>
            <a:r>
              <a:rPr kumimoji="1" lang="ja-JP" altLang="en-US" dirty="0"/>
              <a:t>ピント以外のボケのこと</a:t>
            </a:r>
            <a:endParaRPr lang="en-US" altLang="ja-JP" dirty="0"/>
          </a:p>
          <a:p>
            <a:r>
              <a:rPr kumimoji="1" lang="ja-JP" altLang="en-US" dirty="0"/>
              <a:t>ピントが合う奥行き範囲が広い＝被写界深度が深い</a:t>
            </a:r>
            <a:endParaRPr kumimoji="1" lang="en-US" altLang="ja-JP" dirty="0"/>
          </a:p>
          <a:p>
            <a:r>
              <a:rPr lang="ja-JP" altLang="en-US" dirty="0"/>
              <a:t>奥行き範囲が狭い＝被写界深度が浅い</a:t>
            </a:r>
            <a:endParaRPr lang="en-US" altLang="ja-JP" dirty="0"/>
          </a:p>
          <a:p>
            <a:r>
              <a:rPr kumimoji="1" lang="en-US" altLang="ja-JP" dirty="0">
                <a:hlinkClick r:id="rId2"/>
              </a:rPr>
              <a:t>https://teilab.net/camera-depth-of-field/</a:t>
            </a:r>
            <a:endParaRPr kumimoji="1" lang="en-US" altLang="ja-JP" dirty="0"/>
          </a:p>
          <a:p>
            <a:r>
              <a:rPr lang="ja-JP" altLang="en-US" dirty="0"/>
              <a:t>被写界深度を設定することによってレンダリング画像をぐっとよくすることができる</a:t>
            </a:r>
            <a:endParaRPr lang="en-US" altLang="ja-JP" dirty="0"/>
          </a:p>
          <a:p>
            <a:r>
              <a:rPr kumimoji="1" lang="en-US" altLang="ja-JP" dirty="0"/>
              <a:t>F</a:t>
            </a:r>
            <a:r>
              <a:rPr kumimoji="1" lang="ja-JP" altLang="en-US" dirty="0"/>
              <a:t>値を設定することで設定する</a:t>
            </a:r>
            <a:endParaRPr kumimoji="1" lang="en-US" altLang="ja-JP" dirty="0"/>
          </a:p>
        </p:txBody>
      </p:sp>
      <p:sp>
        <p:nvSpPr>
          <p:cNvPr id="4" name="Footer Placeholder 3">
            <a:extLst>
              <a:ext uri="{FF2B5EF4-FFF2-40B4-BE49-F238E27FC236}">
                <a16:creationId xmlns:a16="http://schemas.microsoft.com/office/drawing/2014/main" id="{C3A44C43-33FB-48D7-97CC-198D42021205}"/>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8C65E8C8-4D19-429D-99F1-BF5D30D1DAA3}"/>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343316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304D-B85F-4C62-A754-3360892F88A5}"/>
              </a:ext>
            </a:extLst>
          </p:cNvPr>
          <p:cNvSpPr>
            <a:spLocks noGrp="1"/>
          </p:cNvSpPr>
          <p:nvPr>
            <p:ph type="title"/>
          </p:nvPr>
        </p:nvSpPr>
        <p:spPr/>
        <p:txBody>
          <a:bodyPr/>
          <a:lstStyle/>
          <a:p>
            <a:r>
              <a:rPr kumimoji="1" lang="ja-JP" altLang="en-US" dirty="0"/>
              <a:t>シャッタースピード</a:t>
            </a:r>
          </a:p>
        </p:txBody>
      </p:sp>
      <p:sp>
        <p:nvSpPr>
          <p:cNvPr id="3" name="Content Placeholder 2">
            <a:extLst>
              <a:ext uri="{FF2B5EF4-FFF2-40B4-BE49-F238E27FC236}">
                <a16:creationId xmlns:a16="http://schemas.microsoft.com/office/drawing/2014/main" id="{F22F21E4-F082-4D1A-8B73-589E621FF6AD}"/>
              </a:ext>
            </a:extLst>
          </p:cNvPr>
          <p:cNvSpPr>
            <a:spLocks noGrp="1"/>
          </p:cNvSpPr>
          <p:nvPr>
            <p:ph idx="1"/>
          </p:nvPr>
        </p:nvSpPr>
        <p:spPr/>
        <p:txBody>
          <a:bodyPr/>
          <a:lstStyle/>
          <a:p>
            <a:r>
              <a:rPr kumimoji="1" lang="ja-JP" altLang="en-US" dirty="0"/>
              <a:t>シャッタースピードが遅いほど光を取り込まなくなるので、暗くなる</a:t>
            </a:r>
            <a:endParaRPr kumimoji="1" lang="en-US" altLang="ja-JP" dirty="0"/>
          </a:p>
          <a:p>
            <a:r>
              <a:rPr kumimoji="1" lang="en-US" altLang="ja-JP" dirty="0">
                <a:hlinkClick r:id="rId2"/>
              </a:rPr>
              <a:t>https://teilab.net/camera-shutter-speed/</a:t>
            </a:r>
            <a:endParaRPr kumimoji="1" lang="en-US" altLang="ja-JP" dirty="0"/>
          </a:p>
          <a:p>
            <a:endParaRPr kumimoji="1" lang="en-US" altLang="ja-JP" dirty="0"/>
          </a:p>
          <a:p>
            <a:r>
              <a:rPr lang="ja-JP" altLang="en-US" dirty="0"/>
              <a:t>モーションブラーの概念、</a:t>
            </a:r>
            <a:endParaRPr lang="en-US" altLang="ja-JP" dirty="0"/>
          </a:p>
          <a:p>
            <a:r>
              <a:rPr lang="ja-JP" altLang="en-US" dirty="0"/>
              <a:t>シャッタースピードが遅いほど光を取り込むが残像が残る＝モーションブラーがかかる</a:t>
            </a:r>
            <a:endParaRPr lang="en-US" altLang="ja-JP" dirty="0"/>
          </a:p>
          <a:p>
            <a:r>
              <a:rPr lang="en-US" altLang="ja-JP" dirty="0">
                <a:hlinkClick r:id="rId3"/>
              </a:rPr>
              <a:t>https://3dcg-school.pro/blender-motion-blur/</a:t>
            </a:r>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3E909EE2-3B61-40E4-85DF-BF6D32C697D3}"/>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E48E4C0C-BBC2-4FDA-B6A8-AA995CF58FFC}"/>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207453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21A2-0D08-41A1-BAD4-1546C859E879}"/>
              </a:ext>
            </a:extLst>
          </p:cNvPr>
          <p:cNvSpPr>
            <a:spLocks noGrp="1"/>
          </p:cNvSpPr>
          <p:nvPr>
            <p:ph type="title"/>
          </p:nvPr>
        </p:nvSpPr>
        <p:spPr/>
        <p:txBody>
          <a:bodyPr/>
          <a:lstStyle/>
          <a:p>
            <a:r>
              <a:rPr kumimoji="1" lang="en-US" altLang="ja-JP" dirty="0"/>
              <a:t>ISO</a:t>
            </a:r>
            <a:r>
              <a:rPr kumimoji="1" lang="ja-JP" altLang="en-US" dirty="0"/>
              <a:t>感度</a:t>
            </a:r>
          </a:p>
        </p:txBody>
      </p:sp>
      <p:sp>
        <p:nvSpPr>
          <p:cNvPr id="3" name="Content Placeholder 2">
            <a:extLst>
              <a:ext uri="{FF2B5EF4-FFF2-40B4-BE49-F238E27FC236}">
                <a16:creationId xmlns:a16="http://schemas.microsoft.com/office/drawing/2014/main" id="{436C9687-9054-4E6D-A42C-55185946E683}"/>
              </a:ext>
            </a:extLst>
          </p:cNvPr>
          <p:cNvSpPr>
            <a:spLocks noGrp="1"/>
          </p:cNvSpPr>
          <p:nvPr>
            <p:ph idx="1"/>
          </p:nvPr>
        </p:nvSpPr>
        <p:spPr/>
        <p:txBody>
          <a:bodyPr/>
          <a:lstStyle/>
          <a:p>
            <a:r>
              <a:rPr kumimoji="1" lang="ja-JP" altLang="en-US" dirty="0"/>
              <a:t>実際のカメラだと</a:t>
            </a:r>
            <a:r>
              <a:rPr kumimoji="1" lang="en-US" altLang="ja-JP" dirty="0"/>
              <a:t>ISO</a:t>
            </a:r>
            <a:r>
              <a:rPr kumimoji="1" lang="ja-JP" altLang="en-US" dirty="0"/>
              <a:t>感度を上げると明るくなるが画質がわるくなる</a:t>
            </a:r>
            <a:endParaRPr kumimoji="1" lang="en-US" altLang="ja-JP" dirty="0"/>
          </a:p>
          <a:p>
            <a:r>
              <a:rPr lang="en-US" altLang="ja-JP" dirty="0"/>
              <a:t>CG</a:t>
            </a:r>
            <a:r>
              <a:rPr lang="ja-JP" altLang="en-US" dirty="0"/>
              <a:t>空間だと画質が悪くなることはない</a:t>
            </a:r>
            <a:endParaRPr lang="en-US" altLang="ja-JP" dirty="0"/>
          </a:p>
          <a:p>
            <a:r>
              <a:rPr kumimoji="1" lang="en-US" altLang="ja-JP" dirty="0">
                <a:hlinkClick r:id="rId2"/>
              </a:rPr>
              <a:t>https://teilab.net/camera-iso/</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4F4218A2-F2DA-422E-B5CA-373E2877E4A4}"/>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0DF04A76-A00F-485E-8365-D3014A7EB732}"/>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327581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31C1-9F0A-4CFB-AAA7-BAD435BF8338}"/>
              </a:ext>
            </a:extLst>
          </p:cNvPr>
          <p:cNvSpPr>
            <a:spLocks noGrp="1"/>
          </p:cNvSpPr>
          <p:nvPr>
            <p:ph type="title"/>
          </p:nvPr>
        </p:nvSpPr>
        <p:spPr/>
        <p:txBody>
          <a:bodyPr/>
          <a:lstStyle/>
          <a:p>
            <a:r>
              <a:rPr kumimoji="1" lang="ja-JP" altLang="en-US" dirty="0"/>
              <a:t>ホワイトバランス</a:t>
            </a:r>
          </a:p>
        </p:txBody>
      </p:sp>
      <p:sp>
        <p:nvSpPr>
          <p:cNvPr id="3" name="Content Placeholder 2">
            <a:extLst>
              <a:ext uri="{FF2B5EF4-FFF2-40B4-BE49-F238E27FC236}">
                <a16:creationId xmlns:a16="http://schemas.microsoft.com/office/drawing/2014/main" id="{53A2BE92-E11D-42C5-A3CA-B9CA5916E74F}"/>
              </a:ext>
            </a:extLst>
          </p:cNvPr>
          <p:cNvSpPr>
            <a:spLocks noGrp="1"/>
          </p:cNvSpPr>
          <p:nvPr>
            <p:ph idx="1"/>
          </p:nvPr>
        </p:nvSpPr>
        <p:spPr/>
        <p:txBody>
          <a:bodyPr/>
          <a:lstStyle/>
          <a:p>
            <a:r>
              <a:rPr kumimoji="1" lang="ja-JP" altLang="en-US" dirty="0"/>
              <a:t>白い物が白く写るように調整する機能</a:t>
            </a:r>
            <a:endParaRPr kumimoji="1" lang="en-US" altLang="ja-JP" dirty="0"/>
          </a:p>
          <a:p>
            <a:r>
              <a:rPr lang="ja-JP" altLang="en-US" dirty="0"/>
              <a:t>人間が実際にみたものと写真で物理的に正しいものは違う</a:t>
            </a:r>
            <a:endParaRPr lang="en-US" altLang="ja-JP" dirty="0"/>
          </a:p>
          <a:p>
            <a:r>
              <a:rPr kumimoji="1" lang="ja-JP" altLang="en-US" dirty="0"/>
              <a:t>それを合わせる作業のこと</a:t>
            </a:r>
            <a:endParaRPr kumimoji="1" lang="en-US" altLang="ja-JP" dirty="0"/>
          </a:p>
          <a:p>
            <a:r>
              <a:rPr kumimoji="1" lang="en-US" altLang="ja-JP" dirty="0">
                <a:hlinkClick r:id="rId2"/>
              </a:rPr>
              <a:t>https://teilab.net/camera-whitebalance/</a:t>
            </a:r>
            <a:endParaRPr kumimoji="1" lang="en-US" altLang="ja-JP" dirty="0"/>
          </a:p>
          <a:p>
            <a:r>
              <a:rPr kumimoji="1" lang="ja-JP" altLang="en-US" dirty="0"/>
              <a:t>コンポジットやポストプロセスのカラーバランスの概念</a:t>
            </a:r>
          </a:p>
        </p:txBody>
      </p:sp>
      <p:sp>
        <p:nvSpPr>
          <p:cNvPr id="4" name="Footer Placeholder 3">
            <a:extLst>
              <a:ext uri="{FF2B5EF4-FFF2-40B4-BE49-F238E27FC236}">
                <a16:creationId xmlns:a16="http://schemas.microsoft.com/office/drawing/2014/main" id="{ED4F0249-EB62-46E8-9BD1-D31677876FD3}"/>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49910FF3-DA2F-4A54-99EA-0D0EB0DAD215}"/>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143855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847F-CC2B-4517-941E-950589223DB0}"/>
              </a:ext>
            </a:extLst>
          </p:cNvPr>
          <p:cNvSpPr>
            <a:spLocks noGrp="1"/>
          </p:cNvSpPr>
          <p:nvPr>
            <p:ph type="title"/>
          </p:nvPr>
        </p:nvSpPr>
        <p:spPr/>
        <p:txBody>
          <a:bodyPr/>
          <a:lstStyle/>
          <a:p>
            <a:r>
              <a:rPr kumimoji="1" lang="ja-JP" altLang="en-US" dirty="0"/>
              <a:t>実際に被写界深度を設定してみる</a:t>
            </a:r>
          </a:p>
        </p:txBody>
      </p:sp>
      <p:sp>
        <p:nvSpPr>
          <p:cNvPr id="3" name="Content Placeholder 2">
            <a:extLst>
              <a:ext uri="{FF2B5EF4-FFF2-40B4-BE49-F238E27FC236}">
                <a16:creationId xmlns:a16="http://schemas.microsoft.com/office/drawing/2014/main" id="{C61AD6E1-E630-4BF0-AF7D-9DCE46325A5F}"/>
              </a:ext>
            </a:extLst>
          </p:cNvPr>
          <p:cNvSpPr>
            <a:spLocks noGrp="1"/>
          </p:cNvSpPr>
          <p:nvPr>
            <p:ph idx="1"/>
          </p:nvPr>
        </p:nvSpPr>
        <p:spPr/>
        <p:txBody>
          <a:bodyPr/>
          <a:lstStyle/>
          <a:p>
            <a:endParaRPr kumimoji="1" lang="ja-JP" altLang="en-US" dirty="0"/>
          </a:p>
        </p:txBody>
      </p:sp>
      <p:sp>
        <p:nvSpPr>
          <p:cNvPr id="4" name="Footer Placeholder 3">
            <a:extLst>
              <a:ext uri="{FF2B5EF4-FFF2-40B4-BE49-F238E27FC236}">
                <a16:creationId xmlns:a16="http://schemas.microsoft.com/office/drawing/2014/main" id="{1C489ACC-81A9-4A68-A5A8-677B0557221A}"/>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15CDF93D-F93A-47F7-B619-30872428B839}"/>
              </a:ext>
            </a:extLst>
          </p:cNvPr>
          <p:cNvSpPr>
            <a:spLocks noGrp="1"/>
          </p:cNvSpPr>
          <p:nvPr>
            <p:ph type="sldNum" sz="quarter" idx="12"/>
          </p:nvPr>
        </p:nvSpPr>
        <p:spPr/>
        <p:txBody>
          <a:bodyPr/>
          <a:lstStyle/>
          <a:p>
            <a:fld id="{91512E4F-4AC8-432B-8AD7-25FC6E577C8A}" type="slidenum">
              <a:rPr kumimoji="1" lang="ja-JP" altLang="en-US" smtClean="0"/>
              <a:t>8</a:t>
            </a:fld>
            <a:endParaRPr kumimoji="1" lang="ja-JP" altLang="en-US"/>
          </a:p>
        </p:txBody>
      </p:sp>
    </p:spTree>
    <p:extLst>
      <p:ext uri="{BB962C8B-B14F-4D97-AF65-F5344CB8AC3E}">
        <p14:creationId xmlns:p14="http://schemas.microsoft.com/office/powerpoint/2010/main" val="324102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511E-C0BD-402B-AEB6-4236395CDB2D}"/>
              </a:ext>
            </a:extLst>
          </p:cNvPr>
          <p:cNvSpPr>
            <a:spLocks noGrp="1"/>
          </p:cNvSpPr>
          <p:nvPr>
            <p:ph type="title"/>
          </p:nvPr>
        </p:nvSpPr>
        <p:spPr/>
        <p:txBody>
          <a:bodyPr>
            <a:normAutofit/>
          </a:bodyPr>
          <a:lstStyle/>
          <a:p>
            <a:r>
              <a:rPr kumimoji="1" lang="ja-JP" altLang="en-US" dirty="0"/>
              <a:t>ポストプロセス</a:t>
            </a:r>
          </a:p>
        </p:txBody>
      </p:sp>
      <p:sp>
        <p:nvSpPr>
          <p:cNvPr id="3" name="Content Placeholder 2">
            <a:extLst>
              <a:ext uri="{FF2B5EF4-FFF2-40B4-BE49-F238E27FC236}">
                <a16:creationId xmlns:a16="http://schemas.microsoft.com/office/drawing/2014/main" id="{56A02B15-BE44-4B73-B578-C4F03F9430D2}"/>
              </a:ext>
            </a:extLst>
          </p:cNvPr>
          <p:cNvSpPr>
            <a:spLocks noGrp="1"/>
          </p:cNvSpPr>
          <p:nvPr>
            <p:ph idx="1"/>
          </p:nvPr>
        </p:nvSpPr>
        <p:spPr/>
        <p:txBody>
          <a:bodyPr/>
          <a:lstStyle/>
          <a:p>
            <a:r>
              <a:rPr kumimoji="1" lang="ja-JP" altLang="en-US" dirty="0"/>
              <a:t>ポストプロセスは、レンダリングされた既存のシーンに基づくレンダリングエフェクト</a:t>
            </a:r>
            <a:endParaRPr kumimoji="1" lang="en-US" altLang="ja-JP" dirty="0"/>
          </a:p>
          <a:p>
            <a:r>
              <a:rPr kumimoji="1" lang="ja-JP" altLang="en-US" dirty="0"/>
              <a:t>ポスト（</a:t>
            </a:r>
            <a:r>
              <a:rPr kumimoji="1" lang="en-US" altLang="ja-JP" dirty="0"/>
              <a:t>post</a:t>
            </a:r>
            <a:r>
              <a:rPr kumimoji="1" lang="ja-JP" altLang="en-US" dirty="0"/>
              <a:t>）＝後、プロセス（</a:t>
            </a:r>
            <a:r>
              <a:rPr kumimoji="1" lang="en-US" altLang="ja-JP" dirty="0"/>
              <a:t>process</a:t>
            </a:r>
            <a:r>
              <a:rPr kumimoji="1" lang="ja-JP" altLang="en-US" dirty="0"/>
              <a:t>）＝工程</a:t>
            </a:r>
            <a:endParaRPr kumimoji="1" lang="en-US" altLang="ja-JP" dirty="0"/>
          </a:p>
          <a:p>
            <a:r>
              <a:rPr lang="ja-JP" altLang="en-US" dirty="0"/>
              <a:t>レンダリングされたあとに画像全体をもう一度処理する工程のこと</a:t>
            </a:r>
            <a:endParaRPr lang="en-US" altLang="ja-JP" dirty="0"/>
          </a:p>
          <a:p>
            <a:r>
              <a:rPr kumimoji="1" lang="ja-JP" altLang="en-US" dirty="0"/>
              <a:t>注意点は画像全体に対してする処理だということ</a:t>
            </a:r>
            <a:endParaRPr lang="en-US" altLang="ja-JP" dirty="0"/>
          </a:p>
          <a:p>
            <a:r>
              <a:rPr kumimoji="1" lang="ja-JP" altLang="en-US" dirty="0"/>
              <a:t>映像の場合はコンポジットの段階で処理を施す</a:t>
            </a:r>
            <a:endParaRPr kumimoji="1" lang="en-US" altLang="ja-JP" dirty="0"/>
          </a:p>
          <a:p>
            <a:r>
              <a:rPr kumimoji="1" lang="ja-JP" altLang="en-US" dirty="0"/>
              <a:t>ゲームの場合はレンダリング時に処理する</a:t>
            </a:r>
            <a:endParaRPr kumimoji="1" lang="en-US" altLang="ja-JP" dirty="0"/>
          </a:p>
          <a:p>
            <a:r>
              <a:rPr lang="en-US" altLang="ja-JP" dirty="0">
                <a:hlinkClick r:id="rId2"/>
              </a:rPr>
              <a:t>https://docs.unity3d.com/ja/2019.4/Manual/BestPracticeMakingBelievableVisuals8.html</a:t>
            </a:r>
            <a:endParaRPr lang="en-US" altLang="ja-JP" dirty="0"/>
          </a:p>
          <a:p>
            <a:r>
              <a:rPr kumimoji="1" lang="en-US" altLang="ja-JP" dirty="0">
                <a:hlinkClick r:id="rId3"/>
              </a:rPr>
              <a:t>https://qiita.com/4_mio_11/items/0f37e6ae0b851dbec6b6</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6C91EC52-3F90-4DDB-B014-AA8FD37344F5}"/>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ED6A2921-7C40-49F3-9F99-86ED9B06E88F}"/>
              </a:ext>
            </a:extLst>
          </p:cNvPr>
          <p:cNvSpPr>
            <a:spLocks noGrp="1"/>
          </p:cNvSpPr>
          <p:nvPr>
            <p:ph type="sldNum" sz="quarter" idx="12"/>
          </p:nvPr>
        </p:nvSpPr>
        <p:spPr/>
        <p:txBody>
          <a:bodyPr/>
          <a:lstStyle/>
          <a:p>
            <a:fld id="{91512E4F-4AC8-432B-8AD7-25FC6E577C8A}" type="slidenum">
              <a:rPr kumimoji="1" lang="ja-JP" altLang="en-US" smtClean="0"/>
              <a:t>9</a:t>
            </a:fld>
            <a:endParaRPr kumimoji="1" lang="ja-JP" altLang="en-US"/>
          </a:p>
        </p:txBody>
      </p:sp>
    </p:spTree>
    <p:extLst>
      <p:ext uri="{BB962C8B-B14F-4D97-AF65-F5344CB8AC3E}">
        <p14:creationId xmlns:p14="http://schemas.microsoft.com/office/powerpoint/2010/main" val="15749118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132</TotalTime>
  <Words>1057</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游ゴシック</vt:lpstr>
      <vt:lpstr>Arial</vt:lpstr>
      <vt:lpstr>Century Gothic</vt:lpstr>
      <vt:lpstr>Helvetica</vt:lpstr>
      <vt:lpstr>Wingdings 3</vt:lpstr>
      <vt:lpstr>Wisp</vt:lpstr>
      <vt:lpstr>カメラ、ポストプロセス</vt:lpstr>
      <vt:lpstr>カメラ</vt:lpstr>
      <vt:lpstr>絞り（F値）</vt:lpstr>
      <vt:lpstr>被写界深度</vt:lpstr>
      <vt:lpstr>シャッタースピード</vt:lpstr>
      <vt:lpstr>ISO感度</vt:lpstr>
      <vt:lpstr>ホワイトバランス</vt:lpstr>
      <vt:lpstr>実際に被写界深度を設定してみる</vt:lpstr>
      <vt:lpstr>ポストプロセス</vt:lpstr>
      <vt:lpstr>実際にUnityでポストプロセス設定</vt:lpstr>
      <vt:lpstr>Arnoldでポストプロセス設定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18</cp:revision>
  <dcterms:created xsi:type="dcterms:W3CDTF">2021-05-01T02:24:19Z</dcterms:created>
  <dcterms:modified xsi:type="dcterms:W3CDTF">2021-08-27T01:28:57Z</dcterms:modified>
</cp:coreProperties>
</file>