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13.png"/><Relationship Id="rId4" Type="http://schemas.openxmlformats.org/officeDocument/2006/relationships/tags" Target="../tags/tag17.xml"/><Relationship Id="rId3" Type="http://schemas.openxmlformats.org/officeDocument/2006/relationships/image" Target="../media/image12.png"/><Relationship Id="rId2" Type="http://schemas.openxmlformats.org/officeDocument/2006/relationships/tags" Target="../tags/tag1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大模型部署多个</a:t>
            </a:r>
            <a:r>
              <a:rPr lang="en-US" altLang="zh-CN"/>
              <a:t>gpu</a:t>
            </a:r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2023-4-5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1133475"/>
            <a:ext cx="7981950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大模型</a:t>
            </a:r>
            <a:r>
              <a:rPr lang="en-US" altLang="zh-CN"/>
              <a:t>chatgpt located MHA</a:t>
            </a:r>
            <a:r>
              <a:rPr lang="zh-CN" altLang="en-US"/>
              <a:t>相关性，</a:t>
            </a:r>
            <a:r>
              <a:rPr lang="en-US" altLang="zh-CN"/>
              <a:t>locality </a:t>
            </a:r>
            <a:r>
              <a:rPr lang="zh-CN" altLang="en-US"/>
              <a:t>：</a:t>
            </a:r>
            <a:r>
              <a:rPr lang="en-US" altLang="zh-CN"/>
              <a:t>minimize </a:t>
            </a:r>
            <a:r>
              <a:rPr lang="en-US" altLang="zh-CN"/>
              <a:t>communication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7255" y="20599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</a:t>
            </a:r>
            <a:r>
              <a:rPr lang="en-US" altLang="zh-CN"/>
              <a:t>head</a:t>
            </a:r>
            <a:r>
              <a:rPr lang="zh-CN" altLang="en-US"/>
              <a:t>之间没有关联，</a:t>
            </a:r>
            <a:r>
              <a:rPr lang="en-US" altLang="zh-CN"/>
              <a:t>weight*input</a:t>
            </a:r>
            <a:r>
              <a:rPr lang="zh-CN" altLang="en-US"/>
              <a:t>之后</a:t>
            </a:r>
            <a:r>
              <a:rPr lang="en-US" altLang="zh-CN"/>
              <a:t>weight</a:t>
            </a:r>
            <a:r>
              <a:rPr lang="zh-CN" altLang="en-US"/>
              <a:t>再也不被用到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5695" y="408495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r>
              <a:rPr lang="zh-CN" altLang="en-US"/>
              <a:t>很大代表一个</a:t>
            </a:r>
            <a:r>
              <a:rPr lang="en-US" altLang="zh-CN"/>
              <a:t>word</a:t>
            </a:r>
            <a:r>
              <a:rPr lang="zh-CN" altLang="en-US"/>
              <a:t>的表示大，即相关性联系更大。每次怎么大，大</a:t>
            </a:r>
            <a:r>
              <a:rPr lang="zh-CN" altLang="en-US"/>
              <a:t>多少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一个时间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2675" y="6229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fit into one gpu using </a:t>
            </a:r>
            <a:r>
              <a:rPr lang="en-US" altLang="zh-CN"/>
              <a:t>pipiline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992620" y="20599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head</a:t>
            </a:r>
            <a:r>
              <a:rPr lang="zh-CN" altLang="en-US"/>
              <a:t>计算是否速度相同？有没有非同一</a:t>
            </a:r>
            <a:r>
              <a:rPr lang="zh-CN" altLang="en-US"/>
              <a:t>性？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7360" y="314388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清华单</a:t>
            </a:r>
            <a:r>
              <a:rPr lang="en-US" altLang="zh-CN"/>
              <a:t>gpu</a:t>
            </a:r>
            <a:r>
              <a:rPr lang="zh-CN" altLang="en-US"/>
              <a:t>跑</a:t>
            </a:r>
            <a:r>
              <a:rPr lang="en-US" altLang="zh-CN"/>
              <a:t>gpt</a:t>
            </a:r>
            <a:r>
              <a:rPr lang="zh-CN" altLang="en-US"/>
              <a:t>训练</a:t>
            </a:r>
            <a:endParaRPr lang="zh-CN" altLang="en-US"/>
          </a:p>
          <a:p>
            <a:r>
              <a:rPr lang="zh-CN" altLang="en-US"/>
              <a:t>https://research.facebook.com/file/1574548786327032/LLaMA--Open-and-Efficient-Foundation-Language-Models.pdf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2880" y="51466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parallelism</a:t>
            </a:r>
            <a:r>
              <a:rPr lang="zh-CN" altLang="en-US"/>
              <a:t>有多层，优先大</a:t>
            </a:r>
            <a:r>
              <a:rPr lang="zh-CN" altLang="en-US"/>
              <a:t>颗粒度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9770" y="297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Meeting Records</a:t>
            </a:r>
            <a:r>
              <a:rPr lang="zh-CN" altLang="en-US" b="1"/>
              <a:t>：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232535" y="1109345"/>
          <a:ext cx="9725660" cy="2827655"/>
        </p:xfrm>
        <a:graphic>
          <a:graphicData uri="http://schemas.openxmlformats.org/drawingml/2006/table">
            <a:tbl>
              <a:tblPr firstRow="1" bandRow="1"/>
              <a:tblGrid>
                <a:gridCol w="4855210"/>
                <a:gridCol w="4870450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https://arxiv.org/pdf/2104.04473.pdf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Efficient Large-Scale Language Model Training on GPU Clusters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Using Megatron-LM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https://arxiv.org/pdf/2205.14135.pdf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https://www.youtube.com/watch?v=FThvfkXWqtE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FlashAttention</a:t>
                      </a: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：提出分部计算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softmax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；</a:t>
                      </a: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反向传播时重新计算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QKV</a:t>
                      </a:r>
                      <a:endParaRPr lang="en-US" altLang="zh-CN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attention前向计算不存储整个softmax的结果，而是存储max + log (sum)</a:t>
                      </a:r>
                      <a:endParaRPr lang="en-US" altLang="zh-CN" sz="1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https://arxiv.org/pdf/2302.13971.pdf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LLaMA: Open and Efficient Foundation Language Models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AEA699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231900" y="4958080"/>
          <a:ext cx="9725660" cy="1061085"/>
        </p:xfrm>
        <a:graphic>
          <a:graphicData uri="http://schemas.openxmlformats.org/drawingml/2006/table">
            <a:tbl>
              <a:tblPr firstRow="1" bandRow="1"/>
              <a:tblGrid>
                <a:gridCol w="4862830"/>
                <a:gridCol w="48628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https://arxiv.org/pdf/1805.02867.pdf</a:t>
                      </a:r>
                      <a:endParaRPr lang="zh-CN" altLang="en-US">
                        <a:solidFill>
                          <a:srgbClr val="AEA699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Online normalizer calculation for softmax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AEA699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AEA699"/>
                      </a:solidFill>
                      <a:prstDash val="sysDash"/>
                    </a:lnL>
                    <a:lnR w="9525">
                      <a:solidFill>
                        <a:srgbClr val="AEA699"/>
                      </a:solidFill>
                      <a:prstDash val="sysDash"/>
                    </a:lnR>
                    <a:lnT w="9525">
                      <a:solidFill>
                        <a:srgbClr val="AEA699"/>
                      </a:solidFill>
                      <a:prstDash val="sysDash"/>
                    </a:lnT>
                    <a:lnB w="9525">
                      <a:solidFill>
                        <a:srgbClr val="AEA699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07060" y="248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PAPERs: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29285"/>
            <a:ext cx="12176760" cy="1633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0675" y="6204585"/>
            <a:ext cx="3743325" cy="40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https://arxiv.org/pdf/2205.14135.pdf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68595" y="2393315"/>
            <a:ext cx="2952115" cy="2814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9550" y="2459355"/>
            <a:ext cx="5038725" cy="2748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733155" y="2274570"/>
            <a:ext cx="3138805" cy="29337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9139555" y="3043555"/>
            <a:ext cx="1748155" cy="15144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060" y="248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PAPER1: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490" y="883285"/>
            <a:ext cx="1197165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2087" r="36420"/>
          <a:stretch>
            <a:fillRect/>
          </a:stretch>
        </p:blipFill>
        <p:spPr>
          <a:xfrm>
            <a:off x="221615" y="370205"/>
            <a:ext cx="6271895" cy="4947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4320" t="15744" r="33327"/>
          <a:stretch>
            <a:fillRect/>
          </a:stretch>
        </p:blipFill>
        <p:spPr>
          <a:xfrm>
            <a:off x="7163435" y="750570"/>
            <a:ext cx="444309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739755" cy="60820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564765" y="4660265"/>
            <a:ext cx="73774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07960" cy="6846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260" y="0"/>
            <a:ext cx="5285740" cy="3566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700" r="2575"/>
          <a:stretch>
            <a:fillRect/>
          </a:stretch>
        </p:blipFill>
        <p:spPr>
          <a:xfrm>
            <a:off x="6906895" y="3752850"/>
            <a:ext cx="5285105" cy="965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8000" y="6057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https://arxiv.org/pdf/1805.02867.pdf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07060" y="248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PAPER2: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9725" y="708660"/>
            <a:ext cx="8972550" cy="111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6620" y="3834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Pre-training Data: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7405" y="4247515"/>
            <a:ext cx="4133215" cy="2359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56145" y="1958975"/>
            <a:ext cx="442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Architecture:   </a:t>
            </a:r>
            <a:r>
              <a:rPr lang="en-US" altLang="zh-CN"/>
              <a:t>traditional transformer arch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6916420" y="2602865"/>
          <a:ext cx="4767580" cy="132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580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Pre-normalization [GPT3]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SwiGLU activation function [PaLM]</a:t>
                      </a:r>
                      <a:endParaRPr lang="zh-CN" altLang="en-US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Rotary Embeddings [GPTNeo]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256145" y="4433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Other efficient implementation:</a:t>
            </a:r>
            <a:endParaRPr lang="en-US" altLang="zh-CN" b="1"/>
          </a:p>
        </p:txBody>
      </p:sp>
      <p:graphicFrame>
        <p:nvGraphicFramePr>
          <p:cNvPr id="12" name="表格 11"/>
          <p:cNvGraphicFramePr/>
          <p:nvPr>
            <p:custDataLst>
              <p:tags r:id="rId7"/>
            </p:custDataLst>
          </p:nvPr>
        </p:nvGraphicFramePr>
        <p:xfrm>
          <a:off x="6916420" y="4956810"/>
          <a:ext cx="4767580" cy="132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580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Multi-head attention operator [FlashAttention]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Reduce the amount of activations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 </a:t>
                      </a:r>
                      <a:r>
                        <a:rPr lang="en-US" altLang="zh-CN">
                          <a:latin typeface="Cascadia Mono" panose="020B0609020000020004" charset="0"/>
                          <a:cs typeface="Cascadia Mono" panose="020B0609020000020004" charset="0"/>
                        </a:rPr>
                        <a:t>all_reduce</a:t>
                      </a:r>
                      <a:r>
                        <a:rPr lang="en-US" altLang="zh-CN"/>
                        <a:t> operations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4475" y="2164080"/>
            <a:ext cx="6237605" cy="1466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ce6fedf-c9bc-4f1f-86c8-7f70946e248e}"/>
  <p:tag name="TABLE_EMPHASIZE_COLOR" val="11445913"/>
  <p:tag name="TABLE_SKINIDX" val="2"/>
  <p:tag name="TABLE_COLORIDX" val="20"/>
  <p:tag name="TABLE_COLOR_RGB" val="0x000000*0xFFFFFF*0x212121*0xFFFFFF*0xAEA699*0xCFB4A8*0xA7C0C7*0xDFD8DD*0xE3B984*0xFAD7C8"/>
  <p:tag name="TABLE_ENDDRAG_ORIGIN_RECT" val="765*125"/>
  <p:tag name="TABLE_ENDDRAG_RECT" val="91*295*765*125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  <p:tag name="KSO_WM_UNIT_PLACING_PICTURE_USER_VIEWPORT" val="{&quot;height&quot;:7800,&quot;width&quot;:19770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75*103"/>
  <p:tag name="TABLE_ENDDRAG_RECT" val="144*211*375*103"/>
</p:tagLst>
</file>

<file path=ppt/tags/tag19.xml><?xml version="1.0" encoding="utf-8"?>
<p:tagLst xmlns:p="http://schemas.openxmlformats.org/presentationml/2006/main">
  <p:tag name="TABLE_ENDDRAG_ORIGIN_RECT" val="375*103"/>
  <p:tag name="TABLE_ENDDRAG_RECT" val="144*211*375*103"/>
  <p:tag name="KSO_WM_BEAUTIFY_FLAG" val=""/>
</p:tagLst>
</file>

<file path=ppt/tags/tag2.xml><?xml version="1.0" encoding="utf-8"?>
<p:tagLst xmlns:p="http://schemas.openxmlformats.org/presentationml/2006/main">
  <p:tag name="KSO_WM_UNIT_TABLE_BEAUTIFY" val="smartTable{ca396714-162d-4632-b8eb-c2e8770fe2c1}"/>
  <p:tag name="TABLE_EMPHASIZE_COLOR" val="11445913"/>
  <p:tag name="TABLE_SKINIDX" val="2"/>
  <p:tag name="TABLE_COLORIDX" val="20"/>
  <p:tag name="TABLE_COLOR_RGB" val="0x000000*0xFFFFFF*0x212121*0xFFFFFF*0xAEA699*0xCFB4A8*0xA7C0C7*0xDFD8DD*0xE3B984*0xFAD7C8"/>
  <p:tag name="TABLE_ENDDRAG_ORIGIN_RECT" val="765*106"/>
  <p:tag name="TABLE_ENDDRAG_RECT" val="97*365*765*107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OGI0YzQyYWU5OTQzMTNjZjQ0MzY3NmYzYzQ5Y2Q3Y2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隶书</vt:lpstr>
      <vt:lpstr>华文琥珀</vt:lpstr>
      <vt:lpstr>BIZ UDPMincho Medium</vt:lpstr>
      <vt:lpstr>Microsoft JhengHei</vt:lpstr>
      <vt:lpstr>UD Digi Kyokasho NP-B</vt:lpstr>
      <vt:lpstr>UD Digi Kyokasho NP-R</vt:lpstr>
      <vt:lpstr>Anonymice Powerline</vt:lpstr>
      <vt:lpstr>Bahnschrift SemiLight SemiCondensed</vt:lpstr>
      <vt:lpstr>Bernard MT Condensed</vt:lpstr>
      <vt:lpstr>Bookshelf Symbol 7</vt:lpstr>
      <vt:lpstr>Calibri Light</vt:lpstr>
      <vt:lpstr>Cambria</vt:lpstr>
      <vt:lpstr>Cascadia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修订</cp:lastModifiedBy>
  <cp:revision>2</cp:revision>
  <dcterms:created xsi:type="dcterms:W3CDTF">2023-04-05T02:06:00Z</dcterms:created>
  <dcterms:modified xsi:type="dcterms:W3CDTF">2023-04-06T06:29:32Z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AA3C51373FBB4D6D95681485B1D19640_12</vt:lpwstr>
  </property>
  <property fmtid="{D5CDD505-2E9C-101B-9397-08002B2CF9AE}" pid="3" name="KSOProductBuildVer">
    <vt:lpwstr>2052-11.1.0.14036</vt:lpwstr>
  </property>
</Properties>
</file>