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5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7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9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5.png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image" Target="../media/image6.png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88.xml"/><Relationship Id="rId2" Type="http://schemas.openxmlformats.org/officeDocument/2006/relationships/tags" Target="../tags/tag76.xml"/><Relationship Id="rId19" Type="http://schemas.openxmlformats.org/officeDocument/2006/relationships/tags" Target="../tags/tag87.xml"/><Relationship Id="rId18" Type="http://schemas.openxmlformats.org/officeDocument/2006/relationships/image" Target="../media/image11.png"/><Relationship Id="rId17" Type="http://schemas.openxmlformats.org/officeDocument/2006/relationships/tags" Target="../tags/tag86.xml"/><Relationship Id="rId16" Type="http://schemas.openxmlformats.org/officeDocument/2006/relationships/image" Target="../media/image10.png"/><Relationship Id="rId15" Type="http://schemas.openxmlformats.org/officeDocument/2006/relationships/tags" Target="../tags/tag85.xml"/><Relationship Id="rId14" Type="http://schemas.openxmlformats.org/officeDocument/2006/relationships/image" Target="../media/image9.png"/><Relationship Id="rId13" Type="http://schemas.openxmlformats.org/officeDocument/2006/relationships/tags" Target="../tags/tag84.xml"/><Relationship Id="rId12" Type="http://schemas.openxmlformats.org/officeDocument/2006/relationships/image" Target="../media/image8.jpeg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12.png"/><Relationship Id="rId1" Type="http://schemas.openxmlformats.org/officeDocument/2006/relationships/tags" Target="../tags/tag8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92.xml"/><Relationship Id="rId2" Type="http://schemas.openxmlformats.org/officeDocument/2006/relationships/image" Target="../media/image13.png"/><Relationship Id="rId1" Type="http://schemas.openxmlformats.org/officeDocument/2006/relationships/tags" Target="../tags/tag9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Methodology in </a:t>
            </a:r>
            <a:r>
              <a:rPr lang="en-US" altLang="zh-CN"/>
              <a:t>AI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222070 </a:t>
            </a:r>
            <a:r>
              <a:rPr lang="zh-CN" altLang="en-US"/>
              <a:t>仇隽</a:t>
            </a:r>
            <a:r>
              <a:rPr lang="en-US" altLang="zh-CN"/>
              <a:t> in G1</a:t>
            </a:r>
            <a:endParaRPr lang="zh-CN" altLang="en-US"/>
          </a:p>
          <a:p>
            <a:r>
              <a:rPr lang="en-US" altLang="zh-CN"/>
              <a:t>4.13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Methodology in AI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300855"/>
          </a:xfrm>
        </p:spPr>
        <p:txBody>
          <a:bodyPr/>
          <a:p>
            <a:r>
              <a:rPr lang="en-US" altLang="zh-CN" sz="1800"/>
              <a:t>FIVE PAPERs</a:t>
            </a:r>
            <a:r>
              <a:rPr lang="zh-CN" altLang="en-US" sz="1800"/>
              <a:t>：</a:t>
            </a:r>
            <a:endParaRPr lang="zh-CN" altLang="en-US" sz="1800"/>
          </a:p>
          <a:p>
            <a:pPr lvl="1"/>
            <a:r>
              <a:rPr lang="en-US" altLang="zh-CN" sz="1800" b="1"/>
              <a:t>Algorithm:</a:t>
            </a:r>
            <a:endParaRPr lang="zh-CN" altLang="en-US" sz="1800"/>
          </a:p>
          <a:p>
            <a:pPr lvl="2"/>
            <a:r>
              <a:rPr lang="zh-CN" altLang="en-US" sz="1800"/>
              <a:t>Online normalizer calculation for softmax</a:t>
            </a:r>
            <a:r>
              <a:rPr lang="en-US" altLang="zh-CN" sz="1800"/>
              <a:t>, </a:t>
            </a:r>
            <a:r>
              <a:rPr lang="zh-CN" altLang="en-US" sz="1800"/>
              <a:t>(Milakov &amp; Gimelshein, 2018)</a:t>
            </a:r>
            <a:endParaRPr lang="zh-CN" altLang="en-US" sz="1800"/>
          </a:p>
          <a:p>
            <a:pPr lvl="2"/>
            <a:r>
              <a:rPr lang="zh-CN" altLang="en-US" sz="1800"/>
              <a:t>FlashAttention: Fast and Memory-Efficient Exact Attention with IO-Awareness</a:t>
            </a:r>
            <a:r>
              <a:rPr lang="en-US" altLang="zh-CN" sz="1800"/>
              <a:t>, </a:t>
            </a:r>
            <a:r>
              <a:rPr lang="zh-CN" altLang="en-US" sz="1800"/>
              <a:t>(Dao et al., 2022)</a:t>
            </a:r>
            <a:endParaRPr lang="zh-CN" altLang="en-US" sz="1800"/>
          </a:p>
          <a:p>
            <a:pPr lvl="1"/>
            <a:r>
              <a:rPr lang="en-US" altLang="zh-CN" sz="1800" b="1"/>
              <a:t>Model:</a:t>
            </a:r>
            <a:endParaRPr lang="zh-CN" altLang="en-US" sz="1800" b="1"/>
          </a:p>
          <a:p>
            <a:pPr lvl="2"/>
            <a:r>
              <a:rPr lang="zh-CN" altLang="en-US" sz="1800">
                <a:sym typeface="+mn-ea"/>
              </a:rPr>
              <a:t>Attention Is All You Need</a:t>
            </a:r>
            <a:r>
              <a:rPr lang="en-US" altLang="zh-CN" sz="1800">
                <a:sym typeface="+mn-ea"/>
              </a:rPr>
              <a:t>, </a:t>
            </a:r>
            <a:r>
              <a:rPr lang="zh-CN" altLang="en-US" sz="1800">
                <a:sym typeface="+mn-ea"/>
              </a:rPr>
              <a:t>(Vaswani et al., 2017</a:t>
            </a:r>
            <a:r>
              <a:rPr lang="en-US" altLang="zh-CN" sz="1800">
                <a:sym typeface="+mn-ea"/>
              </a:rPr>
              <a:t>)</a:t>
            </a:r>
            <a:endParaRPr lang="zh-CN" altLang="en-US" sz="1800"/>
          </a:p>
          <a:p>
            <a:pPr lvl="2"/>
            <a:r>
              <a:rPr lang="zh-CN" altLang="en-US" sz="1800"/>
              <a:t>LLaMA: Open and Efficient Foundation Language Models</a:t>
            </a:r>
            <a:r>
              <a:rPr lang="en-US" altLang="zh-CN" sz="1800"/>
              <a:t>, </a:t>
            </a:r>
            <a:r>
              <a:rPr lang="zh-CN" altLang="en-US" sz="1800"/>
              <a:t>(Touvron et al., n.d.)</a:t>
            </a:r>
            <a:endParaRPr lang="zh-CN" altLang="en-US" sz="1800"/>
          </a:p>
          <a:p>
            <a:pPr lvl="1"/>
            <a:r>
              <a:rPr lang="zh-CN" altLang="en-US" sz="1800" b="1">
                <a:sym typeface="+mn-ea"/>
              </a:rPr>
              <a:t>Survey</a:t>
            </a:r>
            <a:r>
              <a:rPr lang="en-US" altLang="zh-CN" sz="1800" b="1">
                <a:sym typeface="+mn-ea"/>
              </a:rPr>
              <a:t>:</a:t>
            </a:r>
            <a:endParaRPr lang="zh-CN" altLang="en-US" sz="1800" b="1"/>
          </a:p>
          <a:p>
            <a:pPr lvl="2"/>
            <a:r>
              <a:rPr lang="zh-CN" altLang="en-US" sz="1800"/>
              <a:t>The Deep Learning Compiler: A Comprehensive Survey</a:t>
            </a:r>
            <a:r>
              <a:rPr lang="en-US" altLang="zh-CN" sz="1800"/>
              <a:t>, </a:t>
            </a:r>
            <a:r>
              <a:rPr lang="zh-CN" altLang="en-US" sz="1800"/>
              <a:t>(Li et al., 2021)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660" y="117475"/>
            <a:ext cx="10968990" cy="72771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Algorithm</a:t>
            </a:r>
            <a:endParaRPr lang="zh-CN" altLang="en-US" sz="222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845185"/>
            <a:ext cx="10968990" cy="1631950"/>
          </a:xfrm>
        </p:spPr>
        <p:txBody>
          <a:bodyPr/>
          <a:p>
            <a:pPr marL="0" lvl="2"/>
            <a:r>
              <a:rPr lang="en-US" altLang="zh-CN"/>
              <a:t>In </a:t>
            </a:r>
            <a:r>
              <a:rPr lang="zh-CN" altLang="en-US" sz="1800">
                <a:sym typeface="+mn-ea"/>
              </a:rPr>
              <a:t>Online normalizer calculation for softmax</a:t>
            </a:r>
            <a:endParaRPr lang="zh-CN" altLang="en-US" sz="1800"/>
          </a:p>
          <a:p>
            <a:pPr lvl="1"/>
            <a:r>
              <a:rPr lang="en-US" altLang="zh-CN"/>
              <a:t>Recent work / Old </a:t>
            </a:r>
            <a:r>
              <a:rPr lang="en-US" altLang="zh-CN"/>
              <a:t>algorithm</a:t>
            </a:r>
            <a:endParaRPr lang="en-US" altLang="zh-CN"/>
          </a:p>
          <a:p>
            <a:pPr lvl="1"/>
            <a:r>
              <a:rPr lang="en-US" altLang="zh-CN"/>
              <a:t>Our new algorithm </a:t>
            </a:r>
            <a:r>
              <a:rPr lang="en-US" altLang="zh-CN"/>
              <a:t>implementation &amp; </a:t>
            </a:r>
            <a:r>
              <a:rPr lang="en-US" altLang="zh-CN"/>
              <a:t>Contrast</a:t>
            </a:r>
            <a:endParaRPr lang="en-US" altLang="zh-CN"/>
          </a:p>
          <a:p>
            <a:pPr lvl="1"/>
            <a:r>
              <a:rPr lang="en-US" altLang="zh-CN"/>
              <a:t>Algorithm feasibility proof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661" r="875" b="8319"/>
          <a:stretch>
            <a:fillRect/>
          </a:stretch>
        </p:blipFill>
        <p:spPr>
          <a:xfrm>
            <a:off x="608330" y="2477135"/>
            <a:ext cx="10499090" cy="2975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5165" y="5521325"/>
            <a:ext cx="10325100" cy="1257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1607185"/>
          </a:xfrm>
        </p:spPr>
        <p:txBody>
          <a:bodyPr/>
          <a:p>
            <a:pPr marL="0" lvl="2"/>
            <a:r>
              <a:rPr lang="en-US" altLang="zh-CN"/>
              <a:t>In </a:t>
            </a:r>
            <a:r>
              <a:rPr lang="zh-CN" altLang="en-US" sz="1800">
                <a:sym typeface="+mn-ea"/>
              </a:rPr>
              <a:t>FlashAttention: Fast and Memory-Efficient Exact Attention with IO-Awareness</a:t>
            </a:r>
            <a:endParaRPr lang="zh-CN" altLang="en-US" sz="1575"/>
          </a:p>
          <a:p>
            <a:pPr lvl="1"/>
            <a:r>
              <a:rPr lang="en-US" altLang="zh-CN">
                <a:sym typeface="+mn-ea"/>
              </a:rPr>
              <a:t>Recent work / Old algorithm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Our new algorithm implementation &amp; Contrast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Where these ideas come from &amp; </a:t>
            </a:r>
            <a:r>
              <a:rPr lang="en-US" altLang="zh-CN"/>
              <a:t>How we use these algorithms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51057"/>
          <a:stretch>
            <a:fillRect/>
          </a:stretch>
        </p:blipFill>
        <p:spPr>
          <a:xfrm>
            <a:off x="121285" y="3274060"/>
            <a:ext cx="11949430" cy="3383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065" y="137865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Model</a:t>
            </a:r>
            <a:endParaRPr lang="zh-CN" altLang="en-US"/>
          </a:p>
        </p:txBody>
      </p:sp>
      <p:pic>
        <p:nvPicPr>
          <p:cNvPr id="5" name="图片 4" descr="transformers_ar"/>
          <p:cNvPicPr>
            <a:picLocks noChangeAspect="1"/>
          </p:cNvPicPr>
          <p:nvPr/>
        </p:nvPicPr>
        <p:blipFill>
          <a:blip r:embed="rId1"/>
          <a:srcRect l="48195" t="-94" r="649" b="716"/>
          <a:stretch>
            <a:fillRect/>
          </a:stretch>
        </p:blipFill>
        <p:spPr>
          <a:xfrm>
            <a:off x="6325870" y="883285"/>
            <a:ext cx="5351780" cy="5865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9285" y="706120"/>
            <a:ext cx="4521835" cy="60426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0045" y="1732280"/>
            <a:ext cx="235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/>
            <a:r>
              <a:rPr lang="en-US" altLang="zh-CN" b="1">
                <a:sym typeface="+mn-ea"/>
              </a:rPr>
              <a:t>Model Overview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5236845" y="1732280"/>
            <a:ext cx="3523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indent="0">
              <a:buNone/>
            </a:pPr>
            <a:r>
              <a:rPr lang="en-US" altLang="zh-CN" b="1">
                <a:sym typeface="+mn-ea"/>
              </a:rPr>
              <a:t>Component Implementation</a:t>
            </a:r>
            <a:endParaRPr lang="en-US" altLang="zh-CN" b="1">
              <a:sym typeface="+mn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671695" y="137795"/>
            <a:ext cx="4476750" cy="568325"/>
          </a:xfrm>
        </p:spPr>
        <p:txBody>
          <a:bodyPr>
            <a:normAutofit/>
          </a:bodyPr>
          <a:p>
            <a:pPr marL="0" lvl="2" indent="0">
              <a:buNone/>
            </a:pPr>
            <a:r>
              <a:rPr lang="en-US" altLang="zh-CN" sz="1800">
                <a:sym typeface="+mn-ea"/>
              </a:rPr>
              <a:t>In </a:t>
            </a:r>
            <a:r>
              <a:rPr lang="zh-CN" altLang="en-US" sz="1800">
                <a:sym typeface="+mn-ea"/>
              </a:rPr>
              <a:t>Attention Is All You Need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475" y="155575"/>
            <a:ext cx="2190115" cy="705485"/>
          </a:xfrm>
        </p:spPr>
        <p:txBody>
          <a:bodyPr/>
          <a:p>
            <a:r>
              <a:rPr lang="en-US" altLang="zh-CN">
                <a:sym typeface="+mn-ea"/>
              </a:rPr>
              <a:t>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6345" y="78105"/>
            <a:ext cx="7907020" cy="1626870"/>
          </a:xfrm>
        </p:spPr>
        <p:txBody>
          <a:bodyPr/>
          <a:p>
            <a:r>
              <a:rPr lang="en-US" altLang="zh-CN"/>
              <a:t>In </a:t>
            </a:r>
            <a:r>
              <a:rPr lang="zh-CN" altLang="en-US">
                <a:sym typeface="+mn-ea"/>
              </a:rPr>
              <a:t>LLaMA: Open and Efficient Foundation Language Models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The basic </a:t>
            </a:r>
            <a:r>
              <a:rPr lang="en-US" altLang="zh-CN"/>
              <a:t>model</a:t>
            </a:r>
            <a:endParaRPr lang="en-US" altLang="zh-CN"/>
          </a:p>
          <a:p>
            <a:pPr lvl="1"/>
            <a:r>
              <a:rPr lang="en-US" altLang="zh-CN"/>
              <a:t>Modification &amp; Novel </a:t>
            </a:r>
            <a:r>
              <a:rPr lang="en-US" altLang="zh-CN"/>
              <a:t>Implementation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96620" y="3879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Pre-traini</a:t>
            </a:r>
            <a:r>
              <a:rPr lang="en-US" altLang="zh-CN" b="1">
                <a:sym typeface="+mn-ea"/>
              </a:rPr>
              <a:t>ng Data</a:t>
            </a:r>
            <a:r>
              <a:rPr lang="en-US" altLang="zh-CN" b="1"/>
              <a:t>:</a:t>
            </a:r>
            <a:endParaRPr lang="en-US" altLang="zh-CN" b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6120" y="4247515"/>
            <a:ext cx="4133215" cy="235966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085965" y="1942465"/>
            <a:ext cx="459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Architecture:   </a:t>
            </a:r>
            <a:r>
              <a:rPr lang="en-US" altLang="zh-CN"/>
              <a:t>traditional transformer arch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7085330" y="2548255"/>
          <a:ext cx="4767580" cy="132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580"/>
              </a:tblGrid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Pre-normalization [GPT3]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SwiGLU activation function [PaLM]</a:t>
                      </a:r>
                      <a:endParaRPr lang="zh-CN" altLang="en-US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Rotary Embeddings [GPTNeo]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7209790" y="4744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Other efficient implementation:</a:t>
            </a:r>
            <a:endParaRPr lang="en-US" altLang="zh-CN" b="1"/>
          </a:p>
        </p:txBody>
      </p:sp>
      <p:graphicFrame>
        <p:nvGraphicFramePr>
          <p:cNvPr id="12" name="表格 11"/>
          <p:cNvGraphicFramePr/>
          <p:nvPr>
            <p:custDataLst>
              <p:tags r:id="rId7"/>
            </p:custDataLst>
          </p:nvPr>
        </p:nvGraphicFramePr>
        <p:xfrm>
          <a:off x="7085965" y="5267960"/>
          <a:ext cx="4767580" cy="132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580"/>
              </a:tblGrid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Multi-head attention operator [FlashAttention]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Reduce the amount of activations</a:t>
                      </a:r>
                      <a:endParaRPr lang="en-US" altLang="zh-CN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 </a:t>
                      </a:r>
                      <a:r>
                        <a:rPr lang="en-US" altLang="zh-CN">
                          <a:latin typeface="Comic Sans MS Regular" panose="030F0702030302020204" charset="0"/>
                          <a:cs typeface="Comic Sans MS Regular" panose="030F0702030302020204" charset="0"/>
                        </a:rPr>
                        <a:t>all_reduce</a:t>
                      </a:r>
                      <a:r>
                        <a:rPr lang="en-US" altLang="zh-CN"/>
                        <a:t> operations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4475" y="1922145"/>
            <a:ext cx="6237605" cy="146685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706120" y="15005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Model Size:</a:t>
            </a:r>
            <a:endParaRPr lang="en-US" altLang="zh-CN" b="1"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11"/>
            </p:custDataLst>
          </p:nvPr>
        </p:nvPicPr>
        <p:blipFill>
          <a:blip r:embed="rId12"/>
          <a:srcRect l="38905" t="82949" r="46243" b="9251"/>
          <a:stretch>
            <a:fillRect/>
          </a:stretch>
        </p:blipFill>
        <p:spPr>
          <a:xfrm>
            <a:off x="418465" y="3452495"/>
            <a:ext cx="850900" cy="191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286885" y="3452495"/>
            <a:ext cx="1819275" cy="2381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225040" y="3424555"/>
            <a:ext cx="390525" cy="2190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269365" y="3415030"/>
            <a:ext cx="590550" cy="2286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57525" y="3424555"/>
            <a:ext cx="390525" cy="219075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75" y="70"/>
            <a:ext cx="10969200" cy="705600"/>
          </a:xfrm>
        </p:spPr>
        <p:txBody>
          <a:bodyPr/>
          <a:p>
            <a:r>
              <a:rPr lang="zh-CN" altLang="en-US">
                <a:sym typeface="+mn-ea"/>
              </a:rPr>
              <a:t>Survey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7450" y="93345"/>
            <a:ext cx="7959725" cy="1456690"/>
          </a:xfrm>
        </p:spPr>
        <p:txBody>
          <a:bodyPr/>
          <a:p>
            <a:pPr marL="0" lvl="2"/>
            <a:r>
              <a:rPr lang="en-US" altLang="zh-CN"/>
              <a:t>In </a:t>
            </a:r>
            <a:r>
              <a:rPr lang="zh-CN" altLang="en-US" sz="1800">
                <a:sym typeface="+mn-ea"/>
              </a:rPr>
              <a:t>The Deep Learning Compiler: A Comprehensive Survey</a:t>
            </a:r>
            <a:endParaRPr lang="zh-CN" altLang="en-US" sz="1800"/>
          </a:p>
          <a:p>
            <a:pPr lvl="1"/>
            <a:r>
              <a:rPr lang="en-US" altLang="zh-CN"/>
              <a:t>What is </a:t>
            </a:r>
            <a:r>
              <a:rPr lang="en-US" altLang="zh-CN"/>
              <a:t>DL Compiler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en-US" altLang="zh-CN"/>
              <a:t>What is in the DL Compiler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84910"/>
            <a:ext cx="8752205" cy="56730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3060" y="187960"/>
            <a:ext cx="4034790" cy="1157605"/>
          </a:xfrm>
        </p:spPr>
        <p:txBody>
          <a:bodyPr>
            <a:normAutofit/>
          </a:bodyPr>
          <a:p>
            <a:r>
              <a:rPr lang="en-US" altLang="zh-CN"/>
              <a:t>Repository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38065" y="187960"/>
            <a:ext cx="7188200" cy="66186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7800" y="6160135"/>
            <a:ext cx="4550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https://github.com/facebookresearch/llama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3060" y="2048510"/>
            <a:ext cx="180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code &amp; result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 </a:t>
            </a:r>
            <a:r>
              <a:rPr lang="en-US" altLang="zh-CN"/>
              <a:t>you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TABLE_ENDDRAG_ORIGIN_RECT" val="375*103"/>
  <p:tag name="TABLE_ENDDRAG_RECT" val="144*211*375*103"/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TABLE_ENDDRAG_ORIGIN_RECT" val="375*103"/>
  <p:tag name="TABLE_ENDDRAG_RECT" val="144*211*375*103"/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COMMONDATA" val="eyJoZGlkIjoiOGI0YzQyYWU5OTQzMTNjZjQ0MzY3NmYzYzQ5Y2Q3Y2EifQ=="/>
  <p:tag name="KSO_WPP_MARK_KEY" val="a01e77f4-df90-41d9-b515-44856435d1d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WPS 演示</Application>
  <PresentationFormat>宽屏</PresentationFormat>
  <Paragraphs>79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Comic Sans MS Regular</vt:lpstr>
      <vt:lpstr>Comic Sans MS</vt:lpstr>
      <vt:lpstr>微软雅黑</vt:lpstr>
      <vt:lpstr>Arial Unicode MS</vt:lpstr>
      <vt:lpstr>Calibri</vt:lpstr>
      <vt:lpstr>Office 主题​​</vt:lpstr>
      <vt:lpstr>Methodology in AI</vt:lpstr>
      <vt:lpstr>Methodology in AI</vt:lpstr>
      <vt:lpstr>Algorithm</vt:lpstr>
      <vt:lpstr>Algorithm</vt:lpstr>
      <vt:lpstr>Model</vt:lpstr>
      <vt:lpstr>Model</vt:lpstr>
      <vt:lpstr>Survey</vt:lpstr>
      <vt:lpstr>Repository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修订</cp:lastModifiedBy>
  <cp:revision>158</cp:revision>
  <dcterms:created xsi:type="dcterms:W3CDTF">2019-06-19T02:08:00Z</dcterms:created>
  <dcterms:modified xsi:type="dcterms:W3CDTF">2023-04-12T03:23:41Z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A0A72A5F22D24859B882CE58C3915323_13</vt:lpwstr>
  </property>
</Properties>
</file>