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2" r:id="rId8"/>
    <p:sldId id="263" r:id="rId9"/>
    <p:sldId id="264" r:id="rId10"/>
    <p:sldId id="261" r:id="rId11"/>
    <p:sldId id="265" r:id="rId12"/>
    <p:sldId id="266" r:id="rId13"/>
    <p:sldId id="267" r:id="rId14"/>
    <p:sldId id="268" r:id="rId15"/>
    <p:sldId id="269" r:id="rId16"/>
    <p:sldId id="271" r:id="rId17"/>
    <p:sldId id="273" r:id="rId18"/>
    <p:sldId id="270" r:id="rId19"/>
    <p:sldId id="274" r:id="rId20"/>
    <p:sldId id="276" r:id="rId21"/>
    <p:sldId id="275"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image" Target="../media/image1.jpeg"/><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custDataLst>
              <p:tags r:id="rId2"/>
            </p:custDataLst>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custDataLst>
              <p:tags r:id="rId3"/>
            </p:custDataLst>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custDataLst>
              <p:tags r:id="rId4"/>
            </p:custDataLst>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custDataLst>
              <p:tags r:id="rId8"/>
            </p:custDataLst>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custDataLst>
              <p:tags r:id="rId10"/>
            </p:custDataLst>
          </p:nvPr>
        </p:nvPicPr>
        <p:blipFill rotWithShape="1">
          <a:blip r:embed="rId11">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12"/>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2" name="矩形 11"/>
          <p:cNvSpPr/>
          <p:nvPr>
            <p:custDataLst>
              <p:tags r:id="rId2"/>
            </p:custDataLst>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custDataLst>
              <p:tags r:id="rId3"/>
            </p:custDataLst>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custDataLst>
              <p:tags r:id="rId8"/>
            </p:custDataLst>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3"/>
            </p:custDataLst>
          </p:nvPr>
        </p:nvGrpSpPr>
        <p:grpSpPr>
          <a:xfrm>
            <a:off x="10924705" y="5686200"/>
            <a:ext cx="535663" cy="867080"/>
            <a:chOff x="8382000" y="1972236"/>
            <a:chExt cx="865094" cy="1400332"/>
          </a:xfrm>
        </p:grpSpPr>
        <p:sp>
          <p:nvSpPr>
            <p:cNvPr id="8" name="矩形 7"/>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3"/>
            </p:custDataLst>
          </p:nvPr>
        </p:nvGrpSpPr>
        <p:grpSpPr>
          <a:xfrm>
            <a:off x="10924705" y="5686200"/>
            <a:ext cx="535663" cy="867080"/>
            <a:chOff x="8382000" y="1972236"/>
            <a:chExt cx="865094" cy="1400332"/>
          </a:xfrm>
        </p:grpSpPr>
        <p:sp>
          <p:nvSpPr>
            <p:cNvPr id="10" name="矩形 9"/>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custDataLst>
              <p:tags r:id="rId6"/>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矩形 9"/>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custDataLst>
              <p:tags r:id="rId4"/>
            </p:custDataLst>
          </p:nvPr>
        </p:nvGrpSpPr>
        <p:grpSpPr>
          <a:xfrm>
            <a:off x="3968306" y="5686200"/>
            <a:ext cx="535663" cy="867080"/>
            <a:chOff x="8382000" y="1972236"/>
            <a:chExt cx="865094" cy="1400332"/>
          </a:xfrm>
        </p:grpSpPr>
        <p:sp>
          <p:nvSpPr>
            <p:cNvPr id="12" name="矩形 11"/>
            <p:cNvSpPr/>
            <p:nvPr userDrawn="1">
              <p:custDataLst>
                <p:tags r:id="rId5"/>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6"/>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p:custDataLst>
              <p:tags r:id="rId3"/>
            </p:custDataLst>
          </p:nvPr>
        </p:nvGrpSpPr>
        <p:grpSpPr>
          <a:xfrm>
            <a:off x="10924705" y="5686200"/>
            <a:ext cx="535663" cy="867080"/>
            <a:chOff x="8382000" y="1972236"/>
            <a:chExt cx="865094" cy="1400332"/>
          </a:xfrm>
        </p:grpSpPr>
        <p:sp>
          <p:nvSpPr>
            <p:cNvPr id="11" name="矩形 10"/>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p:custDataLst>
              <p:tags r:id="rId3"/>
            </p:custDataLst>
          </p:nvPr>
        </p:nvSpPr>
        <p:spPr>
          <a:xfrm>
            <a:off x="117935"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矩形 7"/>
          <p:cNvSpPr/>
          <p:nvPr>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custDataLst>
              <p:tags r:id="rId2"/>
            </p:custDataLst>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custDataLst>
              <p:tags r:id="rId4"/>
            </p:custDataLst>
          </p:nvPr>
        </p:nvSpPr>
        <p:spPr>
          <a:xfrm>
            <a:off x="2225449" y="2379437"/>
            <a:ext cx="1854654" cy="185465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5"/>
            </p:custDataLst>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2.xml"/><Relationship Id="rId19" Type="http://schemas.openxmlformats.org/officeDocument/2006/relationships/tags" Target="../tags/tag13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204.xml"/><Relationship Id="rId5" Type="http://schemas.openxmlformats.org/officeDocument/2006/relationships/image" Target="../media/image8.png"/><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image" Target="../media/image9.png"/><Relationship Id="rId3" Type="http://schemas.openxmlformats.org/officeDocument/2006/relationships/tags" Target="../tags/tag207.xml"/><Relationship Id="rId2" Type="http://schemas.openxmlformats.org/officeDocument/2006/relationships/tags" Target="../tags/tag206.xml"/><Relationship Id="rId10" Type="http://schemas.openxmlformats.org/officeDocument/2006/relationships/notesSlide" Target="../notesSlides/notesSlide10.xml"/><Relationship Id="rId1" Type="http://schemas.openxmlformats.org/officeDocument/2006/relationships/tags" Target="../tags/tag20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image" Target="../media/image10.png"/><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tags" Target="../tags/tag242.xml"/><Relationship Id="rId6" Type="http://schemas.openxmlformats.org/officeDocument/2006/relationships/image" Target="../media/image12.png"/><Relationship Id="rId5" Type="http://schemas.openxmlformats.org/officeDocument/2006/relationships/tags" Target="../tags/tag241.xml"/><Relationship Id="rId4" Type="http://schemas.openxmlformats.org/officeDocument/2006/relationships/image" Target="../media/image11.png"/><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247.xml"/><Relationship Id="rId5" Type="http://schemas.openxmlformats.org/officeDocument/2006/relationships/image" Target="../media/image13.png"/><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tags" Target="../tags/tag251.xml"/><Relationship Id="rId4" Type="http://schemas.openxmlformats.org/officeDocument/2006/relationships/image" Target="../media/image14.png"/><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2.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2" Type="http://schemas.openxmlformats.org/officeDocument/2006/relationships/notesSlide" Target="../notesSlides/notesSlide1.xml"/><Relationship Id="rId21" Type="http://schemas.openxmlformats.org/officeDocument/2006/relationships/slideLayout" Target="../slideLayouts/slideLayout7.xml"/><Relationship Id="rId20" Type="http://schemas.openxmlformats.org/officeDocument/2006/relationships/tags" Target="../tags/tag160.xml"/><Relationship Id="rId2" Type="http://schemas.openxmlformats.org/officeDocument/2006/relationships/tags" Target="../tags/tag142.xml"/><Relationship Id="rId19" Type="http://schemas.openxmlformats.org/officeDocument/2006/relationships/tags" Target="../tags/tag159.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1.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image" Target="../media/image2.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tags" Target="../tags/tag172.xml"/><Relationship Id="rId10" Type="http://schemas.openxmlformats.org/officeDocument/2006/relationships/image" Target="../media/image4.png"/><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image" Target="../media/image5.png"/><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7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84.xml"/><Relationship Id="rId4" Type="http://schemas.openxmlformats.org/officeDocument/2006/relationships/image" Target="../media/image6.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89.xml"/><Relationship Id="rId5" Type="http://schemas.openxmlformats.org/officeDocument/2006/relationships/image" Target="../media/image7.png"/><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zh-CN" altLang="en-US" sz="6700">
                <a:sym typeface="+mn-ea"/>
              </a:rPr>
              <a:t>基于大规模日志的故障诊断</a:t>
            </a:r>
            <a:br>
              <a:rPr lang="zh-CN" altLang="en-US"/>
            </a:br>
            <a:endParaRPr lang="zh-CN" altLang="zh-CN"/>
          </a:p>
        </p:txBody>
      </p:sp>
      <p:sp>
        <p:nvSpPr>
          <p:cNvPr id="3" name="副标题 2"/>
          <p:cNvSpPr>
            <a:spLocks noGrp="1"/>
          </p:cNvSpPr>
          <p:nvPr>
            <p:ph type="subTitle" idx="1"/>
            <p:custDataLst>
              <p:tags r:id="rId2"/>
            </p:custDataLst>
          </p:nvPr>
        </p:nvSpPr>
        <p:spPr/>
        <p:txBody>
          <a:bodyPr>
            <a:noAutofit/>
          </a:bodyPr>
          <a:p>
            <a:r>
              <a:rPr lang="zh-CN" altLang="en-US" sz="3600"/>
              <a:t>初赛总结</a:t>
            </a:r>
            <a:endParaRPr lang="zh-CN" altLang="en-US" sz="36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取距离异常时间最近的</a:t>
            </a:r>
            <a:r>
              <a:rPr lang="en-US" altLang="zh-CN" sz="2800">
                <a:solidFill>
                  <a:schemeClr val="accent1"/>
                </a:solidFill>
                <a:latin typeface="+mj-lt"/>
                <a:ea typeface="+mj-ea"/>
                <a:cs typeface="+mj-cs"/>
              </a:rPr>
              <a:t>20</a:t>
            </a:r>
            <a:r>
              <a:rPr lang="zh-CN" altLang="en-US" sz="2800">
                <a:solidFill>
                  <a:schemeClr val="accent1"/>
                </a:solidFill>
                <a:latin typeface="+mj-lt"/>
                <a:ea typeface="+mj-ea"/>
                <a:cs typeface="+mj-cs"/>
              </a:rPr>
              <a:t>条日志数据</a:t>
            </a:r>
            <a:endParaRPr lang="zh-CN" altLang="en-US" sz="2800">
              <a:solidFill>
                <a:schemeClr val="accent1"/>
              </a:solidFill>
              <a:latin typeface="+mj-lt"/>
              <a:ea typeface="+mj-ea"/>
              <a:cs typeface="+mj-cs"/>
            </a:endParaRPr>
          </a:p>
        </p:txBody>
      </p:sp>
      <p:sp>
        <p:nvSpPr>
          <p:cNvPr id="10" name="文本框 9"/>
          <p:cNvSpPr txBox="1"/>
          <p:nvPr>
            <p:custDataLst>
              <p:tags r:id="rId3"/>
            </p:custDataLst>
          </p:nvPr>
        </p:nvSpPr>
        <p:spPr>
          <a:xfrm>
            <a:off x="954405" y="2275205"/>
            <a:ext cx="10323195" cy="379222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en-US" altLang="zh-CN" sz="2000">
                <a:solidFill>
                  <a:schemeClr val="tx1"/>
                </a:solidFill>
                <a:effectLst>
                  <a:outerShdw blurRad="38100" dist="25400" dir="5400000" algn="ctr" rotWithShape="0">
                    <a:srgbClr val="6E747A">
                      <a:alpha val="43000"/>
                    </a:srgbClr>
                  </a:outerShdw>
                </a:effectLst>
                <a:sym typeface="+mn-ea"/>
              </a:rPr>
              <a:t>Word2Vec-CBOW</a:t>
            </a:r>
            <a:r>
              <a:rPr lang="zh-CN" altLang="en-US" sz="2000">
                <a:solidFill>
                  <a:schemeClr val="tx1"/>
                </a:solidFill>
                <a:effectLst>
                  <a:outerShdw blurRad="38100" dist="25400" dir="5400000" algn="ctr" rotWithShape="0">
                    <a:srgbClr val="6E747A">
                      <a:alpha val="43000"/>
                    </a:srgbClr>
                  </a:outerShdw>
                </a:effectLst>
                <a:sym typeface="+mn-ea"/>
              </a:rPr>
              <a:t>预训练，对句子包含的所有单词</a:t>
            </a:r>
            <a:r>
              <a:rPr lang="en-US" altLang="zh-CN" sz="2000">
                <a:solidFill>
                  <a:schemeClr val="tx1"/>
                </a:solidFill>
                <a:effectLst>
                  <a:outerShdw blurRad="38100" dist="25400" dir="5400000" algn="ctr" rotWithShape="0">
                    <a:srgbClr val="6E747A">
                      <a:alpha val="43000"/>
                    </a:srgbClr>
                  </a:outerShdw>
                </a:effectLst>
                <a:sym typeface="+mn-ea"/>
              </a:rPr>
              <a:t>embedding</a:t>
            </a:r>
            <a:r>
              <a:rPr lang="zh-CN" altLang="en-US" sz="2000">
                <a:solidFill>
                  <a:schemeClr val="tx1"/>
                </a:solidFill>
                <a:effectLst>
                  <a:outerShdw blurRad="38100" dist="25400" dir="5400000" algn="ctr" rotWithShape="0">
                    <a:srgbClr val="6E747A">
                      <a:alpha val="43000"/>
                    </a:srgbClr>
                  </a:outerShdw>
                </a:effectLst>
                <a:sym typeface="+mn-ea"/>
              </a:rPr>
              <a:t>求平均得到句子</a:t>
            </a:r>
            <a:r>
              <a:rPr lang="en-US" altLang="zh-CN" sz="2000">
                <a:solidFill>
                  <a:schemeClr val="tx1"/>
                </a:solidFill>
                <a:effectLst>
                  <a:outerShdw blurRad="38100" dist="25400" dir="5400000" algn="ctr" rotWithShape="0">
                    <a:srgbClr val="6E747A">
                      <a:alpha val="43000"/>
                    </a:srgbClr>
                  </a:outerShdw>
                </a:effectLst>
                <a:sym typeface="+mn-ea"/>
              </a:rPr>
              <a:t>embedding</a:t>
            </a:r>
            <a:r>
              <a:rPr lang="zh-CN" altLang="en-US" sz="2000">
                <a:solidFill>
                  <a:schemeClr val="tx1"/>
                </a:solidFill>
                <a:effectLst>
                  <a:outerShdw blurRad="38100" dist="25400" dir="5400000" algn="ctr" rotWithShape="0">
                    <a:srgbClr val="6E747A">
                      <a:alpha val="43000"/>
                    </a:srgbClr>
                  </a:outerShdw>
                </a:effectLst>
                <a:sym typeface="+mn-ea"/>
              </a:rPr>
              <a:t>（因为</a:t>
            </a:r>
            <a:r>
              <a:rPr lang="en-US" altLang="zh-CN" sz="2000">
                <a:solidFill>
                  <a:schemeClr val="tx1"/>
                </a:solidFill>
                <a:effectLst>
                  <a:outerShdw blurRad="38100" dist="25400" dir="5400000" algn="ctr" rotWithShape="0">
                    <a:srgbClr val="6E747A">
                      <a:alpha val="43000"/>
                    </a:srgbClr>
                  </a:outerShdw>
                </a:effectLst>
                <a:sym typeface="+mn-ea"/>
              </a:rPr>
              <a:t>padding</a:t>
            </a:r>
            <a:r>
              <a:rPr lang="zh-CN" altLang="en-US" sz="2000">
                <a:solidFill>
                  <a:schemeClr val="tx1"/>
                </a:solidFill>
                <a:effectLst>
                  <a:outerShdw blurRad="38100" dist="25400" dir="5400000" algn="ctr" rotWithShape="0">
                    <a:srgbClr val="6E747A">
                      <a:alpha val="43000"/>
                    </a:srgbClr>
                  </a:outerShdw>
                </a:effectLst>
                <a:sym typeface="+mn-ea"/>
              </a:rPr>
              <a:t>不使用</a:t>
            </a:r>
            <a:r>
              <a:rPr lang="en-US" altLang="zh-CN" sz="2000">
                <a:solidFill>
                  <a:schemeClr val="tx1"/>
                </a:solidFill>
                <a:effectLst>
                  <a:outerShdw blurRad="38100" dist="25400" dir="5400000" algn="ctr" rotWithShape="0">
                    <a:srgbClr val="6E747A">
                      <a:alpha val="43000"/>
                    </a:srgbClr>
                  </a:outerShdw>
                </a:effectLst>
                <a:sym typeface="+mn-ea"/>
              </a:rPr>
              <a:t>Dov2Vec</a:t>
            </a:r>
            <a:r>
              <a:rPr lang="zh-CN" altLang="en-US" sz="2000">
                <a:solidFill>
                  <a:schemeClr val="tx1"/>
                </a:solidFill>
                <a:effectLst>
                  <a:outerShdw blurRad="38100" dist="25400" dir="5400000" algn="ctr" rotWithShape="0">
                    <a:srgbClr val="6E747A">
                      <a:alpha val="43000"/>
                    </a:srgbClr>
                  </a:outerShdw>
                </a:effectLst>
                <a:sym typeface="+mn-ea"/>
              </a:rPr>
              <a:t>）</a:t>
            </a:r>
            <a:endParaRPr lang="en-US" altLang="zh-CN"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en-US" altLang="zh-CN" sz="2000">
                <a:solidFill>
                  <a:schemeClr val="tx1"/>
                </a:solidFill>
                <a:effectLst>
                  <a:outerShdw blurRad="38100" dist="25400" dir="5400000" algn="ctr" rotWithShape="0">
                    <a:srgbClr val="6E747A">
                      <a:alpha val="43000"/>
                    </a:srgbClr>
                  </a:outerShdw>
                </a:effectLst>
                <a:sym typeface="+mn-ea"/>
              </a:rPr>
              <a:t>TF-IDF</a:t>
            </a:r>
            <a:r>
              <a:rPr lang="zh-CN" altLang="en-US" sz="2000">
                <a:solidFill>
                  <a:schemeClr val="tx1"/>
                </a:solidFill>
                <a:effectLst>
                  <a:outerShdw blurRad="38100" dist="25400" dir="5400000" algn="ctr" rotWithShape="0">
                    <a:srgbClr val="6E747A">
                      <a:alpha val="43000"/>
                    </a:srgbClr>
                  </a:outerShdw>
                </a:effectLst>
                <a:sym typeface="+mn-ea"/>
              </a:rPr>
              <a:t>词频特征</a:t>
            </a:r>
            <a:r>
              <a:rPr lang="en-US" altLang="zh-CN" sz="2000">
                <a:solidFill>
                  <a:schemeClr val="tx1"/>
                </a:solidFill>
                <a:effectLst>
                  <a:outerShdw blurRad="38100" dist="25400" dir="5400000" algn="ctr" rotWithShape="0">
                    <a:srgbClr val="6E747A">
                      <a:alpha val="43000"/>
                    </a:srgbClr>
                  </a:outerShdw>
                </a:effectLst>
                <a:sym typeface="+mn-ea"/>
              </a:rPr>
              <a:t>embedding</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根据'|'符号</a:t>
            </a:r>
            <a:r>
              <a:rPr lang="zh-CN" altLang="en-US" sz="2000">
                <a:solidFill>
                  <a:schemeClr val="tx1"/>
                </a:solidFill>
                <a:effectLst>
                  <a:outerShdw blurRad="38100" dist="25400" dir="5400000" algn="ctr" rotWithShape="0">
                    <a:srgbClr val="6E747A">
                      <a:alpha val="43000"/>
                    </a:srgbClr>
                  </a:outerShdw>
                </a:effectLst>
                <a:sym typeface="+mn-ea"/>
              </a:rPr>
              <a:t>划分每条日志信息</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重要</a:t>
            </a:r>
            <a:r>
              <a:rPr lang="zh-CN" altLang="en-US" sz="2000">
                <a:solidFill>
                  <a:schemeClr val="tx1"/>
                </a:solidFill>
                <a:effectLst>
                  <a:outerShdw blurRad="38100" dist="25400" dir="5400000" algn="ctr" rotWithShape="0">
                    <a:srgbClr val="6E747A">
                      <a:alpha val="43000"/>
                    </a:srgbClr>
                  </a:outerShdw>
                </a:effectLst>
                <a:sym typeface="+mn-ea"/>
              </a:rPr>
              <a:t>特征：类型特征、</a:t>
            </a:r>
            <a:r>
              <a:rPr lang="en-US" altLang="zh-CN" sz="2000">
                <a:solidFill>
                  <a:schemeClr val="tx1"/>
                </a:solidFill>
                <a:effectLst>
                  <a:outerShdw blurRad="38100" dist="25400" dir="5400000" algn="ctr" rotWithShape="0">
                    <a:srgbClr val="6E747A">
                      <a:alpha val="43000"/>
                    </a:srgbClr>
                  </a:outerShdw>
                </a:effectLst>
                <a:sym typeface="+mn-ea"/>
              </a:rPr>
              <a:t>CPU</a:t>
            </a:r>
            <a:r>
              <a:rPr lang="zh-CN" altLang="en-US" sz="2000">
                <a:solidFill>
                  <a:schemeClr val="tx1"/>
                </a:solidFill>
                <a:effectLst>
                  <a:outerShdw blurRad="38100" dist="25400" dir="5400000" algn="ctr" rotWithShape="0">
                    <a:srgbClr val="6E747A">
                      <a:alpha val="43000"/>
                    </a:srgbClr>
                  </a:outerShdw>
                </a:effectLst>
                <a:sym typeface="+mn-ea"/>
              </a:rPr>
              <a:t>类型、asserted</a:t>
            </a:r>
            <a:r>
              <a:rPr lang="en-US" altLang="zh-CN" sz="2000">
                <a:solidFill>
                  <a:schemeClr val="tx1"/>
                </a:solidFill>
                <a:effectLst>
                  <a:outerShdw blurRad="38100" dist="25400" dir="5400000" algn="ctr" rotWithShape="0">
                    <a:srgbClr val="6E747A">
                      <a:alpha val="43000"/>
                    </a:srgbClr>
                  </a:outerShdw>
                </a:effectLst>
                <a:sym typeface="+mn-ea"/>
              </a:rPr>
              <a:t>/deasserted</a:t>
            </a:r>
            <a:r>
              <a:rPr lang="zh-CN" altLang="en-US" sz="2000">
                <a:solidFill>
                  <a:schemeClr val="tx1"/>
                </a:solidFill>
                <a:effectLst>
                  <a:outerShdw blurRad="38100" dist="25400" dir="5400000" algn="ctr" rotWithShape="0">
                    <a:srgbClr val="6E747A">
                      <a:alpha val="43000"/>
                    </a:srgbClr>
                  </a:outerShdw>
                </a:effectLst>
                <a:sym typeface="+mn-ea"/>
              </a:rPr>
              <a:t>、系统错误类型、内存错误类型</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时间跨度、</a:t>
            </a:r>
            <a:r>
              <a:rPr lang="zh-CN" altLang="en-US" sz="2000">
                <a:solidFill>
                  <a:srgbClr val="FF0000"/>
                </a:solidFill>
                <a:effectLst>
                  <a:outerShdw blurRad="38100" dist="25400" dir="5400000" algn="ctr" rotWithShape="0">
                    <a:srgbClr val="6E747A">
                      <a:alpha val="43000"/>
                    </a:srgbClr>
                  </a:outerShdw>
                </a:effectLst>
                <a:sym typeface="+mn-ea"/>
              </a:rPr>
              <a:t>出现最多</a:t>
            </a:r>
            <a:r>
              <a:rPr lang="zh-CN" altLang="en-US" sz="2000">
                <a:solidFill>
                  <a:schemeClr val="tx1"/>
                </a:solidFill>
                <a:effectLst>
                  <a:outerShdw blurRad="38100" dist="25400" dir="5400000" algn="ctr" rotWithShape="0">
                    <a:srgbClr val="6E747A">
                      <a:alpha val="43000"/>
                    </a:srgbClr>
                  </a:outerShdw>
                </a:effectLst>
                <a:sym typeface="+mn-ea"/>
              </a:rPr>
              <a:t>的类型特征、出现次数次</a:t>
            </a:r>
            <a:r>
              <a:rPr lang="zh-CN" altLang="en-US" sz="2000">
                <a:solidFill>
                  <a:schemeClr val="tx1"/>
                </a:solidFill>
                <a:effectLst>
                  <a:outerShdw blurRad="38100" dist="25400" dir="5400000" algn="ctr" rotWithShape="0">
                    <a:srgbClr val="6E747A">
                      <a:alpha val="43000"/>
                    </a:srgbClr>
                  </a:outerShdw>
                </a:effectLst>
                <a:sym typeface="+mn-ea"/>
              </a:rPr>
              <a:t>高</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统计出现次数、占比、与平均值之差、之比、最大最小</a:t>
            </a:r>
            <a:r>
              <a:rPr lang="zh-CN" altLang="en-US" sz="2000">
                <a:solidFill>
                  <a:schemeClr val="tx1"/>
                </a:solidFill>
                <a:effectLst>
                  <a:outerShdw blurRad="38100" dist="25400" dir="5400000" algn="ctr" rotWithShape="0">
                    <a:srgbClr val="6E747A">
                      <a:alpha val="43000"/>
                    </a:srgbClr>
                  </a:outerShdw>
                </a:effectLst>
                <a:sym typeface="+mn-ea"/>
              </a:rPr>
              <a:t>跨度</a:t>
            </a:r>
            <a:endParaRPr lang="zh-CN" altLang="en-US" sz="2000">
              <a:solidFill>
                <a:schemeClr val="tx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4"/>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2.2 </a:t>
            </a:r>
            <a:r>
              <a:rPr lang="zh-CN" altLang="en-US">
                <a:solidFill>
                  <a:schemeClr val="accent1"/>
                </a:solidFill>
              </a:rPr>
              <a:t>特征</a:t>
            </a:r>
            <a:r>
              <a:rPr lang="zh-CN" altLang="en-US">
                <a:solidFill>
                  <a:schemeClr val="accent1"/>
                </a:solidFill>
              </a:rPr>
              <a:t>处理</a:t>
            </a:r>
            <a:endParaRPr lang="zh-CN" altLang="en-US">
              <a:solidFill>
                <a:schemeClr val="accent1"/>
              </a:solidFill>
            </a:endParaRPr>
          </a:p>
        </p:txBody>
      </p:sp>
      <p:pic>
        <p:nvPicPr>
          <p:cNvPr id="3" name="图片 2"/>
          <p:cNvPicPr>
            <a:picLocks noChangeAspect="1"/>
          </p:cNvPicPr>
          <p:nvPr/>
        </p:nvPicPr>
        <p:blipFill>
          <a:blip r:embed="rId5"/>
          <a:stretch>
            <a:fillRect/>
          </a:stretch>
        </p:blipFill>
        <p:spPr>
          <a:xfrm>
            <a:off x="5410200" y="3351530"/>
            <a:ext cx="4889500" cy="70485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初赛</a:t>
            </a:r>
            <a:r>
              <a:rPr lang="en-US" altLang="zh-CN" sz="2800">
                <a:solidFill>
                  <a:schemeClr val="accent1"/>
                </a:solidFill>
                <a:latin typeface="+mj-lt"/>
                <a:ea typeface="+mj-ea"/>
                <a:cs typeface="+mj-cs"/>
              </a:rPr>
              <a:t>B</a:t>
            </a:r>
            <a:r>
              <a:rPr lang="zh-CN" altLang="en-US" sz="2800">
                <a:solidFill>
                  <a:schemeClr val="accent1"/>
                </a:solidFill>
                <a:latin typeface="+mj-lt"/>
                <a:ea typeface="+mj-ea"/>
                <a:cs typeface="+mj-cs"/>
              </a:rPr>
              <a:t>榜：</a:t>
            </a:r>
            <a:r>
              <a:rPr lang="en-US" altLang="zh-CN" sz="2800">
                <a:solidFill>
                  <a:schemeClr val="accent1"/>
                </a:solidFill>
                <a:latin typeface="+mj-lt"/>
                <a:ea typeface="+mj-ea"/>
                <a:cs typeface="+mj-cs"/>
              </a:rPr>
              <a:t>55</a:t>
            </a:r>
            <a:r>
              <a:rPr lang="zh-CN" altLang="en-US" sz="2800">
                <a:solidFill>
                  <a:schemeClr val="accent1"/>
                </a:solidFill>
                <a:latin typeface="+mj-lt"/>
                <a:ea typeface="+mj-ea"/>
                <a:cs typeface="+mj-cs"/>
              </a:rPr>
              <a:t>名</a:t>
            </a:r>
            <a:r>
              <a:rPr lang="en-US" altLang="zh-CN" sz="2800">
                <a:solidFill>
                  <a:schemeClr val="accent1"/>
                </a:solidFill>
                <a:latin typeface="+mj-lt"/>
                <a:ea typeface="+mj-ea"/>
                <a:cs typeface="+mj-cs"/>
              </a:rPr>
              <a:t>/0.6879</a:t>
            </a:r>
            <a:endParaRPr lang="en-US" altLang="zh-CN"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2.3 </a:t>
            </a:r>
            <a:r>
              <a:rPr lang="zh-CN" altLang="en-US">
                <a:solidFill>
                  <a:schemeClr val="accent1"/>
                </a:solidFill>
              </a:rPr>
              <a:t>初赛结果</a:t>
            </a:r>
            <a:endParaRPr lang="zh-CN" altLang="en-US">
              <a:solidFill>
                <a:schemeClr val="accent1"/>
              </a:solidFill>
            </a:endParaRPr>
          </a:p>
        </p:txBody>
      </p:sp>
      <p:pic>
        <p:nvPicPr>
          <p:cNvPr id="2" name="图片 1"/>
          <p:cNvPicPr>
            <a:picLocks noChangeAspect="1"/>
          </p:cNvPicPr>
          <p:nvPr/>
        </p:nvPicPr>
        <p:blipFill>
          <a:blip r:embed="rId4"/>
          <a:stretch>
            <a:fillRect/>
          </a:stretch>
        </p:blipFill>
        <p:spPr>
          <a:xfrm>
            <a:off x="1657350" y="2162810"/>
            <a:ext cx="9119870" cy="521970"/>
          </a:xfrm>
          <a:prstGeom prst="rect">
            <a:avLst/>
          </a:prstGeom>
        </p:spPr>
      </p:pic>
      <p:sp>
        <p:nvSpPr>
          <p:cNvPr id="10" name="文本框 9"/>
          <p:cNvSpPr txBox="1"/>
          <p:nvPr>
            <p:custDataLst>
              <p:tags r:id="rId5"/>
            </p:custDataLst>
          </p:nvPr>
        </p:nvSpPr>
        <p:spPr>
          <a:xfrm>
            <a:off x="1156970" y="3046730"/>
            <a:ext cx="9760585" cy="333438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评价指标：加权</a:t>
            </a:r>
            <a:r>
              <a:rPr lang="en-US" altLang="zh-CN" sz="2000">
                <a:solidFill>
                  <a:schemeClr val="tx1"/>
                </a:solidFill>
                <a:effectLst>
                  <a:outerShdw blurRad="38100" dist="25400" dir="5400000" algn="ctr" rotWithShape="0">
                    <a:srgbClr val="6E747A">
                      <a:alpha val="43000"/>
                    </a:srgbClr>
                  </a:outerShdw>
                </a:effectLst>
              </a:rPr>
              <a:t>F1</a:t>
            </a:r>
            <a:r>
              <a:rPr lang="zh-CN" altLang="en-US" sz="2000">
                <a:solidFill>
                  <a:schemeClr val="tx1"/>
                </a:solidFill>
                <a:effectLst>
                  <a:outerShdw blurRad="38100" dist="25400" dir="5400000" algn="ctr" rotWithShape="0">
                    <a:srgbClr val="6E747A">
                      <a:alpha val="43000"/>
                    </a:srgbClr>
                  </a:outerShdw>
                </a:effectLst>
              </a:rPr>
              <a:t>值，对前两种异常类别侧重</a:t>
            </a:r>
            <a:r>
              <a:rPr lang="zh-CN" altLang="en-US" sz="2000">
                <a:solidFill>
                  <a:schemeClr val="tx1"/>
                </a:solidFill>
                <a:effectLst>
                  <a:outerShdw blurRad="38100" dist="25400" dir="5400000" algn="ctr" rotWithShape="0">
                    <a:srgbClr val="6E747A">
                      <a:alpha val="43000"/>
                    </a:srgbClr>
                  </a:outerShdw>
                </a:effectLst>
              </a:rPr>
              <a:t>大</a:t>
            </a:r>
            <a:endParaRPr lang="zh-CN" altLang="en-US"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线下交叉验证分数：</a:t>
            </a:r>
            <a:r>
              <a:rPr lang="en-US" altLang="zh-CN" sz="2000">
                <a:solidFill>
                  <a:schemeClr val="tx1"/>
                </a:solidFill>
                <a:effectLst>
                  <a:outerShdw blurRad="38100" dist="25400" dir="5400000" algn="ctr" rotWithShape="0">
                    <a:srgbClr val="6E747A">
                      <a:alpha val="43000"/>
                    </a:srgbClr>
                  </a:outerShdw>
                </a:effectLst>
              </a:rPr>
              <a:t>0.72+</a:t>
            </a:r>
            <a:endParaRPr lang="en-US" altLang="zh-CN"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线上：</a:t>
            </a:r>
            <a:r>
              <a:rPr lang="en-US" altLang="zh-CN" sz="2000">
                <a:solidFill>
                  <a:schemeClr val="tx1"/>
                </a:solidFill>
                <a:effectLst>
                  <a:outerShdw blurRad="38100" dist="25400" dir="5400000" algn="ctr" rotWithShape="0">
                    <a:srgbClr val="6E747A">
                      <a:alpha val="43000"/>
                    </a:srgbClr>
                  </a:outerShdw>
                </a:effectLst>
              </a:rPr>
              <a:t>0.6879</a:t>
            </a:r>
            <a:endParaRPr lang="en-US" altLang="zh-CN"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特征比分类器重要</a:t>
            </a:r>
            <a:endParaRPr lang="en-US" altLang="zh-CN"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特征实验对比：（</a:t>
            </a:r>
            <a:r>
              <a:rPr lang="zh-CN" altLang="en-US" sz="2000">
                <a:solidFill>
                  <a:schemeClr val="tx1"/>
                </a:solidFill>
                <a:effectLst>
                  <a:outerShdw blurRad="38100" dist="25400" dir="5400000" algn="ctr" rotWithShape="0">
                    <a:srgbClr val="6E747A">
                      <a:alpha val="43000"/>
                    </a:srgbClr>
                  </a:outerShdw>
                </a:effectLst>
              </a:rPr>
              <a:t>线下）</a:t>
            </a:r>
            <a:endParaRPr lang="zh-CN" altLang="en-US" sz="2000">
              <a:solidFill>
                <a:schemeClr val="tx1"/>
              </a:solidFill>
              <a:effectLst>
                <a:outerShdw blurRad="38100" dist="25400" dir="5400000" algn="ctr" rotWithShape="0">
                  <a:srgbClr val="6E747A">
                    <a:alpha val="43000"/>
                  </a:srgbClr>
                </a:outerShdw>
              </a:effectLst>
            </a:endParaRPr>
          </a:p>
        </p:txBody>
      </p:sp>
      <p:graphicFrame>
        <p:nvGraphicFramePr>
          <p:cNvPr id="4" name="表格 3"/>
          <p:cNvGraphicFramePr/>
          <p:nvPr>
            <p:custDataLst>
              <p:tags r:id="rId6"/>
            </p:custDataLst>
          </p:nvPr>
        </p:nvGraphicFramePr>
        <p:xfrm>
          <a:off x="1200150" y="5083810"/>
          <a:ext cx="9791700" cy="762000"/>
        </p:xfrm>
        <a:graphic>
          <a:graphicData uri="http://schemas.openxmlformats.org/drawingml/2006/table">
            <a:tbl>
              <a:tblPr firstRow="1" bandRow="1">
                <a:tableStyleId>{5C22544A-7EE6-4342-B048-85BDC9FD1C3A}</a:tableStyleId>
              </a:tblPr>
              <a:tblGrid>
                <a:gridCol w="1631950"/>
                <a:gridCol w="1631950"/>
                <a:gridCol w="1631950"/>
                <a:gridCol w="1631950"/>
                <a:gridCol w="1631950"/>
                <a:gridCol w="1631950"/>
              </a:tblGrid>
              <a:tr h="381000">
                <a:tc>
                  <a:txBody>
                    <a:bodyPr/>
                    <a:p>
                      <a:pPr>
                        <a:buNone/>
                      </a:pPr>
                      <a:r>
                        <a:rPr lang="zh-CN" altLang="en-US"/>
                        <a:t>特征</a:t>
                      </a:r>
                      <a:endParaRPr lang="zh-CN" altLang="en-US"/>
                    </a:p>
                  </a:txBody>
                  <a:tcPr/>
                </a:tc>
                <a:tc>
                  <a:txBody>
                    <a:bodyPr/>
                    <a:p>
                      <a:pPr>
                        <a:buNone/>
                      </a:pPr>
                      <a:r>
                        <a:rPr lang="en-US" altLang="zh-CN"/>
                        <a:t>D</a:t>
                      </a:r>
                      <a:r>
                        <a:rPr lang="en-US" altLang="zh-CN"/>
                        <a:t>oc2V</a:t>
                      </a:r>
                      <a:r>
                        <a:rPr lang="en-US" altLang="zh-CN"/>
                        <a:t>ec</a:t>
                      </a:r>
                      <a:endParaRPr lang="en-US" altLang="zh-CN"/>
                    </a:p>
                  </a:txBody>
                  <a:tcPr/>
                </a:tc>
                <a:tc>
                  <a:txBody>
                    <a:bodyPr/>
                    <a:p>
                      <a:pPr>
                        <a:buNone/>
                      </a:pPr>
                      <a:r>
                        <a:rPr lang="en-US" altLang="zh-CN"/>
                        <a:t>Word2</a:t>
                      </a:r>
                      <a:r>
                        <a:rPr lang="en-US" altLang="zh-CN"/>
                        <a:t>vec</a:t>
                      </a:r>
                      <a:endParaRPr lang="en-US" altLang="zh-CN"/>
                    </a:p>
                  </a:txBody>
                  <a:tcPr/>
                </a:tc>
                <a:tc>
                  <a:txBody>
                    <a:bodyPr/>
                    <a:p>
                      <a:pPr>
                        <a:buNone/>
                      </a:pPr>
                      <a:r>
                        <a:rPr lang="en-US" altLang="zh-CN"/>
                        <a:t>Drain3-10</a:t>
                      </a:r>
                      <a:r>
                        <a:rPr lang="zh-CN" altLang="en-US"/>
                        <a:t>条</a:t>
                      </a:r>
                      <a:endParaRPr lang="zh-CN" altLang="en-US"/>
                    </a:p>
                  </a:txBody>
                  <a:tcPr/>
                </a:tc>
                <a:tc>
                  <a:txBody>
                    <a:bodyPr/>
                    <a:p>
                      <a:pPr>
                        <a:buNone/>
                      </a:pPr>
                      <a:r>
                        <a:rPr lang="zh-CN" altLang="en-US"/>
                        <a:t>加入统计</a:t>
                      </a:r>
                      <a:r>
                        <a:rPr lang="zh-CN" altLang="en-US"/>
                        <a:t>特征</a:t>
                      </a:r>
                      <a:endParaRPr lang="zh-CN" altLang="en-US"/>
                    </a:p>
                  </a:txBody>
                  <a:tcPr/>
                </a:tc>
                <a:tc>
                  <a:txBody>
                    <a:bodyPr/>
                    <a:p>
                      <a:pPr>
                        <a:buNone/>
                      </a:pPr>
                      <a:r>
                        <a:rPr lang="en-US" altLang="zh-CN"/>
                        <a:t>NLP+</a:t>
                      </a:r>
                      <a:r>
                        <a:rPr lang="zh-CN" altLang="en-US"/>
                        <a:t>特征</a:t>
                      </a:r>
                      <a:endParaRPr lang="zh-CN" altLang="en-US"/>
                    </a:p>
                  </a:txBody>
                  <a:tcPr/>
                </a:tc>
              </a:tr>
              <a:tr h="381000">
                <a:tc>
                  <a:txBody>
                    <a:bodyPr/>
                    <a:p>
                      <a:pPr>
                        <a:buNone/>
                      </a:pPr>
                      <a:r>
                        <a:rPr lang="en-US" altLang="zh-CN"/>
                        <a:t>macroF1</a:t>
                      </a:r>
                      <a:endParaRPr lang="en-US" altLang="zh-CN"/>
                    </a:p>
                  </a:txBody>
                  <a:tcPr/>
                </a:tc>
                <a:tc>
                  <a:txBody>
                    <a:bodyPr/>
                    <a:p>
                      <a:pPr>
                        <a:buNone/>
                      </a:pPr>
                      <a:r>
                        <a:rPr lang="en-US" altLang="zh-CN"/>
                        <a:t>0.48</a:t>
                      </a:r>
                      <a:endParaRPr lang="en-US" altLang="zh-CN"/>
                    </a:p>
                  </a:txBody>
                  <a:tcPr/>
                </a:tc>
                <a:tc>
                  <a:txBody>
                    <a:bodyPr/>
                    <a:p>
                      <a:pPr>
                        <a:buNone/>
                      </a:pPr>
                      <a:r>
                        <a:rPr lang="en-US" altLang="zh-CN"/>
                        <a:t>0.492</a:t>
                      </a:r>
                      <a:endParaRPr lang="en-US" altLang="zh-CN"/>
                    </a:p>
                  </a:txBody>
                  <a:tcPr/>
                </a:tc>
                <a:tc>
                  <a:txBody>
                    <a:bodyPr/>
                    <a:p>
                      <a:pPr>
                        <a:buNone/>
                      </a:pPr>
                      <a:r>
                        <a:rPr lang="en-US" altLang="zh-CN"/>
                        <a:t>0.57</a:t>
                      </a:r>
                      <a:endParaRPr lang="en-US" altLang="zh-CN"/>
                    </a:p>
                  </a:txBody>
                  <a:tcPr/>
                </a:tc>
                <a:tc>
                  <a:txBody>
                    <a:bodyPr/>
                    <a:p>
                      <a:pPr>
                        <a:buNone/>
                      </a:pPr>
                      <a:r>
                        <a:rPr lang="en-US" altLang="zh-CN"/>
                        <a:t>0.62</a:t>
                      </a:r>
                      <a:endParaRPr lang="en-US" altLang="zh-CN"/>
                    </a:p>
                  </a:txBody>
                  <a:tcPr/>
                </a:tc>
                <a:tc>
                  <a:txBody>
                    <a:bodyPr/>
                    <a:p>
                      <a:pPr>
                        <a:buNone/>
                      </a:pPr>
                      <a:r>
                        <a:rPr lang="en-US" altLang="zh-CN"/>
                        <a:t>0.7+</a:t>
                      </a:r>
                      <a:endParaRPr lang="en-US" altLang="zh-CN"/>
                    </a:p>
                  </a:txBody>
                  <a:tcPr/>
                </a:tc>
              </a:tr>
            </a:tbl>
          </a:graphicData>
        </a:graphic>
      </p:graphicFrame>
      <p:graphicFrame>
        <p:nvGraphicFramePr>
          <p:cNvPr id="5" name="表格 4"/>
          <p:cNvGraphicFramePr/>
          <p:nvPr>
            <p:custDataLst>
              <p:tags r:id="rId7"/>
            </p:custDataLst>
          </p:nvPr>
        </p:nvGraphicFramePr>
        <p:xfrm>
          <a:off x="8075930" y="2868295"/>
          <a:ext cx="2701290" cy="1905000"/>
        </p:xfrm>
        <a:graphic>
          <a:graphicData uri="http://schemas.openxmlformats.org/drawingml/2006/table">
            <a:tbl>
              <a:tblPr firstRow="1" bandRow="1">
                <a:tableStyleId>{5C22544A-7EE6-4342-B048-85BDC9FD1C3A}</a:tableStyleId>
              </a:tblPr>
              <a:tblGrid>
                <a:gridCol w="1350645"/>
                <a:gridCol w="1350645"/>
              </a:tblGrid>
              <a:tr h="381000">
                <a:tc>
                  <a:txBody>
                    <a:bodyPr/>
                    <a:p>
                      <a:pPr>
                        <a:buNone/>
                      </a:pPr>
                      <a:r>
                        <a:rPr lang="zh-CN" altLang="en-US"/>
                        <a:t>特征</a:t>
                      </a:r>
                      <a:endParaRPr lang="zh-CN" altLang="en-US"/>
                    </a:p>
                  </a:txBody>
                  <a:tcPr/>
                </a:tc>
                <a:tc>
                  <a:txBody>
                    <a:bodyPr/>
                    <a:p>
                      <a:pPr>
                        <a:buNone/>
                      </a:pPr>
                      <a:r>
                        <a:rPr lang="zh-CN" altLang="en-US"/>
                        <a:t>提升</a:t>
                      </a:r>
                      <a:r>
                        <a:rPr lang="zh-CN" altLang="en-US"/>
                        <a:t>幅度</a:t>
                      </a:r>
                      <a:endParaRPr lang="zh-CN" altLang="en-US"/>
                    </a:p>
                  </a:txBody>
                  <a:tcPr/>
                </a:tc>
              </a:tr>
              <a:tr h="381000">
                <a:tc>
                  <a:txBody>
                    <a:bodyPr/>
                    <a:p>
                      <a:pPr>
                        <a:buNone/>
                      </a:pPr>
                      <a:r>
                        <a:rPr lang="zh-CN" altLang="en-US"/>
                        <a:t>最多</a:t>
                      </a:r>
                      <a:r>
                        <a:rPr lang="zh-CN" altLang="en-US"/>
                        <a:t>类型</a:t>
                      </a:r>
                      <a:endParaRPr lang="zh-CN" altLang="en-US"/>
                    </a:p>
                  </a:txBody>
                  <a:tcPr/>
                </a:tc>
                <a:tc>
                  <a:txBody>
                    <a:bodyPr/>
                    <a:p>
                      <a:pPr>
                        <a:buNone/>
                      </a:pPr>
                      <a:r>
                        <a:rPr lang="en-US" altLang="zh-CN"/>
                        <a:t>10%</a:t>
                      </a:r>
                      <a:r>
                        <a:rPr lang="zh-CN" altLang="en-US"/>
                        <a:t>（</a:t>
                      </a:r>
                      <a:r>
                        <a:rPr lang="en-US" altLang="zh-CN"/>
                        <a:t>0.06</a:t>
                      </a:r>
                      <a:r>
                        <a:rPr lang="zh-CN" altLang="en-US"/>
                        <a:t>）</a:t>
                      </a:r>
                      <a:endParaRPr lang="zh-CN" altLang="en-US"/>
                    </a:p>
                  </a:txBody>
                  <a:tcPr/>
                </a:tc>
              </a:tr>
              <a:tr h="381000">
                <a:tc>
                  <a:txBody>
                    <a:bodyPr/>
                    <a:p>
                      <a:pPr>
                        <a:buNone/>
                      </a:pPr>
                      <a:r>
                        <a:rPr lang="zh-CN" altLang="en-US"/>
                        <a:t>接受</a:t>
                      </a:r>
                      <a:r>
                        <a:rPr lang="zh-CN" altLang="en-US"/>
                        <a:t>与否</a:t>
                      </a:r>
                      <a:endParaRPr lang="zh-CN" altLang="en-US"/>
                    </a:p>
                  </a:txBody>
                  <a:tcPr/>
                </a:tc>
                <a:tc>
                  <a:txBody>
                    <a:bodyPr/>
                    <a:p>
                      <a:pPr>
                        <a:buNone/>
                      </a:pPr>
                      <a:r>
                        <a:rPr lang="en-US" altLang="zh-CN"/>
                        <a:t>7%</a:t>
                      </a:r>
                      <a:r>
                        <a:rPr lang="zh-CN" altLang="en-US"/>
                        <a:t>（</a:t>
                      </a:r>
                      <a:r>
                        <a:rPr lang="en-US" altLang="zh-CN"/>
                        <a:t>0.04</a:t>
                      </a:r>
                      <a:r>
                        <a:rPr lang="zh-CN" altLang="en-US"/>
                        <a:t>）</a:t>
                      </a:r>
                      <a:endParaRPr lang="zh-CN" altLang="en-US"/>
                    </a:p>
                  </a:txBody>
                  <a:tcPr/>
                </a:tc>
              </a:tr>
              <a:tr h="381000">
                <a:tc>
                  <a:txBody>
                    <a:bodyPr/>
                    <a:p>
                      <a:pPr>
                        <a:buNone/>
                      </a:pPr>
                      <a:r>
                        <a:rPr lang="zh-CN" altLang="en-US"/>
                        <a:t>系统</a:t>
                      </a:r>
                      <a:r>
                        <a:rPr lang="zh-CN" altLang="en-US"/>
                        <a:t>错误</a:t>
                      </a:r>
                      <a:endParaRPr lang="zh-CN" altLang="en-US"/>
                    </a:p>
                  </a:txBody>
                  <a:tcPr/>
                </a:tc>
                <a:tc>
                  <a:txBody>
                    <a:bodyPr/>
                    <a:p>
                      <a:pPr>
                        <a:buNone/>
                      </a:pPr>
                      <a:r>
                        <a:rPr lang="en-US" altLang="zh-CN"/>
                        <a:t>3%</a:t>
                      </a:r>
                      <a:r>
                        <a:rPr lang="zh-CN" altLang="en-US"/>
                        <a:t>（</a:t>
                      </a:r>
                      <a:r>
                        <a:rPr lang="en-US" altLang="zh-CN"/>
                        <a:t>0.02</a:t>
                      </a:r>
                      <a:r>
                        <a:rPr lang="zh-CN" altLang="en-US"/>
                        <a:t>）</a:t>
                      </a:r>
                      <a:endParaRPr lang="zh-CN" altLang="en-US"/>
                    </a:p>
                  </a:txBody>
                  <a:tcPr/>
                </a:tc>
              </a:tr>
              <a:tr h="381000">
                <a:tc>
                  <a:txBody>
                    <a:bodyPr/>
                    <a:p>
                      <a:pPr>
                        <a:buNone/>
                      </a:pPr>
                      <a:r>
                        <a:rPr lang="zh-CN" altLang="en-US"/>
                        <a:t>时间</a:t>
                      </a:r>
                      <a:r>
                        <a:rPr lang="zh-CN" altLang="en-US"/>
                        <a:t>跨度</a:t>
                      </a:r>
                      <a:endParaRPr lang="zh-CN" altLang="en-US"/>
                    </a:p>
                  </a:txBody>
                  <a:tcPr/>
                </a:tc>
                <a:tc>
                  <a:txBody>
                    <a:bodyPr/>
                    <a:p>
                      <a:pPr>
                        <a:buNone/>
                      </a:pPr>
                      <a:r>
                        <a:rPr lang="en-US" altLang="zh-CN"/>
                        <a:t>3%</a:t>
                      </a:r>
                      <a:r>
                        <a:rPr lang="zh-CN" altLang="en-US"/>
                        <a:t>（</a:t>
                      </a:r>
                      <a:r>
                        <a:rPr lang="en-US" altLang="zh-CN"/>
                        <a:t>0.02</a:t>
                      </a:r>
                      <a:r>
                        <a:rPr lang="zh-CN" altLang="en-US"/>
                        <a:t>）</a:t>
                      </a:r>
                      <a:endParaRPr lang="zh-CN" altLang="en-US"/>
                    </a:p>
                  </a:txBody>
                  <a:tcPr/>
                </a:tc>
              </a:tr>
            </a:tbl>
          </a:graphicData>
        </a:graphic>
      </p:graphicFrame>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THREE</a:t>
            </a:r>
            <a:endParaRPr lang="en-US" altLang="zh-CN" sz="3600" b="1">
              <a:solidFill>
                <a:schemeClr val="bg1"/>
              </a:solidFill>
            </a:endParaRPr>
          </a:p>
        </p:txBody>
      </p:sp>
      <p:sp>
        <p:nvSpPr>
          <p:cNvPr id="3" name="标题 2"/>
          <p:cNvSpPr>
            <a:spLocks noGrp="1"/>
          </p:cNvSpPr>
          <p:nvPr>
            <p:ph type="title"/>
            <p:custDataLst>
              <p:tags r:id="rId2"/>
            </p:custDataLst>
          </p:nvPr>
        </p:nvSpPr>
        <p:spPr/>
        <p:txBody>
          <a:bodyPr lIns="90000" tIns="46800" rIns="90000" bIns="46800"/>
          <a:lstStyle/>
          <a:p>
            <a:r>
              <a:rPr lang="en-US" altLang="zh-CN">
                <a:solidFill>
                  <a:schemeClr val="accent1"/>
                </a:solidFill>
              </a:rPr>
              <a:t>3 </a:t>
            </a:r>
            <a:r>
              <a:rPr lang="zh-CN" altLang="en-US">
                <a:solidFill>
                  <a:schemeClr val="accent1"/>
                </a:solidFill>
              </a:rPr>
              <a:t>分类器</a:t>
            </a:r>
            <a:endParaRPr lang="zh-CN" altLang="en-US">
              <a:solidFill>
                <a:schemeClr val="accent1"/>
              </a:solidFill>
            </a:endParaRPr>
          </a:p>
        </p:txBody>
      </p:sp>
      <p:sp>
        <p:nvSpPr>
          <p:cNvPr id="4" name="文本占位符 3"/>
          <p:cNvSpPr>
            <a:spLocks noGrp="1"/>
          </p:cNvSpPr>
          <p:nvPr>
            <p:ph type="body" idx="1"/>
            <p:custDataLst>
              <p:tags r:id="rId3"/>
            </p:custDataLst>
          </p:nvPr>
        </p:nvSpPr>
        <p:spPr/>
        <p:txBody>
          <a:bodyPr lIns="90000" tIns="46800" rIns="90000" bIns="46800"/>
          <a:lstStyle/>
          <a:p>
            <a:r>
              <a:rPr lang="en-US" altLang="zh-CN"/>
              <a:t>3.1</a:t>
            </a:r>
            <a:r>
              <a:rPr lang="zh-CN" altLang="en-US"/>
              <a:t>树模型</a:t>
            </a:r>
            <a:r>
              <a:rPr lang="en-US" altLang="zh-CN"/>
              <a:t>  3.2</a:t>
            </a:r>
            <a:r>
              <a:rPr lang="zh-CN" altLang="en-US"/>
              <a:t>调参效果</a:t>
            </a:r>
            <a:r>
              <a:rPr lang="en-US" altLang="zh-CN"/>
              <a:t>  3.3</a:t>
            </a:r>
            <a:r>
              <a:rPr lang="zh-CN" altLang="en-US"/>
              <a:t>深度学习</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en-US" sz="2800">
                <a:solidFill>
                  <a:schemeClr val="accent1"/>
                </a:solidFill>
                <a:latin typeface="+mj-lt"/>
                <a:ea typeface="+mj-ea"/>
                <a:cs typeface="+mj-cs"/>
              </a:rPr>
              <a:t>LightGBM vs XGBoost vs CatB</a:t>
            </a:r>
            <a:r>
              <a:rPr lang="en-US" sz="2800">
                <a:solidFill>
                  <a:schemeClr val="accent1"/>
                </a:solidFill>
                <a:latin typeface="+mj-lt"/>
                <a:ea typeface="+mj-ea"/>
                <a:cs typeface="+mj-cs"/>
              </a:rPr>
              <a:t>oost</a:t>
            </a:r>
            <a:endParaRPr lang="en-US"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3.1 </a:t>
            </a:r>
            <a:r>
              <a:rPr lang="zh-CN" altLang="en-US">
                <a:solidFill>
                  <a:schemeClr val="accent1"/>
                </a:solidFill>
              </a:rPr>
              <a:t>树模型</a:t>
            </a:r>
            <a:endParaRPr lang="zh-CN" altLang="en-US">
              <a:solidFill>
                <a:schemeClr val="accent1"/>
              </a:solidFill>
            </a:endParaRPr>
          </a:p>
        </p:txBody>
      </p:sp>
      <p:graphicFrame>
        <p:nvGraphicFramePr>
          <p:cNvPr id="4" name="表格 3"/>
          <p:cNvGraphicFramePr/>
          <p:nvPr>
            <p:custDataLst>
              <p:tags r:id="rId4"/>
            </p:custDataLst>
          </p:nvPr>
        </p:nvGraphicFramePr>
        <p:xfrm>
          <a:off x="1830070" y="3943350"/>
          <a:ext cx="8533765" cy="762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buNone/>
                      </a:pPr>
                      <a:r>
                        <a:rPr lang="en-US" altLang="zh-CN"/>
                        <a:t>GDBT-</a:t>
                      </a:r>
                      <a:endParaRPr lang="en-US" altLang="zh-CN"/>
                    </a:p>
                  </a:txBody>
                  <a:tcPr/>
                </a:tc>
                <a:tc>
                  <a:txBody>
                    <a:bodyPr/>
                    <a:p>
                      <a:pPr>
                        <a:buNone/>
                      </a:pPr>
                      <a:r>
                        <a:rPr lang="en-US" altLang="zh-CN"/>
                        <a:t>L</a:t>
                      </a:r>
                      <a:r>
                        <a:rPr lang="en-US" altLang="zh-CN"/>
                        <a:t>ightGBM</a:t>
                      </a:r>
                      <a:endParaRPr lang="en-US" altLang="zh-CN"/>
                    </a:p>
                  </a:txBody>
                  <a:tcPr/>
                </a:tc>
                <a:tc>
                  <a:txBody>
                    <a:bodyPr/>
                    <a:p>
                      <a:pPr>
                        <a:buNone/>
                      </a:pPr>
                      <a:r>
                        <a:rPr lang="en-US" altLang="zh-CN"/>
                        <a:t>XGB</a:t>
                      </a:r>
                      <a:r>
                        <a:rPr lang="en-US" altLang="zh-CN"/>
                        <a:t>oost</a:t>
                      </a:r>
                      <a:endParaRPr lang="en-US" altLang="zh-CN"/>
                    </a:p>
                  </a:txBody>
                  <a:tcPr/>
                </a:tc>
                <a:tc>
                  <a:txBody>
                    <a:bodyPr/>
                    <a:p>
                      <a:pPr>
                        <a:buNone/>
                      </a:pPr>
                      <a:r>
                        <a:rPr lang="en-US" altLang="zh-CN"/>
                        <a:t>CatB</a:t>
                      </a:r>
                      <a:r>
                        <a:rPr lang="en-US" altLang="zh-CN"/>
                        <a:t>oost</a:t>
                      </a:r>
                      <a:endParaRPr lang="en-US" altLang="zh-CN"/>
                    </a:p>
                  </a:txBody>
                  <a:tcPr/>
                </a:tc>
              </a:tr>
              <a:tr h="381000">
                <a:tc>
                  <a:txBody>
                    <a:bodyPr/>
                    <a:p>
                      <a:pPr>
                        <a:buNone/>
                      </a:pPr>
                      <a:r>
                        <a:rPr lang="en-US" altLang="zh-CN"/>
                        <a:t>macroF1</a:t>
                      </a:r>
                      <a:endParaRPr lang="en-US" altLang="zh-CN"/>
                    </a:p>
                  </a:txBody>
                  <a:tcPr/>
                </a:tc>
                <a:tc>
                  <a:txBody>
                    <a:bodyPr/>
                    <a:p>
                      <a:pPr>
                        <a:buNone/>
                      </a:pPr>
                      <a:r>
                        <a:rPr lang="en-US" altLang="zh-CN"/>
                        <a:t>0.620854</a:t>
                      </a:r>
                      <a:endParaRPr lang="en-US" altLang="zh-CN"/>
                    </a:p>
                  </a:txBody>
                  <a:tcPr/>
                </a:tc>
                <a:tc>
                  <a:txBody>
                    <a:bodyPr/>
                    <a:p>
                      <a:pPr>
                        <a:buNone/>
                      </a:pPr>
                      <a:r>
                        <a:rPr lang="en-US" altLang="zh-CN"/>
                        <a:t>0.621065</a:t>
                      </a:r>
                      <a:endParaRPr lang="en-US" altLang="zh-CN"/>
                    </a:p>
                  </a:txBody>
                  <a:tcPr/>
                </a:tc>
                <a:tc>
                  <a:txBody>
                    <a:bodyPr/>
                    <a:p>
                      <a:pPr>
                        <a:buNone/>
                      </a:pPr>
                      <a:r>
                        <a:rPr lang="en-US" altLang="zh-CN"/>
                        <a:t>0.626351</a:t>
                      </a:r>
                      <a:endParaRPr lang="en-US" altLang="zh-CN"/>
                    </a:p>
                  </a:txBody>
                  <a:tcPr/>
                </a:tc>
              </a:tr>
            </a:tbl>
          </a:graphicData>
        </a:graphic>
      </p:graphicFrame>
      <p:sp>
        <p:nvSpPr>
          <p:cNvPr id="10" name="文本框 9"/>
          <p:cNvSpPr txBox="1"/>
          <p:nvPr>
            <p:custDataLst>
              <p:tags r:id="rId5"/>
            </p:custDataLst>
          </p:nvPr>
        </p:nvSpPr>
        <p:spPr>
          <a:xfrm>
            <a:off x="954405" y="4994910"/>
            <a:ext cx="10323195" cy="38608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ctr">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同特征十折交叉验证结果</a:t>
            </a:r>
            <a:r>
              <a:rPr lang="zh-CN" altLang="en-US" sz="2000">
                <a:solidFill>
                  <a:schemeClr val="tx1"/>
                </a:solidFill>
                <a:effectLst>
                  <a:outerShdw blurRad="38100" dist="25400" dir="5400000" algn="ctr" rotWithShape="0">
                    <a:srgbClr val="6E747A">
                      <a:alpha val="43000"/>
                    </a:srgbClr>
                  </a:outerShdw>
                </a:effectLst>
                <a:sym typeface="+mn-ea"/>
              </a:rPr>
              <a:t>对比</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ctr">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ctr">
              <a:buFont typeface="Wingdings" panose="05000000000000000000" charset="0"/>
              <a:buNone/>
            </a:pPr>
            <a:r>
              <a:rPr lang="en-US" altLang="zh-CN" sz="2000">
                <a:solidFill>
                  <a:schemeClr val="tx1"/>
                </a:solidFill>
                <a:effectLst>
                  <a:outerShdw blurRad="38100" dist="25400" dir="5400000" algn="ctr" rotWithShape="0">
                    <a:srgbClr val="6E747A">
                      <a:alpha val="43000"/>
                    </a:srgbClr>
                  </a:outerShdw>
                </a:effectLst>
                <a:sym typeface="+mn-ea"/>
              </a:rPr>
              <a:t>                                                                                             </a:t>
            </a:r>
            <a:r>
              <a:rPr lang="zh-CN" altLang="en-US" sz="2000">
                <a:solidFill>
                  <a:schemeClr val="tx1"/>
                </a:solidFill>
                <a:effectLst>
                  <a:outerShdw blurRad="38100" dist="25400" dir="5400000" algn="ctr" rotWithShape="0">
                    <a:srgbClr val="6E747A">
                      <a:alpha val="43000"/>
                    </a:srgbClr>
                  </a:outerShdw>
                </a:effectLst>
                <a:sym typeface="+mn-ea"/>
              </a:rPr>
              <a:t>经验选取</a:t>
            </a:r>
            <a:r>
              <a:rPr lang="en-US" altLang="zh-CN" sz="2000">
                <a:solidFill>
                  <a:schemeClr val="tx1"/>
                </a:solidFill>
                <a:effectLst>
                  <a:outerShdw blurRad="38100" dist="25400" dir="5400000" algn="ctr" rotWithShape="0">
                    <a:srgbClr val="6E747A">
                      <a:alpha val="43000"/>
                    </a:srgbClr>
                  </a:outerShdw>
                </a:effectLst>
                <a:sym typeface="+mn-ea"/>
              </a:rPr>
              <a:t>:LightGBM</a:t>
            </a:r>
            <a:endParaRPr lang="en-US" altLang="zh-CN" sz="2000">
              <a:solidFill>
                <a:schemeClr val="tx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6"/>
            </p:custDataLst>
          </p:nvPr>
        </p:nvSpPr>
        <p:spPr>
          <a:xfrm>
            <a:off x="1090930" y="2146935"/>
            <a:ext cx="9612630" cy="303085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en-US" altLang="zh-CN" sz="2000">
                <a:solidFill>
                  <a:schemeClr val="tx1"/>
                </a:solidFill>
                <a:effectLst>
                  <a:outerShdw blurRad="38100" dist="25400" dir="5400000" algn="ctr" rotWithShape="0">
                    <a:srgbClr val="6E747A">
                      <a:alpha val="43000"/>
                    </a:srgbClr>
                  </a:outerShdw>
                </a:effectLst>
                <a:sym typeface="+mn-ea"/>
              </a:rPr>
              <a:t>LightGBM</a:t>
            </a:r>
            <a:r>
              <a:rPr lang="zh-CN" altLang="en-US" sz="2000">
                <a:solidFill>
                  <a:schemeClr val="tx1"/>
                </a:solidFill>
                <a:effectLst>
                  <a:outerShdw blurRad="38100" dist="25400" dir="5400000" algn="ctr" rotWithShape="0">
                    <a:srgbClr val="6E747A">
                      <a:alpha val="43000"/>
                    </a:srgbClr>
                  </a:outerShdw>
                </a:effectLst>
                <a:sym typeface="+mn-ea"/>
              </a:rPr>
              <a:t>：采用的是梯度单边采样技术，因此比XGBoost拥有更高的训练效率和防止过拟合能力</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CatBoost：训练时间更短，不需要对分类变量进行预处理。通过执行有序地增强操作，可以更好地处理过拟合，尤其体现在小数据集上。</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en-US" sz="2800">
                <a:solidFill>
                  <a:schemeClr val="accent1"/>
                </a:solidFill>
                <a:latin typeface="+mj-lt"/>
                <a:ea typeface="+mj-ea"/>
                <a:cs typeface="+mj-cs"/>
              </a:rPr>
              <a:t>GridSearchCV</a:t>
            </a:r>
            <a:r>
              <a:rPr lang="zh-CN" altLang="en-US" sz="2800">
                <a:solidFill>
                  <a:schemeClr val="accent1"/>
                </a:solidFill>
                <a:latin typeface="+mj-lt"/>
                <a:ea typeface="+mj-ea"/>
                <a:cs typeface="+mj-cs"/>
              </a:rPr>
              <a:t>调参</a:t>
            </a:r>
            <a:endParaRPr lang="zh-CN" altLang="en-US"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3.2 </a:t>
            </a:r>
            <a:r>
              <a:rPr lang="zh-CN" altLang="en-US">
                <a:solidFill>
                  <a:schemeClr val="accent1"/>
                </a:solidFill>
              </a:rPr>
              <a:t>调参</a:t>
            </a:r>
            <a:r>
              <a:rPr lang="zh-CN" altLang="en-US">
                <a:solidFill>
                  <a:schemeClr val="accent1"/>
                </a:solidFill>
              </a:rPr>
              <a:t>效果</a:t>
            </a:r>
            <a:endParaRPr lang="zh-CN" altLang="en-US">
              <a:solidFill>
                <a:schemeClr val="accent1"/>
              </a:solidFill>
            </a:endParaRPr>
          </a:p>
        </p:txBody>
      </p:sp>
      <p:pic>
        <p:nvPicPr>
          <p:cNvPr id="2" name="图片 1"/>
          <p:cNvPicPr>
            <a:picLocks noChangeAspect="1"/>
          </p:cNvPicPr>
          <p:nvPr/>
        </p:nvPicPr>
        <p:blipFill>
          <a:blip r:embed="rId4"/>
          <a:stretch>
            <a:fillRect/>
          </a:stretch>
        </p:blipFill>
        <p:spPr>
          <a:xfrm>
            <a:off x="8177530" y="2320925"/>
            <a:ext cx="2882900" cy="3302000"/>
          </a:xfrm>
          <a:prstGeom prst="rect">
            <a:avLst/>
          </a:prstGeom>
        </p:spPr>
      </p:pic>
      <p:sp>
        <p:nvSpPr>
          <p:cNvPr id="5" name="文本框 4"/>
          <p:cNvSpPr txBox="1"/>
          <p:nvPr>
            <p:custDataLst>
              <p:tags r:id="rId5"/>
            </p:custDataLst>
          </p:nvPr>
        </p:nvSpPr>
        <p:spPr>
          <a:xfrm>
            <a:off x="1515745" y="2178685"/>
            <a:ext cx="6494780" cy="344424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网格</a:t>
            </a:r>
            <a:r>
              <a:rPr lang="zh-CN" altLang="en-US" sz="2000">
                <a:solidFill>
                  <a:schemeClr val="tx1"/>
                </a:solidFill>
                <a:effectLst>
                  <a:outerShdw blurRad="38100" dist="25400" dir="5400000" algn="ctr" rotWithShape="0">
                    <a:srgbClr val="6E747A">
                      <a:alpha val="43000"/>
                    </a:srgbClr>
                  </a:outerShdw>
                </a:effectLst>
                <a:sym typeface="+mn-ea"/>
              </a:rPr>
              <a:t>搜索</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可以实现自动调参并返回最佳的参数组合。</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缺点：仅适用于小样本数量级、</a:t>
            </a:r>
            <a:r>
              <a:rPr lang="zh-CN" altLang="en-US" sz="2000">
                <a:solidFill>
                  <a:schemeClr val="tx1"/>
                </a:solidFill>
                <a:effectLst>
                  <a:outerShdw blurRad="38100" dist="25400" dir="5400000" algn="ctr" rotWithShape="0">
                    <a:srgbClr val="6E747A">
                      <a:alpha val="43000"/>
                    </a:srgbClr>
                  </a:outerShdw>
                </a:effectLst>
                <a:sym typeface="+mn-ea"/>
              </a:rPr>
              <a:t>耗时长</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十折交叉</a:t>
            </a:r>
            <a:r>
              <a:rPr lang="zh-CN" altLang="en-US" sz="2000">
                <a:solidFill>
                  <a:schemeClr val="tx1"/>
                </a:solidFill>
                <a:effectLst>
                  <a:outerShdw blurRad="38100" dist="25400" dir="5400000" algn="ctr" rotWithShape="0">
                    <a:srgbClr val="6E747A">
                      <a:alpha val="43000"/>
                    </a:srgbClr>
                  </a:outerShdw>
                </a:effectLst>
                <a:sym typeface="+mn-ea"/>
              </a:rPr>
              <a:t>验证</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早停策略防止</a:t>
            </a:r>
            <a:r>
              <a:rPr lang="zh-CN" altLang="en-US" sz="2000">
                <a:solidFill>
                  <a:schemeClr val="tx1"/>
                </a:solidFill>
                <a:effectLst>
                  <a:outerShdw blurRad="38100" dist="25400" dir="5400000" algn="ctr" rotWithShape="0">
                    <a:srgbClr val="6E747A">
                      <a:alpha val="43000"/>
                    </a:srgbClr>
                  </a:outerShdw>
                </a:effectLst>
                <a:sym typeface="+mn-ea"/>
              </a:rPr>
              <a:t>过拟合</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选取最好一次迭代</a:t>
            </a:r>
            <a:r>
              <a:rPr lang="zh-CN" altLang="en-US" sz="2000">
                <a:solidFill>
                  <a:schemeClr val="tx1"/>
                </a:solidFill>
                <a:effectLst>
                  <a:outerShdw blurRad="38100" dist="25400" dir="5400000" algn="ctr" rotWithShape="0">
                    <a:srgbClr val="6E747A">
                      <a:alpha val="43000"/>
                    </a:srgbClr>
                  </a:outerShdw>
                </a:effectLst>
                <a:sym typeface="+mn-ea"/>
              </a:rPr>
              <a:t>参数</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十个模型再次集成得到</a:t>
            </a:r>
            <a:r>
              <a:rPr lang="zh-CN" altLang="en-US" sz="2000">
                <a:solidFill>
                  <a:schemeClr val="tx1"/>
                </a:solidFill>
                <a:effectLst>
                  <a:outerShdw blurRad="38100" dist="25400" dir="5400000" algn="ctr" rotWithShape="0">
                    <a:srgbClr val="6E747A">
                      <a:alpha val="43000"/>
                    </a:srgbClr>
                  </a:outerShdw>
                </a:effectLst>
                <a:sym typeface="+mn-ea"/>
              </a:rPr>
              <a:t>提交数据</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调参提升：</a:t>
            </a:r>
            <a:r>
              <a:rPr lang="en-US" altLang="zh-CN" sz="2000">
                <a:solidFill>
                  <a:schemeClr val="tx1"/>
                </a:solidFill>
                <a:effectLst>
                  <a:outerShdw blurRad="38100" dist="25400" dir="5400000" algn="ctr" rotWithShape="0">
                    <a:srgbClr val="6E747A">
                      <a:alpha val="43000"/>
                    </a:srgbClr>
                  </a:outerShdw>
                </a:effectLst>
                <a:sym typeface="+mn-ea"/>
              </a:rPr>
              <a:t>10%</a:t>
            </a:r>
            <a:r>
              <a:rPr lang="zh-CN" altLang="en-US" sz="2000">
                <a:solidFill>
                  <a:schemeClr val="tx1"/>
                </a:solidFill>
                <a:effectLst>
                  <a:outerShdw blurRad="38100" dist="25400" dir="5400000" algn="ctr" rotWithShape="0">
                    <a:srgbClr val="6E747A">
                      <a:alpha val="43000"/>
                    </a:srgbClr>
                  </a:outerShdw>
                </a:effectLst>
                <a:sym typeface="+mn-ea"/>
              </a:rPr>
              <a:t>（</a:t>
            </a:r>
            <a:r>
              <a:rPr lang="en-US" altLang="zh-CN" sz="2000">
                <a:solidFill>
                  <a:schemeClr val="tx1"/>
                </a:solidFill>
                <a:effectLst>
                  <a:outerShdw blurRad="38100" dist="25400" dir="5400000" algn="ctr" rotWithShape="0">
                    <a:srgbClr val="6E747A">
                      <a:alpha val="43000"/>
                    </a:srgbClr>
                  </a:outerShdw>
                </a:effectLst>
                <a:sym typeface="+mn-ea"/>
              </a:rPr>
              <a:t>0.06</a:t>
            </a:r>
            <a:r>
              <a:rPr lang="zh-CN" altLang="en-US" sz="2000">
                <a:solidFill>
                  <a:schemeClr val="tx1"/>
                </a:solidFill>
                <a:effectLst>
                  <a:outerShdw blurRad="38100" dist="25400" dir="5400000" algn="ctr" rotWithShape="0">
                    <a:srgbClr val="6E747A">
                      <a:alpha val="43000"/>
                    </a:srgbClr>
                  </a:outerShdw>
                </a:effectLst>
                <a:sym typeface="+mn-ea"/>
              </a:rPr>
              <a:t>左右）</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得到与特征工程相适应的分类器与</a:t>
            </a:r>
            <a:r>
              <a:rPr lang="zh-CN" altLang="en-US" sz="2000">
                <a:solidFill>
                  <a:schemeClr val="tx1"/>
                </a:solidFill>
                <a:effectLst>
                  <a:outerShdw blurRad="38100" dist="25400" dir="5400000" algn="ctr" rotWithShape="0">
                    <a:srgbClr val="6E747A">
                      <a:alpha val="43000"/>
                    </a:srgbClr>
                  </a:outerShdw>
                </a:effectLst>
                <a:sym typeface="+mn-ea"/>
              </a:rPr>
              <a:t>参数</a:t>
            </a:r>
            <a:endParaRPr lang="zh-CN" altLang="en-US" sz="2000">
              <a:solidFill>
                <a:schemeClr val="tx1"/>
              </a:solidFill>
              <a:effectLst>
                <a:outerShdw blurRad="38100" dist="25400" dir="5400000" algn="ctr" rotWithShape="0">
                  <a:srgbClr val="6E747A">
                    <a:alpha val="43000"/>
                  </a:srgbClr>
                </a:outerShdw>
              </a:effectLst>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深度学习</a:t>
            </a:r>
            <a:r>
              <a:rPr lang="zh-CN" altLang="en-US" sz="2800">
                <a:solidFill>
                  <a:schemeClr val="accent1"/>
                </a:solidFill>
                <a:latin typeface="+mj-lt"/>
                <a:ea typeface="+mj-ea"/>
                <a:cs typeface="+mj-cs"/>
              </a:rPr>
              <a:t>分类器</a:t>
            </a:r>
            <a:endParaRPr lang="zh-CN" altLang="en-US"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3.3 </a:t>
            </a:r>
            <a:r>
              <a:rPr lang="zh-CN" altLang="en-US">
                <a:solidFill>
                  <a:schemeClr val="accent1"/>
                </a:solidFill>
              </a:rPr>
              <a:t>深度学习</a:t>
            </a:r>
            <a:endParaRPr lang="zh-CN" altLang="en-US">
              <a:solidFill>
                <a:schemeClr val="accent1"/>
              </a:solidFill>
            </a:endParaRPr>
          </a:p>
        </p:txBody>
      </p:sp>
      <p:sp>
        <p:nvSpPr>
          <p:cNvPr id="5" name="文本框 4"/>
          <p:cNvSpPr txBox="1"/>
          <p:nvPr>
            <p:custDataLst>
              <p:tags r:id="rId4"/>
            </p:custDataLst>
          </p:nvPr>
        </p:nvSpPr>
        <p:spPr>
          <a:xfrm>
            <a:off x="1090930" y="2133600"/>
            <a:ext cx="9612630" cy="303085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en-US" sz="2000">
                <a:solidFill>
                  <a:schemeClr val="tx1"/>
                </a:solidFill>
                <a:effectLst>
                  <a:outerShdw blurRad="38100" dist="25400" dir="5400000" algn="ctr" rotWithShape="0">
                    <a:srgbClr val="6E747A">
                      <a:alpha val="43000"/>
                    </a:srgbClr>
                  </a:outerShdw>
                </a:effectLst>
                <a:sym typeface="+mn-ea"/>
              </a:rPr>
              <a:t>MLP</a:t>
            </a:r>
            <a:r>
              <a:rPr lang="zh-CN" altLang="en-US" sz="2000">
                <a:solidFill>
                  <a:schemeClr val="tx1"/>
                </a:solidFill>
                <a:effectLst>
                  <a:outerShdw blurRad="38100" dist="25400" dir="5400000" algn="ctr" rotWithShape="0">
                    <a:srgbClr val="6E747A">
                      <a:alpha val="43000"/>
                    </a:srgbClr>
                  </a:outerShdw>
                </a:effectLst>
                <a:sym typeface="+mn-ea"/>
              </a:rPr>
              <a:t>直接分类</a:t>
            </a:r>
            <a:endParaRPr 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en-US" sz="2000">
                <a:solidFill>
                  <a:schemeClr val="tx1"/>
                </a:solidFill>
                <a:effectLst>
                  <a:outerShdw blurRad="38100" dist="25400" dir="5400000" algn="ctr" rotWithShape="0">
                    <a:srgbClr val="6E747A">
                      <a:alpha val="43000"/>
                    </a:srgbClr>
                  </a:outerShdw>
                </a:effectLst>
                <a:sym typeface="+mn-ea"/>
              </a:rPr>
              <a:t>Bi-LSTM</a:t>
            </a:r>
            <a:r>
              <a:rPr lang="zh-CN" altLang="en-US" sz="2000">
                <a:solidFill>
                  <a:schemeClr val="tx1"/>
                </a:solidFill>
                <a:effectLst>
                  <a:outerShdw blurRad="38100" dist="25400" dir="5400000" algn="ctr" rotWithShape="0">
                    <a:srgbClr val="6E747A">
                      <a:alpha val="43000"/>
                    </a:srgbClr>
                  </a:outerShdw>
                </a:effectLst>
                <a:sym typeface="+mn-ea"/>
              </a:rPr>
              <a:t>等序列模型：需要滑动窗口序列数据</a:t>
            </a:r>
            <a:r>
              <a:rPr lang="zh-CN" altLang="en-US" sz="2000">
                <a:solidFill>
                  <a:schemeClr val="tx1"/>
                </a:solidFill>
                <a:effectLst>
                  <a:outerShdw blurRad="38100" dist="25400" dir="5400000" algn="ctr" rotWithShape="0">
                    <a:srgbClr val="6E747A">
                      <a:alpha val="43000"/>
                    </a:srgbClr>
                  </a:outerShdw>
                </a:effectLst>
                <a:sym typeface="+mn-ea"/>
              </a:rPr>
              <a:t>进行训练</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en-US" altLang="zh-CN" sz="2000">
                <a:solidFill>
                  <a:schemeClr val="tx1"/>
                </a:solidFill>
                <a:effectLst>
                  <a:outerShdw blurRad="38100" dist="25400" dir="5400000" algn="ctr" rotWithShape="0">
                    <a:srgbClr val="6E747A">
                      <a:alpha val="43000"/>
                    </a:srgbClr>
                  </a:outerShdw>
                </a:effectLst>
                <a:sym typeface="+mn-ea"/>
              </a:rPr>
              <a:t>Attention 	Seq2Seq</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en-US" altLang="zh-CN" sz="2000">
                <a:solidFill>
                  <a:schemeClr val="tx1"/>
                </a:solidFill>
                <a:effectLst>
                  <a:outerShdw blurRad="38100" dist="25400" dir="5400000" algn="ctr" rotWithShape="0">
                    <a:srgbClr val="6E747A">
                      <a:alpha val="43000"/>
                    </a:srgbClr>
                  </a:outerShdw>
                </a:effectLst>
                <a:sym typeface="+mn-ea"/>
              </a:rPr>
              <a:t>BERT</a:t>
            </a:r>
            <a:r>
              <a:rPr lang="zh-CN" altLang="en-US" sz="2000">
                <a:solidFill>
                  <a:schemeClr val="tx1"/>
                </a:solidFill>
                <a:effectLst>
                  <a:outerShdw blurRad="38100" dist="25400" dir="5400000" algn="ctr" rotWithShape="0">
                    <a:srgbClr val="6E747A">
                      <a:alpha val="43000"/>
                    </a:srgbClr>
                  </a:outerShdw>
                </a:effectLst>
                <a:sym typeface="+mn-ea"/>
              </a:rPr>
              <a:t>等大规模预训练模型的</a:t>
            </a:r>
            <a:r>
              <a:rPr lang="zh-CN" altLang="en-US" sz="2000">
                <a:solidFill>
                  <a:schemeClr val="tx1"/>
                </a:solidFill>
                <a:effectLst>
                  <a:outerShdw blurRad="38100" dist="25400" dir="5400000" algn="ctr" rotWithShape="0">
                    <a:srgbClr val="6E747A">
                      <a:alpha val="43000"/>
                    </a:srgbClr>
                  </a:outerShdw>
                </a:effectLst>
                <a:sym typeface="+mn-ea"/>
              </a:rPr>
              <a:t>下游任务</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实验</a:t>
            </a:r>
            <a:r>
              <a:rPr lang="zh-CN" altLang="en-US" sz="2000">
                <a:solidFill>
                  <a:schemeClr val="tx1"/>
                </a:solidFill>
                <a:effectLst>
                  <a:outerShdw blurRad="38100" dist="25400" dir="5400000" algn="ctr" rotWithShape="0">
                    <a:srgbClr val="6E747A">
                      <a:alpha val="43000"/>
                    </a:srgbClr>
                  </a:outerShdw>
                </a:effectLst>
                <a:sym typeface="+mn-ea"/>
              </a:rPr>
              <a:t>少</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en-US" altLang="zh-CN" sz="2000">
              <a:solidFill>
                <a:schemeClr val="tx1"/>
              </a:solidFill>
              <a:effectLst>
                <a:outerShdw blurRad="38100" dist="25400" dir="5400000" algn="ctr" rotWithShape="0">
                  <a:srgbClr val="6E747A">
                    <a:alpha val="43000"/>
                  </a:srgbClr>
                </a:outerShdw>
              </a:effectLst>
              <a:sym typeface="+mn-ea"/>
            </a:endParaRPr>
          </a:p>
        </p:txBody>
      </p:sp>
      <p:graphicFrame>
        <p:nvGraphicFramePr>
          <p:cNvPr id="3" name="表格 2"/>
          <p:cNvGraphicFramePr/>
          <p:nvPr>
            <p:custDataLst>
              <p:tags r:id="rId5"/>
            </p:custDataLst>
          </p:nvPr>
        </p:nvGraphicFramePr>
        <p:xfrm>
          <a:off x="3846195" y="4042410"/>
          <a:ext cx="4498975" cy="1467485"/>
        </p:xfrm>
        <a:graphic>
          <a:graphicData uri="http://schemas.openxmlformats.org/drawingml/2006/table">
            <a:tbl>
              <a:tblPr firstRow="1" bandRow="1">
                <a:tableStyleId>{5C22544A-7EE6-4342-B048-85BDC9FD1C3A}</a:tableStyleId>
              </a:tblPr>
              <a:tblGrid>
                <a:gridCol w="2253615"/>
                <a:gridCol w="2245360"/>
              </a:tblGrid>
              <a:tr h="530860">
                <a:tc>
                  <a:txBody>
                    <a:bodyPr/>
                    <a:p>
                      <a:pPr algn="ctr">
                        <a:buNone/>
                      </a:pPr>
                      <a:r>
                        <a:rPr lang="zh-CN" altLang="en-US"/>
                        <a:t>优点</a:t>
                      </a:r>
                      <a:endParaRPr lang="zh-CN" altLang="en-US"/>
                    </a:p>
                  </a:txBody>
                  <a:tcPr anchor="ctr" anchorCtr="0"/>
                </a:tc>
                <a:tc>
                  <a:txBody>
                    <a:bodyPr/>
                    <a:p>
                      <a:pPr algn="ctr">
                        <a:buNone/>
                      </a:pPr>
                      <a:r>
                        <a:rPr lang="zh-CN" altLang="en-US"/>
                        <a:t>缺点</a:t>
                      </a:r>
                      <a:endParaRPr lang="zh-CN" altLang="en-US"/>
                    </a:p>
                  </a:txBody>
                  <a:tcPr anchor="ctr" anchorCtr="0"/>
                </a:tc>
              </a:tr>
              <a:tr h="936625">
                <a:tc>
                  <a:txBody>
                    <a:bodyPr/>
                    <a:p>
                      <a:pPr>
                        <a:buNone/>
                      </a:pPr>
                      <a:r>
                        <a:rPr lang="zh-CN" altLang="en-US"/>
                        <a:t>自动调参</a:t>
                      </a:r>
                      <a:endParaRPr lang="zh-CN" altLang="en-US"/>
                    </a:p>
                    <a:p>
                      <a:pPr>
                        <a:buNone/>
                      </a:pPr>
                      <a:r>
                        <a:rPr lang="zh-CN" altLang="en-US"/>
                        <a:t>不需要</a:t>
                      </a:r>
                      <a:r>
                        <a:rPr lang="zh-CN" altLang="en-US"/>
                        <a:t>大量数据</a:t>
                      </a:r>
                      <a:r>
                        <a:rPr lang="zh-CN" altLang="en-US"/>
                        <a:t>处理</a:t>
                      </a:r>
                      <a:endParaRPr lang="zh-CN" altLang="en-US"/>
                    </a:p>
                    <a:p>
                      <a:pPr>
                        <a:buNone/>
                      </a:pPr>
                      <a:r>
                        <a:rPr lang="zh-CN" altLang="en-US"/>
                        <a:t>时间</a:t>
                      </a:r>
                      <a:r>
                        <a:rPr lang="zh-CN" altLang="en-US"/>
                        <a:t>可控</a:t>
                      </a:r>
                      <a:endParaRPr lang="zh-CN" altLang="en-US"/>
                    </a:p>
                  </a:txBody>
                  <a:tcPr/>
                </a:tc>
                <a:tc>
                  <a:txBody>
                    <a:bodyPr/>
                    <a:p>
                      <a:pPr>
                        <a:buNone/>
                      </a:pPr>
                      <a:r>
                        <a:rPr lang="zh-CN" altLang="en-US"/>
                        <a:t>格式</a:t>
                      </a:r>
                      <a:r>
                        <a:rPr lang="zh-CN" altLang="en-US"/>
                        <a:t>要求</a:t>
                      </a:r>
                      <a:endParaRPr lang="zh-CN" altLang="en-US"/>
                    </a:p>
                    <a:p>
                      <a:pPr>
                        <a:buNone/>
                      </a:pPr>
                      <a:r>
                        <a:rPr lang="zh-CN" altLang="en-US"/>
                        <a:t>过拟合</a:t>
                      </a:r>
                      <a:endParaRPr lang="zh-CN" altLang="en-US"/>
                    </a:p>
                    <a:p>
                      <a:pPr>
                        <a:buNone/>
                      </a:pPr>
                      <a:r>
                        <a:rPr lang="zh-CN" altLang="en-US"/>
                        <a:t>不好手动</a:t>
                      </a:r>
                      <a:r>
                        <a:rPr lang="zh-CN" altLang="en-US"/>
                        <a:t>调整</a:t>
                      </a:r>
                      <a:endParaRPr lang="zh-CN" altLang="en-US"/>
                    </a:p>
                  </a:txBody>
                  <a:tcPr/>
                </a:tc>
              </a:tr>
            </a:tbl>
          </a:graphicData>
        </a:graphic>
      </p:graphicFrame>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3600" b="1">
                <a:solidFill>
                  <a:schemeClr val="bg1"/>
                </a:solidFill>
              </a:rPr>
              <a:t>PART</a:t>
            </a:r>
            <a:endParaRPr lang="en-US" altLang="zh-CN" sz="3600" b="1">
              <a:solidFill>
                <a:schemeClr val="bg1"/>
              </a:solidFill>
            </a:endParaRPr>
          </a:p>
          <a:p>
            <a:pPr algn="ctr"/>
            <a:r>
              <a:rPr lang="en-US" altLang="zh-CN" sz="3600" b="1">
                <a:solidFill>
                  <a:schemeClr val="bg1"/>
                </a:solidFill>
              </a:rPr>
              <a:t>FOUR</a:t>
            </a:r>
            <a:endParaRPr lang="en-US" altLang="zh-CN" sz="36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solidFill>
                  <a:schemeClr val="accent1"/>
                </a:solidFill>
              </a:rPr>
              <a:t>4 </a:t>
            </a:r>
            <a:r>
              <a:rPr lang="zh-CN" altLang="en-US">
                <a:solidFill>
                  <a:schemeClr val="accent1"/>
                </a:solidFill>
              </a:rPr>
              <a:t>复赛</a:t>
            </a:r>
            <a:r>
              <a:rPr lang="zh-CN" altLang="en-US">
                <a:solidFill>
                  <a:schemeClr val="accent1"/>
                </a:solidFill>
              </a:rPr>
              <a:t>规划</a:t>
            </a:r>
            <a:endParaRPr lang="zh-CN" altLang="en-US">
              <a:solidFill>
                <a:schemeClr val="accent1"/>
              </a:solidFill>
            </a:endParaRPr>
          </a:p>
        </p:txBody>
      </p:sp>
      <p:sp>
        <p:nvSpPr>
          <p:cNvPr id="3" name="文本占位符 2"/>
          <p:cNvSpPr>
            <a:spLocks noGrp="1"/>
          </p:cNvSpPr>
          <p:nvPr>
            <p:ph type="body" idx="1"/>
            <p:custDataLst>
              <p:tags r:id="rId3"/>
            </p:custDataLst>
          </p:nvPr>
        </p:nvSpPr>
        <p:spPr/>
        <p:txBody>
          <a:bodyPr lIns="90000" tIns="46800" rIns="90000" bIns="46800"/>
          <a:lstStyle/>
          <a:p>
            <a:r>
              <a:rPr lang="en-US" altLang="zh-CN"/>
              <a:t>4.1</a:t>
            </a:r>
            <a:r>
              <a:rPr lang="zh-CN" altLang="en-US"/>
              <a:t>复赛工作</a:t>
            </a:r>
            <a:r>
              <a:rPr lang="en-US" altLang="zh-CN"/>
              <a:t>  4.2</a:t>
            </a:r>
            <a:r>
              <a:rPr lang="zh-CN" altLang="en-US"/>
              <a:t>优化方向</a:t>
            </a:r>
            <a:r>
              <a:rPr lang="en-US" altLang="zh-CN"/>
              <a:t>  4.3</a:t>
            </a:r>
            <a:r>
              <a:rPr lang="zh-CN" altLang="en-US"/>
              <a:t>可视化</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数据集、运行、</a:t>
            </a:r>
            <a:r>
              <a:rPr lang="zh-CN" altLang="en-US" sz="2800">
                <a:solidFill>
                  <a:schemeClr val="accent1"/>
                </a:solidFill>
                <a:latin typeface="+mj-lt"/>
                <a:ea typeface="+mj-ea"/>
                <a:cs typeface="+mj-cs"/>
              </a:rPr>
              <a:t>提交</a:t>
            </a:r>
            <a:endParaRPr lang="zh-CN" altLang="en-US"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4.1 </a:t>
            </a:r>
            <a:r>
              <a:rPr lang="zh-CN" altLang="en-US">
                <a:solidFill>
                  <a:schemeClr val="accent1"/>
                </a:solidFill>
              </a:rPr>
              <a:t>复赛</a:t>
            </a:r>
            <a:r>
              <a:rPr lang="zh-CN" altLang="en-US">
                <a:solidFill>
                  <a:schemeClr val="accent1"/>
                </a:solidFill>
              </a:rPr>
              <a:t>工作</a:t>
            </a:r>
            <a:endParaRPr lang="zh-CN" altLang="en-US">
              <a:solidFill>
                <a:schemeClr val="accent1"/>
              </a:solidFill>
            </a:endParaRPr>
          </a:p>
        </p:txBody>
      </p:sp>
      <p:pic>
        <p:nvPicPr>
          <p:cNvPr id="2" name="图片 1"/>
          <p:cNvPicPr>
            <a:picLocks noChangeAspect="1"/>
          </p:cNvPicPr>
          <p:nvPr/>
        </p:nvPicPr>
        <p:blipFill>
          <a:blip r:embed="rId4"/>
          <a:stretch>
            <a:fillRect/>
          </a:stretch>
        </p:blipFill>
        <p:spPr>
          <a:xfrm>
            <a:off x="954405" y="2211070"/>
            <a:ext cx="5975350" cy="2139950"/>
          </a:xfrm>
          <a:prstGeom prst="rect">
            <a:avLst/>
          </a:prstGeom>
        </p:spPr>
      </p:pic>
      <p:sp>
        <p:nvSpPr>
          <p:cNvPr id="5" name="文本框 4"/>
          <p:cNvSpPr txBox="1"/>
          <p:nvPr>
            <p:custDataLst>
              <p:tags r:id="rId5"/>
            </p:custDataLst>
          </p:nvPr>
        </p:nvSpPr>
        <p:spPr>
          <a:xfrm>
            <a:off x="922655" y="4746625"/>
            <a:ext cx="9612630" cy="139065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新日志数据</a:t>
            </a:r>
            <a:r>
              <a:rPr lang="en-US" altLang="zh-CN" sz="2000">
                <a:solidFill>
                  <a:schemeClr val="tx1"/>
                </a:solidFill>
                <a:effectLst>
                  <a:outerShdw blurRad="38100" dist="25400" dir="5400000" algn="ctr" rotWithShape="0">
                    <a:srgbClr val="6E747A">
                      <a:alpha val="43000"/>
                    </a:srgbClr>
                  </a:outerShdw>
                </a:effectLst>
                <a:sym typeface="+mn-ea"/>
              </a:rPr>
              <a:t>——</a:t>
            </a:r>
            <a:r>
              <a:rPr lang="zh-CN" altLang="en-US" sz="2000">
                <a:solidFill>
                  <a:schemeClr val="tx1"/>
                </a:solidFill>
                <a:effectLst>
                  <a:outerShdw blurRad="38100" dist="25400" dir="5400000" algn="ctr" rotWithShape="0">
                    <a:srgbClr val="6E747A">
                      <a:alpha val="43000"/>
                    </a:srgbClr>
                  </a:outerShdw>
                </a:effectLst>
                <a:sym typeface="+mn-ea"/>
              </a:rPr>
              <a:t>初、复赛的</a:t>
            </a:r>
            <a:r>
              <a:rPr lang="en-US" altLang="zh-CN" sz="2000">
                <a:solidFill>
                  <a:schemeClr val="tx1"/>
                </a:solidFill>
                <a:effectLst>
                  <a:outerShdw blurRad="38100" dist="25400" dir="5400000" algn="ctr" rotWithShape="0">
                    <a:srgbClr val="6E747A">
                      <a:alpha val="43000"/>
                    </a:srgbClr>
                  </a:outerShdw>
                </a:effectLst>
                <a:sym typeface="+mn-ea"/>
              </a:rPr>
              <a:t>venus</a:t>
            </a:r>
            <a:r>
              <a:rPr lang="zh-CN" altLang="en-US" sz="2000">
                <a:solidFill>
                  <a:schemeClr val="tx1"/>
                </a:solidFill>
                <a:effectLst>
                  <a:outerShdw blurRad="38100" dist="25400" dir="5400000" algn="ctr" rotWithShape="0">
                    <a:srgbClr val="6E747A">
                      <a:alpha val="43000"/>
                    </a:srgbClr>
                  </a:outerShdw>
                </a:effectLst>
                <a:sym typeface="+mn-ea"/>
              </a:rPr>
              <a:t>、crashdump类型</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不提供测试集，</a:t>
            </a:r>
            <a:r>
              <a:rPr lang="en-US" altLang="zh-CN" sz="2000">
                <a:solidFill>
                  <a:schemeClr val="tx1"/>
                </a:solidFill>
                <a:effectLst>
                  <a:outerShdw blurRad="38100" dist="25400" dir="5400000" algn="ctr" rotWithShape="0">
                    <a:srgbClr val="6E747A">
                      <a:alpha val="43000"/>
                    </a:srgbClr>
                  </a:outerShdw>
                </a:effectLst>
                <a:sym typeface="+mn-ea"/>
              </a:rPr>
              <a:t>6</a:t>
            </a:r>
            <a:r>
              <a:rPr lang="zh-CN" altLang="en-US" sz="2000">
                <a:solidFill>
                  <a:schemeClr val="tx1"/>
                </a:solidFill>
                <a:effectLst>
                  <a:outerShdw blurRad="38100" dist="25400" dir="5400000" algn="ctr" rotWithShape="0">
                    <a:srgbClr val="6E747A">
                      <a:alpha val="43000"/>
                    </a:srgbClr>
                  </a:outerShdw>
                </a:effectLst>
                <a:sym typeface="+mn-ea"/>
              </a:rPr>
              <a:t>小时</a:t>
            </a:r>
            <a:r>
              <a:rPr lang="zh-CN" altLang="en-US" sz="2000">
                <a:solidFill>
                  <a:schemeClr val="tx1"/>
                </a:solidFill>
                <a:effectLst>
                  <a:outerShdw blurRad="38100" dist="25400" dir="5400000" algn="ctr" rotWithShape="0">
                    <a:srgbClr val="6E747A">
                      <a:alpha val="43000"/>
                    </a:srgbClr>
                  </a:outerShdw>
                </a:effectLst>
                <a:sym typeface="+mn-ea"/>
              </a:rPr>
              <a:t>时间限制</a:t>
            </a:r>
            <a:r>
              <a:rPr lang="zh-CN" altLang="en-US" sz="2000">
                <a:solidFill>
                  <a:schemeClr val="tx1"/>
                </a:solidFill>
                <a:effectLst>
                  <a:outerShdw blurRad="38100" dist="25400" dir="5400000" algn="ctr" rotWithShape="0">
                    <a:srgbClr val="6E747A">
                      <a:alpha val="43000"/>
                    </a:srgbClr>
                  </a:outerShdw>
                </a:effectLst>
                <a:sym typeface="+mn-ea"/>
              </a:rPr>
              <a:t>、</a:t>
            </a:r>
            <a:r>
              <a:rPr lang="en-US" altLang="zh-CN" sz="2000">
                <a:solidFill>
                  <a:schemeClr val="tx1"/>
                </a:solidFill>
                <a:effectLst>
                  <a:outerShdw blurRad="38100" dist="25400" dir="5400000" algn="ctr" rotWithShape="0">
                    <a:srgbClr val="6E747A">
                      <a:alpha val="43000"/>
                    </a:srgbClr>
                  </a:outerShdw>
                </a:effectLst>
                <a:sym typeface="+mn-ea"/>
              </a:rPr>
              <a:t>500GB</a:t>
            </a:r>
            <a:r>
              <a:rPr lang="zh-CN" altLang="en-US" sz="2000">
                <a:solidFill>
                  <a:schemeClr val="tx1"/>
                </a:solidFill>
                <a:effectLst>
                  <a:outerShdw blurRad="38100" dist="25400" dir="5400000" algn="ctr" rotWithShape="0">
                    <a:srgbClr val="6E747A">
                      <a:alpha val="43000"/>
                    </a:srgbClr>
                  </a:outerShdw>
                </a:effectLst>
                <a:sym typeface="+mn-ea"/>
              </a:rPr>
              <a:t>磁盘</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提交</a:t>
            </a:r>
            <a:r>
              <a:rPr lang="en-US" altLang="zh-CN" sz="2000">
                <a:solidFill>
                  <a:schemeClr val="tx1"/>
                </a:solidFill>
                <a:effectLst>
                  <a:outerShdw blurRad="38100" dist="25400" dir="5400000" algn="ctr" rotWithShape="0">
                    <a:srgbClr val="6E747A">
                      <a:alpha val="43000"/>
                    </a:srgbClr>
                  </a:outerShdw>
                </a:effectLst>
                <a:sym typeface="+mn-ea"/>
              </a:rPr>
              <a:t>docker</a:t>
            </a:r>
            <a:r>
              <a:rPr lang="zh-CN" altLang="en-US" sz="2000">
                <a:solidFill>
                  <a:schemeClr val="tx1"/>
                </a:solidFill>
                <a:effectLst>
                  <a:outerShdw blurRad="38100" dist="25400" dir="5400000" algn="ctr" rotWithShape="0">
                    <a:srgbClr val="6E747A">
                      <a:alpha val="43000"/>
                    </a:srgbClr>
                  </a:outerShdw>
                </a:effectLst>
                <a:sym typeface="+mn-ea"/>
              </a:rPr>
              <a:t>包含完整</a:t>
            </a:r>
            <a:r>
              <a:rPr lang="zh-CN" altLang="en-US" sz="2000">
                <a:solidFill>
                  <a:schemeClr val="tx1"/>
                </a:solidFill>
                <a:effectLst>
                  <a:outerShdw blurRad="38100" dist="25400" dir="5400000" algn="ctr" rotWithShape="0">
                    <a:srgbClr val="6E747A">
                      <a:alpha val="43000"/>
                    </a:srgbClr>
                  </a:outerShdw>
                </a:effectLst>
                <a:sym typeface="+mn-ea"/>
              </a:rPr>
              <a:t>解决方案</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en-US" altLang="zh-CN" sz="2000">
              <a:solidFill>
                <a:schemeClr val="tx1"/>
              </a:solidFill>
              <a:effectLst>
                <a:outerShdw blurRad="38100" dist="25400" dir="5400000" algn="ctr" rotWithShape="0">
                  <a:srgbClr val="6E747A">
                    <a:alpha val="43000"/>
                  </a:srgbClr>
                </a:outerShdw>
              </a:effectLst>
              <a:sym typeface="+mn-ea"/>
            </a:endParaRPr>
          </a:p>
        </p:txBody>
      </p:sp>
      <p:pic>
        <p:nvPicPr>
          <p:cNvPr id="4" name="图片 3"/>
          <p:cNvPicPr>
            <a:picLocks noChangeAspect="1"/>
          </p:cNvPicPr>
          <p:nvPr/>
        </p:nvPicPr>
        <p:blipFill>
          <a:blip r:embed="rId6"/>
          <a:stretch>
            <a:fillRect/>
          </a:stretch>
        </p:blipFill>
        <p:spPr>
          <a:xfrm>
            <a:off x="7594600" y="2060575"/>
            <a:ext cx="3422650" cy="2736850"/>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复赛</a:t>
            </a:r>
            <a:r>
              <a:rPr lang="zh-CN" altLang="en-US" sz="2800">
                <a:solidFill>
                  <a:schemeClr val="accent1"/>
                </a:solidFill>
                <a:latin typeface="+mj-lt"/>
                <a:ea typeface="+mj-ea"/>
                <a:cs typeface="+mj-cs"/>
              </a:rPr>
              <a:t>思路</a:t>
            </a:r>
            <a:endParaRPr lang="zh-CN" altLang="en-US"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4.2 </a:t>
            </a:r>
            <a:r>
              <a:rPr lang="zh-CN" altLang="en-US">
                <a:solidFill>
                  <a:schemeClr val="accent1"/>
                </a:solidFill>
              </a:rPr>
              <a:t>优化</a:t>
            </a:r>
            <a:r>
              <a:rPr lang="zh-CN" altLang="en-US">
                <a:solidFill>
                  <a:schemeClr val="accent1"/>
                </a:solidFill>
              </a:rPr>
              <a:t>方向</a:t>
            </a:r>
            <a:endParaRPr lang="zh-CN" altLang="en-US">
              <a:solidFill>
                <a:schemeClr val="accent1"/>
              </a:solidFill>
            </a:endParaRPr>
          </a:p>
        </p:txBody>
      </p:sp>
      <p:sp>
        <p:nvSpPr>
          <p:cNvPr id="5" name="文本框 4"/>
          <p:cNvSpPr txBox="1"/>
          <p:nvPr>
            <p:custDataLst>
              <p:tags r:id="rId4"/>
            </p:custDataLst>
          </p:nvPr>
        </p:nvSpPr>
        <p:spPr>
          <a:xfrm>
            <a:off x="1471930" y="2392680"/>
            <a:ext cx="9612630" cy="347472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提供多种日志数据，提取多模态</a:t>
            </a:r>
            <a:r>
              <a:rPr lang="zh-CN" altLang="en-US" sz="2000">
                <a:solidFill>
                  <a:schemeClr val="tx1"/>
                </a:solidFill>
                <a:effectLst>
                  <a:outerShdw blurRad="38100" dist="25400" dir="5400000" algn="ctr" rotWithShape="0">
                    <a:srgbClr val="6E747A">
                      <a:alpha val="43000"/>
                    </a:srgbClr>
                  </a:outerShdw>
                </a:effectLst>
                <a:sym typeface="+mn-ea"/>
              </a:rPr>
              <a:t>特征</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额外的特征</a:t>
            </a:r>
            <a:r>
              <a:rPr lang="zh-CN" altLang="en-US" sz="2000">
                <a:solidFill>
                  <a:schemeClr val="tx1"/>
                </a:solidFill>
                <a:effectLst>
                  <a:outerShdw blurRad="38100" dist="25400" dir="5400000" algn="ctr" rotWithShape="0">
                    <a:srgbClr val="6E747A">
                      <a:alpha val="43000"/>
                    </a:srgbClr>
                  </a:outerShdw>
                </a:effectLst>
                <a:sym typeface="+mn-ea"/>
              </a:rPr>
              <a:t>工程</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特征选择？增、降维？</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模型选择，对应测试集进行</a:t>
            </a:r>
            <a:r>
              <a:rPr lang="zh-CN" altLang="en-US" sz="2000">
                <a:solidFill>
                  <a:schemeClr val="tx1"/>
                </a:solidFill>
                <a:effectLst>
                  <a:outerShdw blurRad="38100" dist="25400" dir="5400000" algn="ctr" rotWithShape="0">
                    <a:srgbClr val="6E747A">
                      <a:alpha val="43000"/>
                    </a:srgbClr>
                  </a:outerShdw>
                </a:effectLst>
                <a:sym typeface="+mn-ea"/>
              </a:rPr>
              <a:t>改变</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参数调整，考虑</a:t>
            </a:r>
            <a:r>
              <a:rPr lang="zh-CN" altLang="en-US" sz="2000">
                <a:solidFill>
                  <a:schemeClr val="tx1"/>
                </a:solidFill>
                <a:effectLst>
                  <a:outerShdw blurRad="38100" dist="25400" dir="5400000" algn="ctr" rotWithShape="0">
                    <a:srgbClr val="6E747A">
                      <a:alpha val="43000"/>
                    </a:srgbClr>
                  </a:outerShdw>
                </a:effectLst>
                <a:sym typeface="+mn-ea"/>
              </a:rPr>
              <a:t>时效性</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优化的</a:t>
            </a:r>
            <a:r>
              <a:rPr lang="en-US" altLang="zh-CN" sz="2000">
                <a:solidFill>
                  <a:schemeClr val="tx1"/>
                </a:solidFill>
                <a:effectLst>
                  <a:outerShdw blurRad="38100" dist="25400" dir="5400000" algn="ctr" rotWithShape="0">
                    <a:srgbClr val="6E747A">
                      <a:alpha val="43000"/>
                    </a:srgbClr>
                  </a:outerShdw>
                </a:effectLst>
                <a:sym typeface="+mn-ea"/>
              </a:rPr>
              <a:t>embedding</a:t>
            </a:r>
            <a:r>
              <a:rPr lang="zh-CN" altLang="en-US" sz="2000">
                <a:solidFill>
                  <a:schemeClr val="tx1"/>
                </a:solidFill>
                <a:effectLst>
                  <a:outerShdw blurRad="38100" dist="25400" dir="5400000" algn="ctr" rotWithShape="0">
                    <a:srgbClr val="6E747A">
                      <a:alpha val="43000"/>
                    </a:srgbClr>
                  </a:outerShdw>
                </a:effectLst>
                <a:sym typeface="+mn-ea"/>
              </a:rPr>
              <a:t>（</a:t>
            </a:r>
            <a:r>
              <a:rPr lang="zh-CN" altLang="en-US" sz="2000">
                <a:solidFill>
                  <a:schemeClr val="tx1"/>
                </a:solidFill>
                <a:effectLst>
                  <a:outerShdw blurRad="38100" dist="25400" dir="5400000" algn="ctr" rotWithShape="0">
                    <a:srgbClr val="6E747A">
                      <a:alpha val="43000"/>
                    </a:srgbClr>
                  </a:outerShdw>
                </a:effectLst>
                <a:sym typeface="+mn-ea"/>
              </a:rPr>
              <a:t>预训练、加权）</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fontAlgn="auto">
              <a:lnSpc>
                <a:spcPct val="150000"/>
              </a:lnSpc>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深度学习</a:t>
            </a:r>
            <a:r>
              <a:rPr lang="zh-CN" altLang="en-US" sz="2000">
                <a:solidFill>
                  <a:schemeClr val="tx1"/>
                </a:solidFill>
                <a:effectLst>
                  <a:outerShdw blurRad="38100" dist="25400" dir="5400000" algn="ctr" rotWithShape="0">
                    <a:srgbClr val="6E747A">
                      <a:alpha val="43000"/>
                    </a:srgbClr>
                  </a:outerShdw>
                </a:effectLst>
                <a:sym typeface="+mn-ea"/>
              </a:rPr>
              <a:t>分类器</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None/>
            </a:pPr>
            <a:endParaRPr lang="en-US" altLang="zh-CN" sz="2000">
              <a:solidFill>
                <a:schemeClr val="tx1"/>
              </a:solidFill>
              <a:effectLst>
                <a:outerShdw blurRad="38100" dist="25400" dir="5400000" algn="ctr" rotWithShape="0">
                  <a:srgbClr val="6E747A">
                    <a:alpha val="43000"/>
                  </a:srgbClr>
                </a:outerShdw>
              </a:effectLst>
              <a:sym typeface="+mn-ea"/>
            </a:endParaRPr>
          </a:p>
        </p:txBody>
      </p:sp>
      <p:pic>
        <p:nvPicPr>
          <p:cNvPr id="2" name="图片 1"/>
          <p:cNvPicPr>
            <a:picLocks noChangeAspect="1"/>
          </p:cNvPicPr>
          <p:nvPr/>
        </p:nvPicPr>
        <p:blipFill>
          <a:blip r:embed="rId5"/>
          <a:stretch>
            <a:fillRect/>
          </a:stretch>
        </p:blipFill>
        <p:spPr>
          <a:xfrm>
            <a:off x="7465695" y="2521585"/>
            <a:ext cx="3115310" cy="321691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sz="2800">
                <a:solidFill>
                  <a:schemeClr val="accent1"/>
                </a:solidFill>
                <a:latin typeface="+mj-lt"/>
                <a:ea typeface="+mj-ea"/>
                <a:cs typeface="+mj-cs"/>
              </a:rPr>
              <a:t>neptune.ai可视化平台</a:t>
            </a:r>
            <a:endParaRPr sz="2800">
              <a:solidFill>
                <a:schemeClr val="accent1"/>
              </a:solidFill>
              <a:latin typeface="+mj-lt"/>
              <a:ea typeface="+mj-ea"/>
              <a:cs typeface="+mj-cs"/>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4.3 </a:t>
            </a:r>
            <a:r>
              <a:rPr lang="zh-CN" altLang="en-US">
                <a:solidFill>
                  <a:schemeClr val="accent1"/>
                </a:solidFill>
              </a:rPr>
              <a:t>可视化</a:t>
            </a:r>
            <a:endParaRPr lang="zh-CN" altLang="en-US">
              <a:solidFill>
                <a:schemeClr val="accent1"/>
              </a:solidFill>
            </a:endParaRPr>
          </a:p>
        </p:txBody>
      </p:sp>
      <p:pic>
        <p:nvPicPr>
          <p:cNvPr id="100" name="图片 99"/>
          <p:cNvPicPr/>
          <p:nvPr/>
        </p:nvPicPr>
        <p:blipFill>
          <a:blip r:embed="rId4"/>
          <a:stretch>
            <a:fillRect/>
          </a:stretch>
        </p:blipFill>
        <p:spPr>
          <a:xfrm>
            <a:off x="999490" y="2148840"/>
            <a:ext cx="9760585" cy="3011170"/>
          </a:xfrm>
          <a:prstGeom prst="rect">
            <a:avLst/>
          </a:prstGeom>
          <a:noFill/>
          <a:ln w="9525">
            <a:noFill/>
          </a:ln>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1"/>
            </p:custDataLst>
          </p:nvPr>
        </p:nvSpPr>
        <p:spPr>
          <a:xfrm>
            <a:off x="2191385" y="2711450"/>
            <a:ext cx="1468755" cy="1785620"/>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 name="文本框 1"/>
          <p:cNvSpPr txBox="1"/>
          <p:nvPr>
            <p:custDataLst>
              <p:tags r:id="rId2"/>
            </p:custDataLst>
          </p:nvPr>
        </p:nvSpPr>
        <p:spPr>
          <a:xfrm>
            <a:off x="4236217" y="943577"/>
            <a:ext cx="1512702" cy="811442"/>
          </a:xfrm>
          <a:prstGeom prst="rect">
            <a:avLst/>
          </a:prstGeom>
          <a:noFill/>
        </p:spPr>
        <p:txBody>
          <a:bodyPr wrap="square" lIns="90000" tIns="46800" rIns="90000" bIns="46800" rtlCol="0" anchor="ctr" anchorCtr="0">
            <a:normAutofit/>
          </a:bodyPr>
          <a:lstStyle/>
          <a:p>
            <a:pPr algn="ctr">
              <a:lnSpc>
                <a:spcPct val="130000"/>
              </a:lnSpc>
            </a:pPr>
            <a:r>
              <a:rPr lang="zh-CN" altLang="en-US" sz="3600">
                <a:solidFill>
                  <a:schemeClr val="tx1">
                    <a:lumMod val="75000"/>
                    <a:lumOff val="25000"/>
                  </a:schemeClr>
                </a:solidFill>
              </a:rPr>
              <a:t>目 录</a:t>
            </a:r>
            <a:endParaRPr lang="zh-CN" altLang="en-US" sz="3600">
              <a:solidFill>
                <a:schemeClr val="tx1">
                  <a:lumMod val="75000"/>
                  <a:lumOff val="25000"/>
                </a:schemeClr>
              </a:solidFill>
            </a:endParaRPr>
          </a:p>
        </p:txBody>
      </p:sp>
      <p:cxnSp>
        <p:nvCxnSpPr>
          <p:cNvPr id="3" name="直接连接符 2"/>
          <p:cNvCxnSpPr/>
          <p:nvPr>
            <p:custDataLst>
              <p:tags r:id="rId3"/>
            </p:custDataLst>
          </p:nvPr>
        </p:nvCxnSpPr>
        <p:spPr>
          <a:xfrm>
            <a:off x="1239744" y="1818847"/>
            <a:ext cx="13156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1098290" y="943577"/>
            <a:ext cx="3032690" cy="811442"/>
          </a:xfrm>
          <a:prstGeom prst="rect">
            <a:avLst/>
          </a:prstGeom>
          <a:noFill/>
        </p:spPr>
        <p:txBody>
          <a:bodyPr wrap="square" lIns="90000" tIns="46800" rIns="90000" bIns="46800" rtlCol="0" anchor="ctr" anchorCtr="0">
            <a:normAutofit lnSpcReduction="20000"/>
          </a:bodyPr>
          <a:lstStyle/>
          <a:p>
            <a:pPr algn="ctr">
              <a:lnSpc>
                <a:spcPct val="130000"/>
              </a:lnSpc>
            </a:pPr>
            <a:r>
              <a:rPr lang="en-US" altLang="zh-CN" sz="4000" b="1" dirty="0">
                <a:solidFill>
                  <a:schemeClr val="accent1"/>
                </a:solidFill>
                <a:latin typeface="+mj-lt"/>
                <a:ea typeface="+mj-ea"/>
                <a:cs typeface="+mj-cs"/>
              </a:rPr>
              <a:t>CONTENTS</a:t>
            </a:r>
            <a:endParaRPr lang="en-US" altLang="zh-CN" sz="4000" b="1" dirty="0">
              <a:solidFill>
                <a:schemeClr val="accent1"/>
              </a:solidFill>
              <a:latin typeface="+mj-lt"/>
              <a:ea typeface="+mj-ea"/>
              <a:cs typeface="+mj-cs"/>
            </a:endParaRPr>
          </a:p>
        </p:txBody>
      </p:sp>
      <p:sp>
        <p:nvSpPr>
          <p:cNvPr id="7" name="文本框 5"/>
          <p:cNvSpPr txBox="1"/>
          <p:nvPr>
            <p:custDataLst>
              <p:tags r:id="rId5"/>
            </p:custDataLst>
          </p:nvPr>
        </p:nvSpPr>
        <p:spPr>
          <a:xfrm>
            <a:off x="2388235" y="3412490"/>
            <a:ext cx="1025525" cy="539115"/>
          </a:xfrm>
          <a:prstGeom prst="rect">
            <a:avLst/>
          </a:prstGeom>
          <a:noFill/>
        </p:spPr>
        <p:txBody>
          <a:bodyPr wrap="square" lIns="90000" tIns="46800" rIns="90000" bIns="46800" rtlCol="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accent1"/>
                </a:solidFill>
                <a:sym typeface="+mn-lt"/>
              </a:rPr>
              <a:t>赛</a:t>
            </a:r>
            <a:r>
              <a:rPr kumimoji="1" lang="zh-CN" altLang="en-US" sz="2400">
                <a:solidFill>
                  <a:schemeClr val="accent1"/>
                </a:solidFill>
                <a:sym typeface="+mn-lt"/>
              </a:rPr>
              <a:t>题背景</a:t>
            </a:r>
            <a:endParaRPr kumimoji="1" lang="zh-CN" altLang="en-US" sz="2400">
              <a:solidFill>
                <a:schemeClr val="accent1"/>
              </a:solidFill>
              <a:sym typeface="+mn-lt"/>
            </a:endParaRPr>
          </a:p>
        </p:txBody>
      </p:sp>
      <p:sp>
        <p:nvSpPr>
          <p:cNvPr id="19" name="矩形 18"/>
          <p:cNvSpPr/>
          <p:nvPr>
            <p:custDataLst>
              <p:tags r:id="rId6"/>
            </p:custDataLst>
          </p:nvPr>
        </p:nvSpPr>
        <p:spPr>
          <a:xfrm>
            <a:off x="4316730" y="2711450"/>
            <a:ext cx="1468755" cy="1785620"/>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0" name="矩形 19"/>
          <p:cNvSpPr/>
          <p:nvPr>
            <p:custDataLst>
              <p:tags r:id="rId7"/>
            </p:custDataLst>
          </p:nvPr>
        </p:nvSpPr>
        <p:spPr>
          <a:xfrm>
            <a:off x="6442075" y="2711450"/>
            <a:ext cx="1468755" cy="1785620"/>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4" name="矩形 23"/>
          <p:cNvSpPr/>
          <p:nvPr>
            <p:custDataLst>
              <p:tags r:id="rId8"/>
            </p:custDataLst>
          </p:nvPr>
        </p:nvSpPr>
        <p:spPr>
          <a:xfrm>
            <a:off x="8566785" y="2711450"/>
            <a:ext cx="1468755" cy="1785620"/>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10" name="文本框 5"/>
          <p:cNvSpPr txBox="1"/>
          <p:nvPr>
            <p:custDataLst>
              <p:tags r:id="rId9"/>
            </p:custDataLst>
          </p:nvPr>
        </p:nvSpPr>
        <p:spPr>
          <a:xfrm>
            <a:off x="4651375" y="3290570"/>
            <a:ext cx="887095" cy="772160"/>
          </a:xfrm>
          <a:prstGeom prst="rect">
            <a:avLst/>
          </a:prstGeom>
          <a:noFill/>
        </p:spPr>
        <p:txBody>
          <a:bodyPr wrap="square" lIns="90000" tIns="46800" rIns="90000" bIns="46800" rtlCol="0" anchor="ctr"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accent1"/>
                </a:solidFill>
                <a:sym typeface="+mn-lt"/>
              </a:rPr>
              <a:t>特征</a:t>
            </a:r>
            <a:r>
              <a:rPr kumimoji="1" lang="zh-CN" altLang="en-US" sz="2400">
                <a:solidFill>
                  <a:schemeClr val="accent1"/>
                </a:solidFill>
                <a:sym typeface="+mn-lt"/>
              </a:rPr>
              <a:t>工程</a:t>
            </a:r>
            <a:endParaRPr kumimoji="1" lang="zh-CN" altLang="en-US" sz="2400">
              <a:solidFill>
                <a:schemeClr val="accent1"/>
              </a:solidFill>
              <a:sym typeface="+mn-lt"/>
            </a:endParaRPr>
          </a:p>
        </p:txBody>
      </p:sp>
      <p:sp>
        <p:nvSpPr>
          <p:cNvPr id="13" name="文本框 5"/>
          <p:cNvSpPr txBox="1"/>
          <p:nvPr>
            <p:custDataLst>
              <p:tags r:id="rId10"/>
            </p:custDataLst>
          </p:nvPr>
        </p:nvSpPr>
        <p:spPr>
          <a:xfrm>
            <a:off x="8872220" y="3290570"/>
            <a:ext cx="938530" cy="772160"/>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accent1"/>
                </a:solidFill>
                <a:sym typeface="+mn-lt"/>
              </a:rPr>
              <a:t>复赛规划</a:t>
            </a:r>
            <a:endParaRPr kumimoji="1" lang="zh-CN" altLang="en-US" sz="2400">
              <a:solidFill>
                <a:schemeClr val="accent1"/>
              </a:solidFill>
              <a:sym typeface="+mn-lt"/>
            </a:endParaRPr>
          </a:p>
        </p:txBody>
      </p:sp>
      <p:sp>
        <p:nvSpPr>
          <p:cNvPr id="23" name="文本框 5"/>
          <p:cNvSpPr txBox="1"/>
          <p:nvPr>
            <p:custDataLst>
              <p:tags r:id="rId11"/>
            </p:custDataLst>
          </p:nvPr>
        </p:nvSpPr>
        <p:spPr>
          <a:xfrm>
            <a:off x="6677660" y="3290570"/>
            <a:ext cx="1058545" cy="772160"/>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accent1"/>
                </a:solidFill>
                <a:sym typeface="+mn-lt"/>
              </a:rPr>
              <a:t>分类器</a:t>
            </a:r>
            <a:endParaRPr kumimoji="1" lang="zh-CN" altLang="en-US" sz="2400">
              <a:solidFill>
                <a:schemeClr val="accent1"/>
              </a:solidFill>
              <a:sym typeface="+mn-lt"/>
            </a:endParaRPr>
          </a:p>
        </p:txBody>
      </p:sp>
      <p:sp>
        <p:nvSpPr>
          <p:cNvPr id="17" name="直角三角形 16"/>
          <p:cNvSpPr/>
          <p:nvPr>
            <p:custDataLst>
              <p:tags r:id="rId12"/>
            </p:custDataLst>
          </p:nvPr>
        </p:nvSpPr>
        <p:spPr>
          <a:xfrm flipV="1">
            <a:off x="2191385" y="2694940"/>
            <a:ext cx="434975" cy="43497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8" name="文本框 17"/>
          <p:cNvSpPr txBox="1"/>
          <p:nvPr>
            <p:custDataLst>
              <p:tags r:id="rId13"/>
            </p:custDataLst>
          </p:nvPr>
        </p:nvSpPr>
        <p:spPr>
          <a:xfrm>
            <a:off x="2196465" y="2671445"/>
            <a:ext cx="246380" cy="299085"/>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1</a:t>
            </a:r>
            <a:endParaRPr lang="zh-CN" altLang="en-US" sz="1400" dirty="0"/>
          </a:p>
        </p:txBody>
      </p:sp>
      <p:sp>
        <p:nvSpPr>
          <p:cNvPr id="21" name="直角三角形 20"/>
          <p:cNvSpPr/>
          <p:nvPr>
            <p:custDataLst>
              <p:tags r:id="rId14"/>
            </p:custDataLst>
          </p:nvPr>
        </p:nvSpPr>
        <p:spPr>
          <a:xfrm flipV="1">
            <a:off x="4314190" y="2700655"/>
            <a:ext cx="434975" cy="43497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15"/>
            </p:custDataLst>
          </p:nvPr>
        </p:nvSpPr>
        <p:spPr>
          <a:xfrm>
            <a:off x="4319270" y="2665730"/>
            <a:ext cx="246380" cy="299085"/>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2</a:t>
            </a:r>
            <a:endParaRPr lang="zh-CN" altLang="en-US" sz="1400" dirty="0"/>
          </a:p>
        </p:txBody>
      </p:sp>
      <p:sp>
        <p:nvSpPr>
          <p:cNvPr id="34" name="直角三角形 33"/>
          <p:cNvSpPr/>
          <p:nvPr>
            <p:custDataLst>
              <p:tags r:id="rId16"/>
            </p:custDataLst>
          </p:nvPr>
        </p:nvSpPr>
        <p:spPr>
          <a:xfrm flipV="1">
            <a:off x="6447155" y="2694940"/>
            <a:ext cx="434975" cy="43497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5" name="文本框 34"/>
          <p:cNvSpPr txBox="1"/>
          <p:nvPr>
            <p:custDataLst>
              <p:tags r:id="rId17"/>
            </p:custDataLst>
          </p:nvPr>
        </p:nvSpPr>
        <p:spPr>
          <a:xfrm>
            <a:off x="6452235" y="2671445"/>
            <a:ext cx="246380" cy="299085"/>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3</a:t>
            </a:r>
            <a:endParaRPr lang="zh-CN" altLang="en-US" sz="1400" dirty="0"/>
          </a:p>
        </p:txBody>
      </p:sp>
      <p:sp>
        <p:nvSpPr>
          <p:cNvPr id="37" name="直角三角形 36"/>
          <p:cNvSpPr/>
          <p:nvPr>
            <p:custDataLst>
              <p:tags r:id="rId18"/>
            </p:custDataLst>
          </p:nvPr>
        </p:nvSpPr>
        <p:spPr>
          <a:xfrm flipV="1">
            <a:off x="8569960" y="2700655"/>
            <a:ext cx="434975" cy="43497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8" name="文本框 37"/>
          <p:cNvSpPr txBox="1"/>
          <p:nvPr>
            <p:custDataLst>
              <p:tags r:id="rId19"/>
            </p:custDataLst>
          </p:nvPr>
        </p:nvSpPr>
        <p:spPr>
          <a:xfrm>
            <a:off x="8575040" y="2665730"/>
            <a:ext cx="246380" cy="299085"/>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4</a:t>
            </a:r>
            <a:endParaRPr lang="zh-CN" altLang="en-US" sz="1400" dirty="0"/>
          </a:p>
        </p:txBody>
      </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olidFill>
                  <a:schemeClr val="accent1"/>
                </a:solidFill>
              </a:rPr>
              <a:t>请老师批评指导</a:t>
            </a:r>
            <a:endParaRPr lang="zh-CN" altLang="en-US">
              <a:solidFill>
                <a:schemeClr val="accent1"/>
              </a:solidFill>
            </a:endParaRPr>
          </a:p>
        </p:txBody>
      </p:sp>
      <p:sp>
        <p:nvSpPr>
          <p:cNvPr id="3" name="内容占位符 2"/>
          <p:cNvSpPr>
            <a:spLocks noGrp="1"/>
          </p:cNvSpPr>
          <p:nvPr>
            <p:ph sz="quarter" idx="13"/>
            <p:custDataLst>
              <p:tags r:id="rId2"/>
            </p:custDataLst>
          </p:nvPr>
        </p:nvSpPr>
        <p:spPr/>
        <p:txBody>
          <a:bodyPr>
            <a:normAutofit/>
          </a:bodyPr>
          <a:lstStyle/>
          <a:p>
            <a:r>
              <a:rPr lang="en-US" altLang="zh-CN">
                <a:solidFill>
                  <a:schemeClr val="accent1"/>
                </a:solidFill>
              </a:rPr>
              <a:t>THANKS</a:t>
            </a:r>
            <a:endParaRPr lang="en-US" altLang="zh-CN">
              <a:solidFill>
                <a:schemeClr val="accent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lIns="90000" tIns="46800" rIns="90000" bIns="46800">
            <a:normAutofit/>
          </a:bodyPr>
          <a:lstStyle/>
          <a:p>
            <a:r>
              <a:rPr lang="zh-CN" altLang="en-US">
                <a:solidFill>
                  <a:schemeClr val="accent1"/>
                </a:solidFill>
              </a:rPr>
              <a:t>赛题</a:t>
            </a:r>
            <a:r>
              <a:rPr lang="zh-CN" altLang="en-US">
                <a:solidFill>
                  <a:schemeClr val="accent1"/>
                </a:solidFill>
              </a:rPr>
              <a:t>背景</a:t>
            </a:r>
            <a:endParaRPr lang="zh-CN" altLang="en-US">
              <a:solidFill>
                <a:schemeClr val="accent1"/>
              </a:solidFill>
            </a:endParaRPr>
          </a:p>
        </p:txBody>
      </p:sp>
      <p:sp>
        <p:nvSpPr>
          <p:cNvPr id="9" name="文本占位符 8"/>
          <p:cNvSpPr>
            <a:spLocks noGrp="1"/>
          </p:cNvSpPr>
          <p:nvPr>
            <p:ph type="body" idx="1"/>
            <p:custDataLst>
              <p:tags r:id="rId2"/>
            </p:custDataLst>
          </p:nvPr>
        </p:nvSpPr>
        <p:spPr>
          <a:xfrm>
            <a:off x="5743575" y="3575050"/>
            <a:ext cx="5341620" cy="459105"/>
          </a:xfrm>
        </p:spPr>
        <p:txBody>
          <a:bodyPr lIns="90000" tIns="46800" rIns="90000" bIns="46800">
            <a:normAutofit/>
          </a:bodyPr>
          <a:lstStyle/>
          <a:p>
            <a:r>
              <a:rPr lang="en-US" altLang="zh-CN"/>
              <a:t>1.1</a:t>
            </a:r>
            <a:r>
              <a:rPr lang="zh-CN" altLang="en-US"/>
              <a:t>赛题介绍</a:t>
            </a:r>
            <a:r>
              <a:rPr lang="en-US" altLang="zh-CN"/>
              <a:t>  1.2</a:t>
            </a:r>
            <a:r>
              <a:rPr lang="zh-CN" altLang="en-US"/>
              <a:t>数据集分析</a:t>
            </a:r>
            <a:r>
              <a:rPr lang="en-US" altLang="zh-CN"/>
              <a:t>  1.3</a:t>
            </a:r>
            <a:r>
              <a:rPr lang="zh-CN" altLang="en-US"/>
              <a:t>赛程安排</a:t>
            </a:r>
            <a:r>
              <a:rPr lang="en-US" altLang="zh-CN"/>
              <a:t>  1.4</a:t>
            </a:r>
            <a:r>
              <a:rPr lang="zh-CN" altLang="en-US"/>
              <a:t>相关</a:t>
            </a:r>
            <a:r>
              <a:rPr lang="zh-CN" altLang="en-US"/>
              <a:t>工作</a:t>
            </a:r>
            <a:endParaRPr lang="zh-CN" altLang="en-US"/>
          </a:p>
        </p:txBody>
      </p:sp>
      <p:sp>
        <p:nvSpPr>
          <p:cNvPr id="10" name="文本框 9"/>
          <p:cNvSpPr txBox="1"/>
          <p:nvPr>
            <p:custDataLst>
              <p:tags r:id="rId3"/>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dirty="0">
                <a:solidFill>
                  <a:schemeClr val="bg1"/>
                </a:solidFill>
              </a:rPr>
              <a:t>PART</a:t>
            </a:r>
            <a:endParaRPr lang="en-US" altLang="zh-CN" sz="4800" b="1" dirty="0">
              <a:solidFill>
                <a:schemeClr val="bg1"/>
              </a:solidFill>
            </a:endParaRPr>
          </a:p>
          <a:p>
            <a:pPr algn="ctr"/>
            <a:r>
              <a:rPr lang="en-US" altLang="zh-CN" sz="4800" b="1" dirty="0">
                <a:solidFill>
                  <a:schemeClr val="bg1"/>
                </a:solidFill>
              </a:rPr>
              <a:t>ONE</a:t>
            </a:r>
            <a:endParaRPr lang="en-US" altLang="zh-CN" sz="4800" b="1" dirty="0">
              <a:solidFill>
                <a:schemeClr val="bg1"/>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日志数据故障诊断</a:t>
            </a:r>
            <a:endParaRPr lang="zh-CN" altLang="en-US" sz="2800">
              <a:solidFill>
                <a:schemeClr val="accent1"/>
              </a:solidFill>
              <a:latin typeface="+mj-lt"/>
              <a:ea typeface="+mj-ea"/>
              <a:cs typeface="+mj-cs"/>
            </a:endParaRPr>
          </a:p>
        </p:txBody>
      </p:sp>
      <p:sp>
        <p:nvSpPr>
          <p:cNvPr id="10" name="文本框 9"/>
          <p:cNvSpPr txBox="1"/>
          <p:nvPr>
            <p:custDataLst>
              <p:tags r:id="rId3"/>
            </p:custDataLst>
          </p:nvPr>
        </p:nvSpPr>
        <p:spPr>
          <a:xfrm>
            <a:off x="954405" y="2275205"/>
            <a:ext cx="9760585" cy="82486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提供大量无标签日志语料数据，与适量有标注（</a:t>
            </a:r>
            <a:r>
              <a:rPr lang="zh-CN" altLang="en-US" sz="2000">
                <a:solidFill>
                  <a:schemeClr val="tx1"/>
                </a:solidFill>
                <a:effectLst>
                  <a:outerShdw blurRad="38100" dist="25400" dir="5400000" algn="ctr" rotWithShape="0">
                    <a:srgbClr val="6E747A">
                      <a:alpha val="43000"/>
                    </a:srgbClr>
                  </a:outerShdw>
                </a:effectLst>
                <a:sym typeface="+mn-ea"/>
              </a:rPr>
              <a:t>包含故障时间与类型）的日志数据。</a:t>
            </a:r>
            <a:endParaRPr lang="zh-CN" altLang="en-US" sz="2000">
              <a:solidFill>
                <a:schemeClr val="tx1"/>
              </a:solidFill>
              <a:effectLst>
                <a:outerShdw blurRad="38100" dist="25400" dir="5400000" algn="ctr" rotWithShape="0">
                  <a:srgbClr val="6E747A">
                    <a:alpha val="43000"/>
                  </a:srgbClr>
                </a:outerShdw>
              </a:effectLst>
              <a:sym typeface="+mn-ea"/>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sym typeface="+mn-ea"/>
              </a:rPr>
              <a:t>提交数据集均为异常，需要</a:t>
            </a:r>
            <a:r>
              <a:rPr lang="zh-CN" altLang="en-US" sz="2000">
                <a:solidFill>
                  <a:schemeClr val="tx1"/>
                </a:solidFill>
                <a:effectLst>
                  <a:outerShdw blurRad="38100" dist="25400" dir="5400000" algn="ctr" rotWithShape="0">
                    <a:srgbClr val="6E747A">
                      <a:alpha val="43000"/>
                    </a:srgbClr>
                  </a:outerShdw>
                </a:effectLst>
                <a:sym typeface="+mn-ea"/>
              </a:rPr>
              <a:t>判断每条数据的异常类型</a:t>
            </a:r>
            <a:endParaRPr lang="zh-CN" altLang="en-US" sz="2000">
              <a:solidFill>
                <a:schemeClr val="tx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4"/>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1.1 </a:t>
            </a:r>
            <a:r>
              <a:rPr lang="zh-CN" altLang="en-US">
                <a:solidFill>
                  <a:schemeClr val="accent1"/>
                </a:solidFill>
              </a:rPr>
              <a:t>赛题</a:t>
            </a:r>
            <a:r>
              <a:rPr lang="zh-CN" altLang="en-US">
                <a:solidFill>
                  <a:schemeClr val="accent1"/>
                </a:solidFill>
              </a:rPr>
              <a:t>介绍</a:t>
            </a:r>
            <a:endParaRPr lang="zh-CN" altLang="en-US">
              <a:solidFill>
                <a:schemeClr val="accent1"/>
              </a:solidFill>
            </a:endParaRPr>
          </a:p>
        </p:txBody>
      </p:sp>
      <p:pic>
        <p:nvPicPr>
          <p:cNvPr id="6" name="图片 5"/>
          <p:cNvPicPr>
            <a:picLocks noChangeAspect="1"/>
          </p:cNvPicPr>
          <p:nvPr/>
        </p:nvPicPr>
        <p:blipFill>
          <a:blip r:embed="rId5"/>
          <a:stretch>
            <a:fillRect/>
          </a:stretch>
        </p:blipFill>
        <p:spPr>
          <a:xfrm>
            <a:off x="9033510" y="3263265"/>
            <a:ext cx="2559050" cy="2463800"/>
          </a:xfrm>
          <a:prstGeom prst="rect">
            <a:avLst/>
          </a:prstGeom>
        </p:spPr>
      </p:pic>
      <p:sp>
        <p:nvSpPr>
          <p:cNvPr id="13" name="文本框 12"/>
          <p:cNvSpPr txBox="1"/>
          <p:nvPr>
            <p:custDataLst>
              <p:tags r:id="rId6"/>
            </p:custDataLst>
          </p:nvPr>
        </p:nvSpPr>
        <p:spPr>
          <a:xfrm>
            <a:off x="2653665" y="5897880"/>
            <a:ext cx="1268730" cy="53467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None/>
            </a:pPr>
            <a:r>
              <a:rPr lang="zh-CN" altLang="en-US" sz="2000">
                <a:solidFill>
                  <a:schemeClr val="tx1"/>
                </a:solidFill>
                <a:effectLst>
                  <a:outerShdw blurRad="38100" dist="25400" dir="5400000" algn="ctr" rotWithShape="0">
                    <a:srgbClr val="6E747A">
                      <a:alpha val="43000"/>
                    </a:srgbClr>
                  </a:outerShdw>
                </a:effectLst>
              </a:rPr>
              <a:t>日志</a:t>
            </a:r>
            <a:r>
              <a:rPr lang="zh-CN" altLang="en-US" sz="2000">
                <a:solidFill>
                  <a:schemeClr val="tx1"/>
                </a:solidFill>
                <a:effectLst>
                  <a:outerShdw blurRad="38100" dist="25400" dir="5400000" algn="ctr" rotWithShape="0">
                    <a:srgbClr val="6E747A">
                      <a:alpha val="43000"/>
                    </a:srgbClr>
                  </a:outerShdw>
                </a:effectLst>
              </a:rPr>
              <a:t>语料</a:t>
            </a:r>
            <a:endParaRPr lang="zh-CN" altLang="en-US" sz="2000">
              <a:solidFill>
                <a:schemeClr val="tx1"/>
              </a:solidFill>
              <a:effectLst>
                <a:outerShdw blurRad="38100" dist="25400" dir="5400000" algn="ctr" rotWithShape="0">
                  <a:srgbClr val="6E747A">
                    <a:alpha val="43000"/>
                  </a:srgbClr>
                </a:outerShdw>
              </a:effectLst>
            </a:endParaRPr>
          </a:p>
        </p:txBody>
      </p:sp>
      <p:sp>
        <p:nvSpPr>
          <p:cNvPr id="15" name="文本框 14"/>
          <p:cNvSpPr txBox="1"/>
          <p:nvPr>
            <p:custDataLst>
              <p:tags r:id="rId7"/>
            </p:custDataLst>
          </p:nvPr>
        </p:nvSpPr>
        <p:spPr>
          <a:xfrm>
            <a:off x="6812915" y="5897245"/>
            <a:ext cx="1268730" cy="53467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None/>
            </a:pPr>
            <a:r>
              <a:rPr lang="zh-CN" altLang="en-US" sz="2000">
                <a:solidFill>
                  <a:schemeClr val="tx1"/>
                </a:solidFill>
                <a:effectLst>
                  <a:outerShdw blurRad="38100" dist="25400" dir="5400000" algn="ctr" rotWithShape="0">
                    <a:srgbClr val="6E747A">
                      <a:alpha val="43000"/>
                    </a:srgbClr>
                  </a:outerShdw>
                </a:effectLst>
              </a:rPr>
              <a:t>训练数据</a:t>
            </a:r>
            <a:endParaRPr lang="zh-CN" altLang="en-US" sz="2000">
              <a:solidFill>
                <a:schemeClr val="tx1"/>
              </a:solidFill>
              <a:effectLst>
                <a:outerShdw blurRad="38100" dist="25400" dir="5400000" algn="ctr" rotWithShape="0">
                  <a:srgbClr val="6E747A">
                    <a:alpha val="43000"/>
                  </a:srgbClr>
                </a:outerShdw>
              </a:effectLst>
            </a:endParaRPr>
          </a:p>
        </p:txBody>
      </p:sp>
      <p:sp>
        <p:nvSpPr>
          <p:cNvPr id="16" name="文本框 15"/>
          <p:cNvSpPr txBox="1"/>
          <p:nvPr>
            <p:custDataLst>
              <p:tags r:id="rId8"/>
            </p:custDataLst>
          </p:nvPr>
        </p:nvSpPr>
        <p:spPr>
          <a:xfrm>
            <a:off x="9678670" y="5897245"/>
            <a:ext cx="1268730" cy="53467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None/>
            </a:pPr>
            <a:r>
              <a:rPr lang="zh-CN" altLang="en-US" sz="2000">
                <a:solidFill>
                  <a:schemeClr val="tx1"/>
                </a:solidFill>
                <a:effectLst>
                  <a:outerShdw blurRad="38100" dist="25400" dir="5400000" algn="ctr" rotWithShape="0">
                    <a:srgbClr val="6E747A">
                      <a:alpha val="43000"/>
                    </a:srgbClr>
                  </a:outerShdw>
                </a:effectLst>
              </a:rPr>
              <a:t>提交</a:t>
            </a:r>
            <a:r>
              <a:rPr lang="zh-CN" altLang="en-US" sz="2000">
                <a:solidFill>
                  <a:schemeClr val="tx1"/>
                </a:solidFill>
                <a:effectLst>
                  <a:outerShdw blurRad="38100" dist="25400" dir="5400000" algn="ctr" rotWithShape="0">
                    <a:srgbClr val="6E747A">
                      <a:alpha val="43000"/>
                    </a:srgbClr>
                  </a:outerShdw>
                </a:effectLst>
              </a:rPr>
              <a:t>数据</a:t>
            </a:r>
            <a:endParaRPr lang="zh-CN" altLang="en-US" sz="2000">
              <a:solidFill>
                <a:schemeClr val="tx1"/>
              </a:solidFill>
              <a:effectLst>
                <a:outerShdw blurRad="38100" dist="25400" dir="5400000" algn="ctr" rotWithShape="0">
                  <a:srgbClr val="6E747A">
                    <a:alpha val="43000"/>
                  </a:srgbClr>
                </a:outerShdw>
              </a:effectLst>
            </a:endParaRPr>
          </a:p>
        </p:txBody>
      </p:sp>
      <p:pic>
        <p:nvPicPr>
          <p:cNvPr id="18" name="图片 17"/>
          <p:cNvPicPr>
            <a:picLocks noChangeAspect="1"/>
          </p:cNvPicPr>
          <p:nvPr/>
        </p:nvPicPr>
        <p:blipFill>
          <a:blip r:embed="rId9"/>
          <a:stretch>
            <a:fillRect/>
          </a:stretch>
        </p:blipFill>
        <p:spPr>
          <a:xfrm>
            <a:off x="697865" y="3191510"/>
            <a:ext cx="5180330" cy="2607310"/>
          </a:xfrm>
          <a:prstGeom prst="rect">
            <a:avLst/>
          </a:prstGeom>
        </p:spPr>
      </p:pic>
      <p:pic>
        <p:nvPicPr>
          <p:cNvPr id="19" name="图片 18"/>
          <p:cNvPicPr>
            <a:picLocks noChangeAspect="1"/>
          </p:cNvPicPr>
          <p:nvPr/>
        </p:nvPicPr>
        <p:blipFill>
          <a:blip r:embed="rId10"/>
          <a:srcRect b="7437"/>
          <a:stretch>
            <a:fillRect/>
          </a:stretch>
        </p:blipFill>
        <p:spPr>
          <a:xfrm>
            <a:off x="6157595" y="3191510"/>
            <a:ext cx="2527935" cy="2698750"/>
          </a:xfrm>
          <a:prstGeom prst="rect">
            <a:avLst/>
          </a:prstGeom>
        </p:spPr>
      </p:pic>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2"/>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1.2 </a:t>
            </a:r>
            <a:r>
              <a:rPr lang="zh-CN" altLang="en-US">
                <a:solidFill>
                  <a:schemeClr val="accent1"/>
                </a:solidFill>
              </a:rPr>
              <a:t>数据集</a:t>
            </a:r>
            <a:r>
              <a:rPr lang="zh-CN" altLang="en-US">
                <a:solidFill>
                  <a:schemeClr val="accent1"/>
                </a:solidFill>
              </a:rPr>
              <a:t>分析</a:t>
            </a:r>
            <a:endParaRPr lang="zh-CN" altLang="en-US">
              <a:solidFill>
                <a:schemeClr val="accent1"/>
              </a:solidFill>
            </a:endParaRPr>
          </a:p>
        </p:txBody>
      </p:sp>
      <p:graphicFrame>
        <p:nvGraphicFramePr>
          <p:cNvPr id="2" name="表格 1"/>
          <p:cNvGraphicFramePr/>
          <p:nvPr>
            <p:custDataLst>
              <p:tags r:id="rId3"/>
            </p:custDataLst>
          </p:nvPr>
        </p:nvGraphicFramePr>
        <p:xfrm>
          <a:off x="1322705" y="1860550"/>
          <a:ext cx="3806190" cy="831215"/>
        </p:xfrm>
        <a:graphic>
          <a:graphicData uri="http://schemas.openxmlformats.org/drawingml/2006/table">
            <a:tbl>
              <a:tblPr firstRow="1" bandRow="1">
                <a:tableStyleId>{5C22544A-7EE6-4342-B048-85BDC9FD1C3A}</a:tableStyleId>
              </a:tblPr>
              <a:tblGrid>
                <a:gridCol w="1268730"/>
                <a:gridCol w="1268730"/>
                <a:gridCol w="1268730"/>
              </a:tblGrid>
              <a:tr h="450215">
                <a:tc>
                  <a:txBody>
                    <a:bodyPr/>
                    <a:p>
                      <a:pPr>
                        <a:buNone/>
                      </a:pPr>
                      <a:r>
                        <a:rPr lang="zh-CN" altLang="en-US"/>
                        <a:t>日志数据</a:t>
                      </a:r>
                      <a:endParaRPr lang="zh-CN" altLang="en-US"/>
                    </a:p>
                  </a:txBody>
                  <a:tcPr/>
                </a:tc>
                <a:tc>
                  <a:txBody>
                    <a:bodyPr/>
                    <a:p>
                      <a:pPr>
                        <a:buNone/>
                      </a:pPr>
                      <a:r>
                        <a:rPr lang="zh-CN" altLang="en-US"/>
                        <a:t>训练数据</a:t>
                      </a:r>
                      <a:endParaRPr lang="zh-CN" altLang="en-US"/>
                    </a:p>
                  </a:txBody>
                  <a:tcPr/>
                </a:tc>
                <a:tc>
                  <a:txBody>
                    <a:bodyPr/>
                    <a:p>
                      <a:pPr>
                        <a:buNone/>
                      </a:pPr>
                      <a:r>
                        <a:rPr lang="zh-CN" altLang="en-US"/>
                        <a:t>提交数据</a:t>
                      </a:r>
                      <a:endParaRPr lang="zh-CN" altLang="en-US"/>
                    </a:p>
                  </a:txBody>
                  <a:tcPr/>
                </a:tc>
              </a:tr>
              <a:tr h="381000">
                <a:tc>
                  <a:txBody>
                    <a:bodyPr/>
                    <a:p>
                      <a:pPr>
                        <a:buNone/>
                      </a:pPr>
                      <a:r>
                        <a:rPr lang="zh-CN" altLang="en-US"/>
                        <a:t>493527</a:t>
                      </a:r>
                      <a:endParaRPr lang="zh-CN" altLang="en-US"/>
                    </a:p>
                  </a:txBody>
                  <a:tcPr/>
                </a:tc>
                <a:tc>
                  <a:txBody>
                    <a:bodyPr/>
                    <a:p>
                      <a:pPr>
                        <a:buNone/>
                      </a:pPr>
                      <a:r>
                        <a:rPr lang="zh-CN" altLang="en-US"/>
                        <a:t>16669</a:t>
                      </a:r>
                      <a:endParaRPr lang="zh-CN" altLang="en-US"/>
                    </a:p>
                  </a:txBody>
                  <a:tcPr/>
                </a:tc>
                <a:tc>
                  <a:txBody>
                    <a:bodyPr/>
                    <a:p>
                      <a:pPr>
                        <a:buNone/>
                      </a:pPr>
                      <a:r>
                        <a:rPr lang="en-US" altLang="zh-CN"/>
                        <a:t>3011/3030</a:t>
                      </a:r>
                      <a:endParaRPr lang="en-US" altLang="zh-CN"/>
                    </a:p>
                  </a:txBody>
                  <a:tcPr/>
                </a:tc>
              </a:tr>
            </a:tbl>
          </a:graphicData>
        </a:graphic>
      </p:graphicFrame>
      <p:graphicFrame>
        <p:nvGraphicFramePr>
          <p:cNvPr id="3" name="表格 2"/>
          <p:cNvGraphicFramePr/>
          <p:nvPr>
            <p:custDataLst>
              <p:tags r:id="rId4"/>
            </p:custDataLst>
          </p:nvPr>
        </p:nvGraphicFramePr>
        <p:xfrm>
          <a:off x="1545590" y="3288665"/>
          <a:ext cx="1875790" cy="1905000"/>
        </p:xfrm>
        <a:graphic>
          <a:graphicData uri="http://schemas.openxmlformats.org/drawingml/2006/table">
            <a:tbl>
              <a:tblPr firstRow="1" bandRow="1">
                <a:tableStyleId>{5C22544A-7EE6-4342-B048-85BDC9FD1C3A}</a:tableStyleId>
              </a:tblPr>
              <a:tblGrid>
                <a:gridCol w="937895"/>
                <a:gridCol w="937895"/>
              </a:tblGrid>
              <a:tr h="381000">
                <a:tc>
                  <a:txBody>
                    <a:bodyPr/>
                    <a:p>
                      <a:pPr>
                        <a:buNone/>
                      </a:pPr>
                      <a:r>
                        <a:rPr lang="en-US" altLang="zh-CN"/>
                        <a:t>label</a:t>
                      </a:r>
                      <a:endParaRPr lang="en-US" altLang="zh-CN"/>
                    </a:p>
                  </a:txBody>
                  <a:tcPr/>
                </a:tc>
                <a:tc>
                  <a:txBody>
                    <a:bodyPr/>
                    <a:p>
                      <a:pPr>
                        <a:buNone/>
                      </a:pPr>
                      <a:r>
                        <a:rPr lang="en-US" altLang="zh-CN"/>
                        <a:t>num</a:t>
                      </a:r>
                      <a:endParaRPr lang="en-US" altLang="zh-CN"/>
                    </a:p>
                  </a:txBody>
                  <a:tcPr/>
                </a:tc>
              </a:tr>
              <a:tr h="381000">
                <a:tc>
                  <a:txBody>
                    <a:bodyPr/>
                    <a:p>
                      <a:pPr>
                        <a:buNone/>
                      </a:pPr>
                      <a:r>
                        <a:rPr lang="en-US" altLang="zh-CN"/>
                        <a:t>0</a:t>
                      </a:r>
                      <a:endParaRPr lang="en-US" altLang="zh-CN"/>
                    </a:p>
                  </a:txBody>
                  <a:tcPr/>
                </a:tc>
                <a:tc>
                  <a:txBody>
                    <a:bodyPr/>
                    <a:p>
                      <a:pPr>
                        <a:buNone/>
                      </a:pPr>
                      <a:r>
                        <a:rPr lang="en-US" altLang="zh-CN"/>
                        <a:t>1476</a:t>
                      </a:r>
                      <a:endParaRPr lang="en-US" altLang="zh-CN"/>
                    </a:p>
                  </a:txBody>
                  <a:tcPr/>
                </a:tc>
              </a:tr>
              <a:tr h="381000">
                <a:tc>
                  <a:txBody>
                    <a:bodyPr/>
                    <a:p>
                      <a:pPr>
                        <a:buNone/>
                      </a:pPr>
                      <a:r>
                        <a:rPr lang="en-US" altLang="zh-CN"/>
                        <a:t>1</a:t>
                      </a:r>
                      <a:endParaRPr lang="en-US" altLang="zh-CN"/>
                    </a:p>
                  </a:txBody>
                  <a:tcPr/>
                </a:tc>
                <a:tc>
                  <a:txBody>
                    <a:bodyPr/>
                    <a:p>
                      <a:pPr>
                        <a:buNone/>
                      </a:pPr>
                      <a:r>
                        <a:rPr lang="en-US" altLang="zh-CN" sz="1800">
                          <a:sym typeface="+mn-ea"/>
                        </a:rPr>
                        <a:t>2463</a:t>
                      </a:r>
                      <a:endParaRPr lang="en-US" altLang="zh-CN" sz="1800">
                        <a:sym typeface="+mn-ea"/>
                      </a:endParaRPr>
                    </a:p>
                  </a:txBody>
                  <a:tcPr/>
                </a:tc>
              </a:tr>
              <a:tr h="381000">
                <a:tc>
                  <a:txBody>
                    <a:bodyPr/>
                    <a:p>
                      <a:pPr>
                        <a:buNone/>
                      </a:pPr>
                      <a:r>
                        <a:rPr lang="en-US" altLang="zh-CN"/>
                        <a:t>2</a:t>
                      </a:r>
                      <a:endParaRPr lang="en-US" altLang="zh-CN"/>
                    </a:p>
                  </a:txBody>
                  <a:tcPr/>
                </a:tc>
                <a:tc>
                  <a:txBody>
                    <a:bodyPr/>
                    <a:p>
                      <a:pPr>
                        <a:buNone/>
                      </a:pPr>
                      <a:r>
                        <a:rPr lang="en-US" altLang="zh-CN" sz="1800">
                          <a:sym typeface="+mn-ea"/>
                        </a:rPr>
                        <a:t>3387</a:t>
                      </a:r>
                      <a:endParaRPr lang="zh-CN" altLang="en-US" sz="1800"/>
                    </a:p>
                  </a:txBody>
                  <a:tcPr/>
                </a:tc>
              </a:tr>
              <a:tr h="381000">
                <a:tc>
                  <a:txBody>
                    <a:bodyPr/>
                    <a:p>
                      <a:pPr>
                        <a:buNone/>
                      </a:pPr>
                      <a:r>
                        <a:rPr lang="en-US" altLang="zh-CN"/>
                        <a:t>3</a:t>
                      </a:r>
                      <a:endParaRPr lang="en-US" altLang="zh-CN"/>
                    </a:p>
                  </a:txBody>
                  <a:tcPr/>
                </a:tc>
                <a:tc>
                  <a:txBody>
                    <a:bodyPr/>
                    <a:p>
                      <a:pPr>
                        <a:buNone/>
                      </a:pPr>
                      <a:r>
                        <a:rPr lang="en-US" altLang="zh-CN" sz="1800">
                          <a:sym typeface="+mn-ea"/>
                        </a:rPr>
                        <a:t>9943</a:t>
                      </a:r>
                      <a:endParaRPr lang="en-US" altLang="zh-CN" sz="1800"/>
                    </a:p>
                  </a:txBody>
                  <a:tcPr/>
                </a:tc>
              </a:tr>
            </a:tbl>
          </a:graphicData>
        </a:graphic>
      </p:graphicFrame>
      <p:sp>
        <p:nvSpPr>
          <p:cNvPr id="4" name="文本框 3"/>
          <p:cNvSpPr txBox="1"/>
          <p:nvPr>
            <p:custDataLst>
              <p:tags r:id="rId5"/>
            </p:custDataLst>
          </p:nvPr>
        </p:nvSpPr>
        <p:spPr>
          <a:xfrm>
            <a:off x="5952490" y="1993265"/>
            <a:ext cx="4984115" cy="44196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日志模板匹配数量：</a:t>
            </a:r>
            <a:r>
              <a:rPr lang="en-US" altLang="zh-CN" sz="2000">
                <a:solidFill>
                  <a:schemeClr val="tx1"/>
                </a:solidFill>
                <a:effectLst>
                  <a:outerShdw blurRad="38100" dist="25400" dir="5400000" algn="ctr" rotWithShape="0">
                    <a:srgbClr val="6E747A">
                      <a:alpha val="43000"/>
                    </a:srgbClr>
                  </a:outerShdw>
                </a:effectLst>
              </a:rPr>
              <a:t>206</a:t>
            </a:r>
            <a:r>
              <a:rPr lang="zh-CN" altLang="en-US" sz="2000">
                <a:solidFill>
                  <a:schemeClr val="tx1"/>
                </a:solidFill>
                <a:effectLst>
                  <a:outerShdw blurRad="38100" dist="25400" dir="5400000" algn="ctr" rotWithShape="0">
                    <a:srgbClr val="6E747A">
                      <a:alpha val="43000"/>
                    </a:srgbClr>
                  </a:outerShdw>
                </a:effectLst>
              </a:rPr>
              <a:t>个</a:t>
            </a:r>
            <a:endParaRPr lang="zh-CN" altLang="en-US" sz="2000">
              <a:solidFill>
                <a:schemeClr val="tx1"/>
              </a:solidFill>
              <a:effectLst>
                <a:outerShdw blurRad="38100" dist="25400" dir="5400000" algn="ctr" rotWithShape="0">
                  <a:srgbClr val="6E747A">
                    <a:alpha val="43000"/>
                  </a:srgbClr>
                </a:outerShdw>
              </a:effectLst>
              <a:sym typeface="+mn-ea"/>
            </a:endParaRPr>
          </a:p>
        </p:txBody>
      </p:sp>
      <p:pic>
        <p:nvPicPr>
          <p:cNvPr id="5" name="图片 4"/>
          <p:cNvPicPr>
            <a:picLocks noChangeAspect="1"/>
          </p:cNvPicPr>
          <p:nvPr>
            <p:custDataLst>
              <p:tags r:id="rId6"/>
            </p:custDataLst>
          </p:nvPr>
        </p:nvPicPr>
        <p:blipFill>
          <a:blip r:embed="rId7"/>
          <a:stretch>
            <a:fillRect/>
          </a:stretch>
        </p:blipFill>
        <p:spPr>
          <a:xfrm>
            <a:off x="4785360" y="3142615"/>
            <a:ext cx="6351270" cy="2534285"/>
          </a:xfrm>
          <a:prstGeom prst="rect">
            <a:avLst/>
          </a:prstGeom>
        </p:spPr>
      </p:pic>
      <p:sp>
        <p:nvSpPr>
          <p:cNvPr id="11" name="文本框 10"/>
          <p:cNvSpPr txBox="1"/>
          <p:nvPr>
            <p:custDataLst>
              <p:tags r:id="rId8"/>
            </p:custDataLst>
          </p:nvPr>
        </p:nvSpPr>
        <p:spPr>
          <a:xfrm>
            <a:off x="1371600" y="5483225"/>
            <a:ext cx="2223770" cy="44196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测试数据标签</a:t>
            </a:r>
            <a:r>
              <a:rPr lang="zh-CN" altLang="en-US" sz="2000">
                <a:solidFill>
                  <a:schemeClr val="tx1"/>
                </a:solidFill>
                <a:effectLst>
                  <a:outerShdw blurRad="38100" dist="25400" dir="5400000" algn="ctr" rotWithShape="0">
                    <a:srgbClr val="6E747A">
                      <a:alpha val="43000"/>
                    </a:srgbClr>
                  </a:outerShdw>
                </a:effectLst>
                <a:sym typeface="+mn-ea"/>
              </a:rPr>
              <a:t>分布</a:t>
            </a:r>
            <a:endParaRPr lang="zh-CN" altLang="en-US" sz="2000">
              <a:solidFill>
                <a:schemeClr val="tx1"/>
              </a:solidFill>
              <a:effectLst>
                <a:outerShdw blurRad="38100" dist="25400" dir="5400000" algn="ctr" rotWithShape="0">
                  <a:srgbClr val="6E747A">
                    <a:alpha val="43000"/>
                  </a:srgbClr>
                </a:outerShdw>
              </a:effectLst>
              <a:sym typeface="+mn-ea"/>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2"/>
            </p:custDataLst>
          </p:nvPr>
        </p:nvSpPr>
        <p:spPr>
          <a:xfrm>
            <a:off x="1216025" y="1863090"/>
            <a:ext cx="9760585" cy="137985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初赛前一百进入复赛，</a:t>
            </a:r>
            <a:r>
              <a:rPr lang="en-US" altLang="zh-CN" sz="2000">
                <a:solidFill>
                  <a:schemeClr val="tx1"/>
                </a:solidFill>
                <a:effectLst>
                  <a:outerShdw blurRad="38100" dist="25400" dir="5400000" algn="ctr" rotWithShape="0">
                    <a:srgbClr val="6E747A">
                      <a:alpha val="43000"/>
                    </a:srgbClr>
                  </a:outerShdw>
                </a:effectLst>
                <a:sym typeface="+mn-ea"/>
              </a:rPr>
              <a:t>A</a:t>
            </a:r>
            <a:r>
              <a:rPr lang="zh-CN" altLang="en-US" sz="2000">
                <a:solidFill>
                  <a:schemeClr val="tx1"/>
                </a:solidFill>
                <a:effectLst>
                  <a:outerShdw blurRad="38100" dist="25400" dir="5400000" algn="ctr" rotWithShape="0">
                    <a:srgbClr val="6E747A">
                      <a:alpha val="43000"/>
                    </a:srgbClr>
                  </a:outerShdw>
                </a:effectLst>
                <a:sym typeface="+mn-ea"/>
              </a:rPr>
              <a:t>榜每天线上提交两次，</a:t>
            </a:r>
            <a:r>
              <a:rPr lang="en-US" altLang="zh-CN" sz="2000">
                <a:solidFill>
                  <a:schemeClr val="tx1"/>
                </a:solidFill>
                <a:effectLst>
                  <a:outerShdw blurRad="38100" dist="25400" dir="5400000" algn="ctr" rotWithShape="0">
                    <a:srgbClr val="6E747A">
                      <a:alpha val="43000"/>
                    </a:srgbClr>
                  </a:outerShdw>
                </a:effectLst>
                <a:sym typeface="+mn-ea"/>
              </a:rPr>
              <a:t>B</a:t>
            </a:r>
            <a:r>
              <a:rPr lang="zh-CN" altLang="en-US" sz="2000">
                <a:solidFill>
                  <a:schemeClr val="tx1"/>
                </a:solidFill>
                <a:effectLst>
                  <a:outerShdw blurRad="38100" dist="25400" dir="5400000" algn="ctr" rotWithShape="0">
                    <a:srgbClr val="6E747A">
                      <a:alpha val="43000"/>
                    </a:srgbClr>
                  </a:outerShdw>
                </a:effectLst>
                <a:sym typeface="+mn-ea"/>
              </a:rPr>
              <a:t>榜一次，</a:t>
            </a:r>
            <a:r>
              <a:rPr lang="zh-CN" altLang="en-US" sz="2000">
                <a:solidFill>
                  <a:schemeClr val="tx1"/>
                </a:solidFill>
                <a:effectLst>
                  <a:outerShdw blurRad="38100" dist="25400" dir="5400000" algn="ctr" rotWithShape="0">
                    <a:srgbClr val="6E747A">
                      <a:alpha val="43000"/>
                    </a:srgbClr>
                  </a:outerShdw>
                </a:effectLst>
                <a:sym typeface="+mn-ea"/>
              </a:rPr>
              <a:t>成绩以</a:t>
            </a:r>
            <a:r>
              <a:rPr lang="en-US" altLang="zh-CN" sz="2000">
                <a:solidFill>
                  <a:schemeClr val="tx1"/>
                </a:solidFill>
                <a:effectLst>
                  <a:outerShdw blurRad="38100" dist="25400" dir="5400000" algn="ctr" rotWithShape="0">
                    <a:srgbClr val="6E747A">
                      <a:alpha val="43000"/>
                    </a:srgbClr>
                  </a:outerShdw>
                </a:effectLst>
                <a:sym typeface="+mn-ea"/>
              </a:rPr>
              <a:t>B</a:t>
            </a:r>
            <a:r>
              <a:rPr lang="zh-CN" altLang="en-US" sz="2000">
                <a:solidFill>
                  <a:schemeClr val="tx1"/>
                </a:solidFill>
                <a:effectLst>
                  <a:outerShdw blurRad="38100" dist="25400" dir="5400000" algn="ctr" rotWithShape="0">
                    <a:srgbClr val="6E747A">
                      <a:alpha val="43000"/>
                    </a:srgbClr>
                  </a:outerShdw>
                </a:effectLst>
                <a:sym typeface="+mn-ea"/>
              </a:rPr>
              <a:t>榜</a:t>
            </a:r>
            <a:r>
              <a:rPr lang="zh-CN" altLang="en-US" sz="2000">
                <a:solidFill>
                  <a:schemeClr val="tx1"/>
                </a:solidFill>
                <a:effectLst>
                  <a:outerShdw blurRad="38100" dist="25400" dir="5400000" algn="ctr" rotWithShape="0">
                    <a:srgbClr val="6E747A">
                      <a:alpha val="43000"/>
                    </a:srgbClr>
                  </a:outerShdw>
                </a:effectLst>
                <a:sym typeface="+mn-ea"/>
              </a:rPr>
              <a:t>为准</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复赛测试数据无法下载，采用</a:t>
            </a:r>
            <a:r>
              <a:rPr lang="en-US" altLang="zh-CN" sz="2000">
                <a:solidFill>
                  <a:schemeClr val="tx1"/>
                </a:solidFill>
                <a:effectLst>
                  <a:outerShdw blurRad="38100" dist="25400" dir="5400000" algn="ctr" rotWithShape="0">
                    <a:srgbClr val="6E747A">
                      <a:alpha val="43000"/>
                    </a:srgbClr>
                  </a:outerShdw>
                </a:effectLst>
                <a:sym typeface="+mn-ea"/>
              </a:rPr>
              <a:t>docker</a:t>
            </a:r>
            <a:r>
              <a:rPr lang="zh-CN" altLang="en-US" sz="2000">
                <a:solidFill>
                  <a:schemeClr val="tx1"/>
                </a:solidFill>
                <a:effectLst>
                  <a:outerShdw blurRad="38100" dist="25400" dir="5400000" algn="ctr" rotWithShape="0">
                    <a:srgbClr val="6E747A">
                      <a:alpha val="43000"/>
                    </a:srgbClr>
                  </a:outerShdw>
                </a:effectLst>
                <a:sym typeface="+mn-ea"/>
              </a:rPr>
              <a:t>提交，每天两次机会，前六名晋级</a:t>
            </a:r>
            <a:r>
              <a:rPr lang="zh-CN" altLang="en-US" sz="2000">
                <a:solidFill>
                  <a:schemeClr val="tx1"/>
                </a:solidFill>
                <a:effectLst>
                  <a:outerShdw blurRad="38100" dist="25400" dir="5400000" algn="ctr" rotWithShape="0">
                    <a:srgbClr val="6E747A">
                      <a:alpha val="43000"/>
                    </a:srgbClr>
                  </a:outerShdw>
                </a:effectLst>
                <a:sym typeface="+mn-ea"/>
              </a:rPr>
              <a:t>决赛</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时间复杂度：整体推理流程需在</a:t>
            </a:r>
            <a:r>
              <a:rPr lang="zh-CN" altLang="en-US" sz="2000">
                <a:solidFill>
                  <a:srgbClr val="FF0000"/>
                </a:solidFill>
                <a:effectLst>
                  <a:outerShdw blurRad="38100" dist="25400" dir="5400000" algn="ctr" rotWithShape="0">
                    <a:srgbClr val="6E747A">
                      <a:alpha val="43000"/>
                    </a:srgbClr>
                  </a:outerShdw>
                </a:effectLst>
                <a:sym typeface="+mn-ea"/>
              </a:rPr>
              <a:t>六小时</a:t>
            </a:r>
            <a:r>
              <a:rPr lang="zh-CN" altLang="en-US" sz="2000">
                <a:solidFill>
                  <a:schemeClr val="tx1"/>
                </a:solidFill>
                <a:effectLst>
                  <a:outerShdw blurRad="38100" dist="25400" dir="5400000" algn="ctr" rotWithShape="0">
                    <a:srgbClr val="6E747A">
                      <a:alpha val="43000"/>
                    </a:srgbClr>
                  </a:outerShdw>
                </a:effectLst>
                <a:sym typeface="+mn-ea"/>
              </a:rPr>
              <a:t>内</a:t>
            </a:r>
            <a:r>
              <a:rPr lang="zh-CN" altLang="en-US" sz="2000">
                <a:solidFill>
                  <a:schemeClr val="tx1"/>
                </a:solidFill>
                <a:effectLst>
                  <a:outerShdw blurRad="38100" dist="25400" dir="5400000" algn="ctr" rotWithShape="0">
                    <a:srgbClr val="6E747A">
                      <a:alpha val="43000"/>
                    </a:srgbClr>
                  </a:outerShdw>
                </a:effectLst>
                <a:sym typeface="+mn-ea"/>
              </a:rPr>
              <a:t>完成</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成绩评价指标：加权的</a:t>
            </a:r>
            <a:r>
              <a:rPr lang="en-US" altLang="zh-CN" sz="2000">
                <a:solidFill>
                  <a:schemeClr val="tx1"/>
                </a:solidFill>
                <a:effectLst>
                  <a:outerShdw blurRad="38100" dist="25400" dir="5400000" algn="ctr" rotWithShape="0">
                    <a:srgbClr val="6E747A">
                      <a:alpha val="43000"/>
                    </a:srgbClr>
                  </a:outerShdw>
                </a:effectLst>
                <a:sym typeface="+mn-ea"/>
              </a:rPr>
              <a:t>F1-score</a:t>
            </a:r>
            <a:endParaRPr lang="en-US" altLang="zh-CN" sz="2000">
              <a:solidFill>
                <a:schemeClr val="tx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3"/>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1.3 </a:t>
            </a:r>
            <a:r>
              <a:rPr lang="zh-CN" altLang="en-US">
                <a:solidFill>
                  <a:schemeClr val="accent1"/>
                </a:solidFill>
              </a:rPr>
              <a:t>赛程</a:t>
            </a:r>
            <a:r>
              <a:rPr lang="zh-CN" altLang="en-US">
                <a:solidFill>
                  <a:schemeClr val="accent1"/>
                </a:solidFill>
              </a:rPr>
              <a:t>安排</a:t>
            </a:r>
            <a:endParaRPr lang="zh-CN" altLang="en-US">
              <a:solidFill>
                <a:schemeClr val="accent1"/>
              </a:solidFill>
            </a:endParaRPr>
          </a:p>
        </p:txBody>
      </p:sp>
      <p:pic>
        <p:nvPicPr>
          <p:cNvPr id="2" name="图片 1"/>
          <p:cNvPicPr>
            <a:picLocks noChangeAspect="1"/>
          </p:cNvPicPr>
          <p:nvPr/>
        </p:nvPicPr>
        <p:blipFill>
          <a:blip r:embed="rId4"/>
          <a:stretch>
            <a:fillRect/>
          </a:stretch>
        </p:blipFill>
        <p:spPr>
          <a:xfrm>
            <a:off x="1612900" y="3572510"/>
            <a:ext cx="8966200" cy="1987550"/>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781910" y="1297743"/>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结构化数据处理和自然语言处理</a:t>
            </a:r>
            <a:endParaRPr lang="zh-CN" altLang="en-US" sz="2800">
              <a:solidFill>
                <a:schemeClr val="accent1"/>
              </a:solidFill>
              <a:latin typeface="+mj-lt"/>
              <a:ea typeface="+mj-ea"/>
              <a:cs typeface="+mj-cs"/>
            </a:endParaRPr>
          </a:p>
        </p:txBody>
      </p:sp>
      <p:sp>
        <p:nvSpPr>
          <p:cNvPr id="10" name="文本框 9"/>
          <p:cNvSpPr txBox="1"/>
          <p:nvPr>
            <p:custDataLst>
              <p:tags r:id="rId3"/>
            </p:custDataLst>
          </p:nvPr>
        </p:nvSpPr>
        <p:spPr>
          <a:xfrm>
            <a:off x="1223010" y="1956435"/>
            <a:ext cx="5113655" cy="4503420"/>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结构化数据：</a:t>
            </a:r>
            <a:r>
              <a:rPr lang="zh-CN" altLang="en-US" sz="2000">
                <a:solidFill>
                  <a:schemeClr val="tx1"/>
                </a:solidFill>
                <a:effectLst>
                  <a:outerShdw blurRad="38100" dist="25400" dir="5400000" algn="ctr" rotWithShape="0">
                    <a:srgbClr val="6E747A">
                      <a:alpha val="43000"/>
                    </a:srgbClr>
                  </a:outerShdw>
                </a:effectLst>
                <a:sym typeface="+mn-ea"/>
              </a:rPr>
              <a:t>模板匹配</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en-US" altLang="zh-CN" sz="2000">
                <a:solidFill>
                  <a:schemeClr val="tx1"/>
                </a:solidFill>
                <a:effectLst>
                  <a:outerShdw blurRad="38100" dist="25400" dir="5400000" algn="ctr" rotWithShape="0">
                    <a:srgbClr val="6E747A">
                      <a:alpha val="43000"/>
                    </a:srgbClr>
                  </a:outerShdw>
                </a:effectLst>
                <a:sym typeface="+mn-ea"/>
              </a:rPr>
              <a:t>Drain3</a:t>
            </a:r>
            <a:r>
              <a:rPr lang="zh-CN" altLang="en-US" sz="2000">
                <a:solidFill>
                  <a:schemeClr val="tx1"/>
                </a:solidFill>
                <a:effectLst>
                  <a:outerShdw blurRad="38100" dist="25400" dir="5400000" algn="ctr" rotWithShape="0">
                    <a:srgbClr val="6E747A">
                      <a:alpha val="43000"/>
                    </a:srgbClr>
                  </a:outerShdw>
                </a:effectLst>
                <a:sym typeface="+mn-ea"/>
              </a:rPr>
              <a:t>示例：</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特征：各种统计</a:t>
            </a:r>
            <a:r>
              <a:rPr lang="zh-CN" altLang="en-US" sz="2000">
                <a:solidFill>
                  <a:schemeClr val="tx1"/>
                </a:solidFill>
                <a:effectLst>
                  <a:outerShdw blurRad="38100" dist="25400" dir="5400000" algn="ctr" rotWithShape="0">
                    <a:srgbClr val="6E747A">
                      <a:alpha val="43000"/>
                    </a:srgbClr>
                  </a:outerShdw>
                </a:effectLst>
                <a:sym typeface="+mn-ea"/>
              </a:rPr>
              <a:t>特征</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分类器：</a:t>
            </a:r>
            <a:r>
              <a:rPr lang="zh-CN" altLang="en-US" sz="2000">
                <a:solidFill>
                  <a:schemeClr val="tx1"/>
                </a:solidFill>
                <a:effectLst>
                  <a:outerShdw blurRad="38100" dist="25400" dir="5400000" algn="ctr" rotWithShape="0">
                    <a:srgbClr val="6E747A">
                      <a:alpha val="43000"/>
                    </a:srgbClr>
                  </a:outerShdw>
                </a:effectLst>
                <a:sym typeface="+mn-ea"/>
              </a:rPr>
              <a:t>树模型</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sym typeface="+mn-ea"/>
              </a:rPr>
              <a:t>调参：GridSearchCV</a:t>
            </a: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solidFill>
                <a:schemeClr val="tx1"/>
              </a:solidFill>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en-US" altLang="zh-CN" sz="2000">
              <a:solidFill>
                <a:schemeClr val="tx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4"/>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1.4 </a:t>
            </a:r>
            <a:r>
              <a:rPr lang="zh-CN" altLang="en-US">
                <a:solidFill>
                  <a:schemeClr val="accent1"/>
                </a:solidFill>
              </a:rPr>
              <a:t>相关</a:t>
            </a:r>
            <a:r>
              <a:rPr lang="zh-CN" altLang="en-US">
                <a:solidFill>
                  <a:schemeClr val="accent1"/>
                </a:solidFill>
              </a:rPr>
              <a:t>工作</a:t>
            </a:r>
            <a:endParaRPr lang="zh-CN" altLang="en-US">
              <a:solidFill>
                <a:schemeClr val="accent1"/>
              </a:solidFill>
            </a:endParaRPr>
          </a:p>
        </p:txBody>
      </p:sp>
      <p:pic>
        <p:nvPicPr>
          <p:cNvPr id="2" name="图片 1"/>
          <p:cNvPicPr>
            <a:picLocks noChangeAspect="1"/>
          </p:cNvPicPr>
          <p:nvPr/>
        </p:nvPicPr>
        <p:blipFill>
          <a:blip r:embed="rId5"/>
          <a:stretch>
            <a:fillRect/>
          </a:stretch>
        </p:blipFill>
        <p:spPr>
          <a:xfrm>
            <a:off x="1314450" y="2682240"/>
            <a:ext cx="4418330" cy="2560320"/>
          </a:xfrm>
          <a:prstGeom prst="rect">
            <a:avLst/>
          </a:prstGeom>
        </p:spPr>
      </p:pic>
      <p:sp>
        <p:nvSpPr>
          <p:cNvPr id="3" name="文本框 2"/>
          <p:cNvSpPr txBox="1"/>
          <p:nvPr/>
        </p:nvSpPr>
        <p:spPr>
          <a:xfrm>
            <a:off x="6732270" y="2472055"/>
            <a:ext cx="3964940" cy="2553335"/>
          </a:xfrm>
          <a:prstGeom prst="rect">
            <a:avLst/>
          </a:prstGeom>
          <a:noFill/>
        </p:spPr>
        <p:txBody>
          <a:bodyPr wrap="square" rtlCol="0" anchor="t">
            <a:spAutoFit/>
          </a:bodyPr>
          <a:p>
            <a:pPr indent="0" algn="l">
              <a:buFont typeface="Wingdings" panose="05000000000000000000" charset="0"/>
              <a:buNone/>
            </a:pPr>
            <a:r>
              <a:rPr lang="zh-CN" altLang="en-US" sz="2000">
                <a:effectLst>
                  <a:outerShdw blurRad="38100" dist="25400" dir="5400000" algn="ctr" rotWithShape="0">
                    <a:srgbClr val="6E747A">
                      <a:alpha val="43000"/>
                    </a:srgbClr>
                  </a:outerShdw>
                </a:effectLst>
                <a:sym typeface="+mn-ea"/>
              </a:rPr>
              <a:t>自然语言处理</a:t>
            </a:r>
            <a:endParaRPr lang="zh-CN" altLang="en-US"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en-US" altLang="zh-CN"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effectLst>
                  <a:outerShdw blurRad="38100" dist="25400" dir="5400000" algn="ctr" rotWithShape="0">
                    <a:srgbClr val="6E747A">
                      <a:alpha val="43000"/>
                    </a:srgbClr>
                  </a:outerShdw>
                </a:effectLst>
                <a:sym typeface="+mn-ea"/>
              </a:rPr>
              <a:t>使用无标签语料和训练集数据</a:t>
            </a:r>
            <a:endParaRPr lang="zh-CN" altLang="en-US"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effectLst>
                  <a:outerShdw blurRad="38100" dist="25400" dir="5400000" algn="ctr" rotWithShape="0">
                    <a:srgbClr val="6E747A">
                      <a:alpha val="43000"/>
                    </a:srgbClr>
                  </a:outerShdw>
                </a:effectLst>
                <a:sym typeface="+mn-ea"/>
              </a:rPr>
              <a:t>利用文本相似度</a:t>
            </a:r>
            <a:endParaRPr lang="en-US" altLang="zh-CN"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effectLst>
                  <a:outerShdw blurRad="38100" dist="25400" dir="5400000" algn="ctr" rotWithShape="0">
                    <a:srgbClr val="6E747A">
                      <a:alpha val="43000"/>
                    </a:srgbClr>
                  </a:outerShdw>
                </a:effectLst>
                <a:sym typeface="+mn-ea"/>
              </a:rPr>
              <a:t>特征：</a:t>
            </a:r>
            <a:r>
              <a:rPr lang="en-US" altLang="zh-CN" sz="2000">
                <a:effectLst>
                  <a:outerShdw blurRad="38100" dist="25400" dir="5400000" algn="ctr" rotWithShape="0">
                    <a:srgbClr val="6E747A">
                      <a:alpha val="43000"/>
                    </a:srgbClr>
                  </a:outerShdw>
                </a:effectLst>
                <a:sym typeface="+mn-ea"/>
              </a:rPr>
              <a:t>Doc2Vec embedding</a:t>
            </a:r>
            <a:endParaRPr lang="en-US" altLang="zh-CN"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endParaRPr lang="zh-CN" altLang="en-US" sz="2000">
              <a:effectLst>
                <a:outerShdw blurRad="38100" dist="25400" dir="5400000" algn="ctr" rotWithShape="0">
                  <a:srgbClr val="6E747A">
                    <a:alpha val="43000"/>
                  </a:srgbClr>
                </a:outerShdw>
              </a:effectLst>
              <a:sym typeface="+mn-ea"/>
            </a:endParaRPr>
          </a:p>
          <a:p>
            <a:pPr indent="0" algn="l">
              <a:buFont typeface="Wingdings" panose="05000000000000000000" charset="0"/>
              <a:buNone/>
            </a:pPr>
            <a:r>
              <a:rPr lang="zh-CN" altLang="en-US" sz="2000">
                <a:effectLst>
                  <a:outerShdw blurRad="38100" dist="25400" dir="5400000" algn="ctr" rotWithShape="0">
                    <a:srgbClr val="6E747A">
                      <a:alpha val="43000"/>
                    </a:srgbClr>
                  </a:outerShdw>
                </a:effectLst>
                <a:sym typeface="+mn-ea"/>
              </a:rPr>
              <a:t>分类：</a:t>
            </a:r>
            <a:r>
              <a:rPr lang="en-US" altLang="zh-CN" sz="2000">
                <a:effectLst>
                  <a:outerShdw blurRad="38100" dist="25400" dir="5400000" algn="ctr" rotWithShape="0">
                    <a:srgbClr val="6E747A">
                      <a:alpha val="43000"/>
                    </a:srgbClr>
                  </a:outerShdw>
                </a:effectLst>
                <a:sym typeface="+mn-ea"/>
              </a:rPr>
              <a:t>attention</a:t>
            </a:r>
            <a:r>
              <a:rPr lang="zh-CN" altLang="en-US" sz="2000">
                <a:effectLst>
                  <a:outerShdw blurRad="38100" dist="25400" dir="5400000" algn="ctr" rotWithShape="0">
                    <a:srgbClr val="6E747A">
                      <a:alpha val="43000"/>
                    </a:srgbClr>
                  </a:outerShdw>
                </a:effectLst>
                <a:sym typeface="+mn-ea"/>
              </a:rPr>
              <a:t>、</a:t>
            </a:r>
            <a:r>
              <a:rPr lang="en-US" altLang="zh-CN" sz="2000">
                <a:effectLst>
                  <a:outerShdw blurRad="38100" dist="25400" dir="5400000" algn="ctr" rotWithShape="0">
                    <a:srgbClr val="6E747A">
                      <a:alpha val="43000"/>
                    </a:srgbClr>
                  </a:outerShdw>
                </a:effectLst>
                <a:sym typeface="+mn-ea"/>
              </a:rPr>
              <a:t>lstm</a:t>
            </a:r>
            <a:r>
              <a:rPr lang="zh-CN" altLang="en-US" sz="2000">
                <a:effectLst>
                  <a:outerShdw blurRad="38100" dist="25400" dir="5400000" algn="ctr" rotWithShape="0">
                    <a:srgbClr val="6E747A">
                      <a:alpha val="43000"/>
                    </a:srgbClr>
                  </a:outerShdw>
                </a:effectLst>
                <a:sym typeface="+mn-ea"/>
              </a:rPr>
              <a:t>等</a:t>
            </a:r>
            <a:endParaRPr lang="zh-CN" altLang="en-US" sz="2000">
              <a:effectLst>
                <a:outerShdw blurRad="38100" dist="25400" dir="5400000" algn="ctr" rotWithShape="0">
                  <a:srgbClr val="6E747A">
                    <a:alpha val="43000"/>
                  </a:srgbClr>
                </a:outerShdw>
              </a:effectLst>
              <a:sym typeface="+mn-ea"/>
            </a:endParaRPr>
          </a:p>
        </p:txBody>
      </p:sp>
      <p:sp>
        <p:nvSpPr>
          <p:cNvPr id="4" name="文本框 3"/>
          <p:cNvSpPr txBox="1"/>
          <p:nvPr/>
        </p:nvSpPr>
        <p:spPr>
          <a:xfrm>
            <a:off x="7966075" y="5674360"/>
            <a:ext cx="2470150" cy="521970"/>
          </a:xfrm>
          <a:prstGeom prst="rect">
            <a:avLst/>
          </a:prstGeom>
          <a:noFill/>
        </p:spPr>
        <p:txBody>
          <a:bodyPr wrap="square" rtlCol="0" anchor="t">
            <a:spAutoFit/>
          </a:bodyPr>
          <a:p>
            <a:pPr indent="0" algn="l">
              <a:buFont typeface="Wingdings" panose="05000000000000000000" charset="0"/>
              <a:buNone/>
            </a:pPr>
            <a:r>
              <a:rPr lang="zh-CN" altLang="en-US" sz="2800">
                <a:solidFill>
                  <a:srgbClr val="FF0000"/>
                </a:solidFill>
                <a:effectLst>
                  <a:outerShdw blurRad="38100" dist="25400" dir="5400000" algn="ctr" rotWithShape="0">
                    <a:srgbClr val="6E747A">
                      <a:alpha val="43000"/>
                    </a:srgbClr>
                  </a:outerShdw>
                </a:effectLst>
                <a:sym typeface="+mn-ea"/>
              </a:rPr>
              <a:t>结合起来</a:t>
            </a:r>
            <a:r>
              <a:rPr lang="en-US" altLang="zh-CN" sz="2800">
                <a:solidFill>
                  <a:srgbClr val="FF0000"/>
                </a:solidFill>
                <a:effectLst>
                  <a:outerShdw blurRad="38100" dist="25400" dir="5400000" algn="ctr" rotWithShape="0">
                    <a:srgbClr val="6E747A">
                      <a:alpha val="43000"/>
                    </a:srgbClr>
                  </a:outerShdw>
                </a:effectLst>
                <a:sym typeface="+mn-ea"/>
              </a:rPr>
              <a:t>——</a:t>
            </a:r>
            <a:endParaRPr lang="en-US" altLang="zh-CN" sz="2800">
              <a:solidFill>
                <a:srgbClr val="FF0000"/>
              </a:solidFill>
              <a:effectLst>
                <a:outerShdw blurRad="38100" dist="25400" dir="5400000" algn="ctr" rotWithShape="0">
                  <a:srgbClr val="6E747A">
                    <a:alpha val="43000"/>
                  </a:srgbClr>
                </a:outerShdw>
              </a:effectLst>
              <a:sym typeface="+mn-ea"/>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218765" y="2536337"/>
            <a:ext cx="1828800" cy="1569660"/>
          </a:xfrm>
          <a:prstGeom prst="rect">
            <a:avLst/>
          </a:prstGeom>
          <a:noFill/>
        </p:spPr>
        <p:txBody>
          <a:bodyPr wrap="square" lIns="90000" tIns="46800" rIns="90000" bIns="46800" rtlCol="0" anchor="ctr" anchorCtr="0">
            <a:normAutofit/>
          </a:bodyPr>
          <a:lstStyle/>
          <a:p>
            <a:pPr algn="ctr"/>
            <a:r>
              <a:rPr lang="en-US" altLang="zh-CN" sz="4800" b="1">
                <a:solidFill>
                  <a:schemeClr val="bg1"/>
                </a:solidFill>
              </a:rPr>
              <a:t>PART</a:t>
            </a:r>
            <a:endParaRPr lang="en-US" altLang="zh-CN" sz="4800" b="1">
              <a:solidFill>
                <a:schemeClr val="bg1"/>
              </a:solidFill>
            </a:endParaRPr>
          </a:p>
          <a:p>
            <a:pPr algn="ctr"/>
            <a:r>
              <a:rPr lang="en-US" altLang="zh-CN" sz="4800" b="1">
                <a:solidFill>
                  <a:schemeClr val="bg1"/>
                </a:solidFill>
              </a:rPr>
              <a:t>TWO</a:t>
            </a:r>
            <a:endParaRPr lang="en-US" altLang="zh-CN" sz="48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lstStyle/>
          <a:p>
            <a:r>
              <a:rPr lang="en-US" altLang="zh-CN">
                <a:solidFill>
                  <a:schemeClr val="accent1"/>
                </a:solidFill>
              </a:rPr>
              <a:t>2. </a:t>
            </a:r>
            <a:r>
              <a:rPr lang="zh-CN" altLang="en-US">
                <a:solidFill>
                  <a:schemeClr val="accent1"/>
                </a:solidFill>
              </a:rPr>
              <a:t>特征</a:t>
            </a:r>
            <a:r>
              <a:rPr lang="zh-CN" altLang="en-US">
                <a:solidFill>
                  <a:schemeClr val="accent1"/>
                </a:solidFill>
              </a:rPr>
              <a:t>工程</a:t>
            </a:r>
            <a:endParaRPr lang="zh-CN" altLang="en-US">
              <a:solidFill>
                <a:schemeClr val="accent1"/>
              </a:solidFill>
            </a:endParaRPr>
          </a:p>
        </p:txBody>
      </p:sp>
      <p:sp>
        <p:nvSpPr>
          <p:cNvPr id="3" name="文本占位符 2"/>
          <p:cNvSpPr>
            <a:spLocks noGrp="1"/>
          </p:cNvSpPr>
          <p:nvPr>
            <p:ph type="body" idx="1"/>
            <p:custDataLst>
              <p:tags r:id="rId3"/>
            </p:custDataLst>
          </p:nvPr>
        </p:nvSpPr>
        <p:spPr/>
        <p:txBody>
          <a:bodyPr lIns="90000" tIns="46800" rIns="90000" bIns="46800"/>
          <a:lstStyle/>
          <a:p>
            <a:r>
              <a:rPr lang="en-US" altLang="zh-CN"/>
              <a:t>2.1</a:t>
            </a:r>
            <a:r>
              <a:rPr lang="zh-CN" altLang="en-US"/>
              <a:t>研究思路</a:t>
            </a:r>
            <a:r>
              <a:rPr lang="en-US" altLang="zh-CN"/>
              <a:t>  2.2</a:t>
            </a:r>
            <a:r>
              <a:rPr lang="zh-CN" altLang="en-US"/>
              <a:t>特征处理</a:t>
            </a:r>
            <a:r>
              <a:rPr lang="en-US" altLang="zh-CN"/>
              <a:t>  2.3</a:t>
            </a:r>
            <a:r>
              <a:rPr lang="zh-CN" altLang="en-US"/>
              <a:t>初赛结果</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513305" y="1454588"/>
            <a:ext cx="7165500" cy="525016"/>
          </a:xfrm>
          <a:prstGeom prst="rect">
            <a:avLst/>
          </a:prstGeom>
        </p:spPr>
        <p:txBody>
          <a:bodyPr wrap="square" lIns="90000" tIns="46800" rIns="90000" bIns="46800" anchor="b" anchorCtr="0">
            <a:noAutofit/>
          </a:bodyPr>
          <a:lstStyle>
            <a:defPPr>
              <a:defRPr lang="zh-CN"/>
            </a:defPPr>
            <a:lvl1pPr algn="ctr">
              <a:lnSpc>
                <a:spcPct val="130000"/>
              </a:lnSpc>
              <a:defRPr sz="2400">
                <a:solidFill>
                  <a:schemeClr val="tx2"/>
                </a:solidFill>
              </a:defRPr>
            </a:lvl1pPr>
          </a:lstStyle>
          <a:p>
            <a:r>
              <a:rPr lang="zh-CN" altLang="en-US" sz="2800">
                <a:solidFill>
                  <a:schemeClr val="accent1"/>
                </a:solidFill>
                <a:latin typeface="+mj-lt"/>
                <a:ea typeface="+mj-ea"/>
                <a:cs typeface="+mj-cs"/>
              </a:rPr>
              <a:t>多重特征</a:t>
            </a:r>
            <a:r>
              <a:rPr lang="zh-CN" altLang="en-US" sz="2800">
                <a:solidFill>
                  <a:schemeClr val="accent1"/>
                </a:solidFill>
                <a:latin typeface="+mj-lt"/>
                <a:ea typeface="+mj-ea"/>
                <a:cs typeface="+mj-cs"/>
              </a:rPr>
              <a:t>工程</a:t>
            </a:r>
            <a:endParaRPr lang="zh-CN" altLang="en-US" sz="2800">
              <a:solidFill>
                <a:schemeClr val="accent1"/>
              </a:solidFill>
              <a:latin typeface="+mj-lt"/>
              <a:ea typeface="+mj-ea"/>
              <a:cs typeface="+mj-cs"/>
            </a:endParaRPr>
          </a:p>
        </p:txBody>
      </p:sp>
      <p:sp>
        <p:nvSpPr>
          <p:cNvPr id="10" name="文本框 9"/>
          <p:cNvSpPr txBox="1"/>
          <p:nvPr>
            <p:custDataLst>
              <p:tags r:id="rId3"/>
            </p:custDataLst>
          </p:nvPr>
        </p:nvSpPr>
        <p:spPr>
          <a:xfrm>
            <a:off x="954405" y="2275205"/>
            <a:ext cx="10857865" cy="3560445"/>
          </a:xfrm>
          <a:prstGeom prst="rect">
            <a:avLst/>
          </a:prstGeom>
        </p:spPr>
        <p:txBody>
          <a:bodyPr wrap="square" lIns="90000" tIns="46800" rIns="90000" bIns="46800">
            <a:noAutofit/>
          </a:bodyPr>
          <a:lstStyle>
            <a:defPPr>
              <a:defRPr lang="zh-CN"/>
            </a:defPPr>
            <a:lvl1pPr algn="ctr">
              <a:defRPr sz="1400">
                <a:solidFill>
                  <a:schemeClr val="bg1">
                    <a:lumMod val="50000"/>
                  </a:schemeClr>
                </a:solidFill>
              </a:defRPr>
            </a:lvl1pPr>
          </a:lstStyle>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只用统计特征：</a:t>
            </a:r>
            <a:r>
              <a:rPr lang="en-US" altLang="zh-CN" sz="2000">
                <a:solidFill>
                  <a:schemeClr val="tx1"/>
                </a:solidFill>
                <a:effectLst>
                  <a:outerShdw blurRad="38100" dist="25400" dir="5400000" algn="ctr" rotWithShape="0">
                    <a:srgbClr val="6E747A">
                      <a:alpha val="43000"/>
                    </a:srgbClr>
                  </a:outerShdw>
                </a:effectLst>
              </a:rPr>
              <a:t>0.62</a:t>
            </a:r>
            <a:r>
              <a:rPr lang="zh-CN" altLang="en-US" sz="2000">
                <a:solidFill>
                  <a:schemeClr val="tx1"/>
                </a:solidFill>
                <a:effectLst>
                  <a:outerShdw blurRad="38100" dist="25400" dir="5400000" algn="ctr" rotWithShape="0">
                    <a:srgbClr val="6E747A">
                      <a:alpha val="43000"/>
                    </a:srgbClr>
                  </a:outerShdw>
                </a:effectLst>
              </a:rPr>
              <a:t>（均为线上</a:t>
            </a:r>
            <a:r>
              <a:rPr lang="zh-CN" altLang="en-US" sz="2000">
                <a:solidFill>
                  <a:schemeClr val="tx1"/>
                </a:solidFill>
                <a:effectLst>
                  <a:outerShdw blurRad="38100" dist="25400" dir="5400000" algn="ctr" rotWithShape="0">
                    <a:srgbClr val="6E747A">
                      <a:alpha val="43000"/>
                    </a:srgbClr>
                  </a:outerShdw>
                </a:effectLst>
              </a:rPr>
              <a:t>得分）</a:t>
            </a:r>
            <a:endParaRPr lang="zh-CN" altLang="en-US"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只用</a:t>
            </a:r>
            <a:r>
              <a:rPr lang="en-US" altLang="zh-CN" sz="2000">
                <a:solidFill>
                  <a:schemeClr val="tx1"/>
                </a:solidFill>
                <a:effectLst>
                  <a:outerShdw blurRad="38100" dist="25400" dir="5400000" algn="ctr" rotWithShape="0">
                    <a:srgbClr val="6E747A">
                      <a:alpha val="43000"/>
                    </a:srgbClr>
                  </a:outerShdw>
                </a:effectLst>
              </a:rPr>
              <a:t>nlp</a:t>
            </a:r>
            <a:r>
              <a:rPr lang="zh-CN" altLang="en-US" sz="2000">
                <a:solidFill>
                  <a:schemeClr val="tx1"/>
                </a:solidFill>
                <a:effectLst>
                  <a:outerShdw blurRad="38100" dist="25400" dir="5400000" algn="ctr" rotWithShape="0">
                    <a:srgbClr val="6E747A">
                      <a:alpha val="43000"/>
                    </a:srgbClr>
                  </a:outerShdw>
                </a:effectLst>
              </a:rPr>
              <a:t>：</a:t>
            </a:r>
            <a:r>
              <a:rPr lang="en-US" altLang="zh-CN" sz="2000">
                <a:solidFill>
                  <a:schemeClr val="tx1"/>
                </a:solidFill>
                <a:effectLst>
                  <a:outerShdw blurRad="38100" dist="25400" dir="5400000" algn="ctr" rotWithShape="0">
                    <a:srgbClr val="6E747A">
                      <a:alpha val="43000"/>
                    </a:srgbClr>
                  </a:outerShdw>
                </a:effectLst>
              </a:rPr>
              <a:t>0.46</a:t>
            </a:r>
            <a:endParaRPr lang="en-US" altLang="zh-CN"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r>
              <a:rPr lang="zh-CN" altLang="en-US" sz="2000">
                <a:solidFill>
                  <a:schemeClr val="tx1"/>
                </a:solidFill>
                <a:effectLst>
                  <a:outerShdw blurRad="38100" dist="25400" dir="5400000" algn="ctr" rotWithShape="0">
                    <a:srgbClr val="6E747A">
                      <a:alpha val="43000"/>
                    </a:srgbClr>
                  </a:outerShdw>
                </a:effectLst>
              </a:rPr>
              <a:t>集成树模型能够很好地处理高维</a:t>
            </a:r>
            <a:r>
              <a:rPr lang="zh-CN" altLang="en-US" sz="2000">
                <a:solidFill>
                  <a:schemeClr val="tx1"/>
                </a:solidFill>
                <a:effectLst>
                  <a:outerShdw blurRad="38100" dist="25400" dir="5400000" algn="ctr" rotWithShape="0">
                    <a:srgbClr val="6E747A">
                      <a:alpha val="43000"/>
                    </a:srgbClr>
                  </a:outerShdw>
                </a:effectLst>
              </a:rPr>
              <a:t>数据</a:t>
            </a:r>
            <a:endParaRPr lang="zh-CN" altLang="en-US" sz="2000">
              <a:solidFill>
                <a:schemeClr val="tx1"/>
              </a:solidFill>
              <a:effectLst>
                <a:outerShdw blurRad="38100" dist="25400" dir="5400000" algn="ctr" rotWithShape="0">
                  <a:srgbClr val="6E747A">
                    <a:alpha val="43000"/>
                  </a:srgbClr>
                </a:outerShdw>
              </a:effectLst>
            </a:endParaRPr>
          </a:p>
          <a:p>
            <a:pPr marL="342900" indent="-342900" algn="l">
              <a:buFont typeface="Wingdings" panose="05000000000000000000" charset="0"/>
              <a:buChar char="ü"/>
            </a:pP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常用</a:t>
            </a:r>
            <a:r>
              <a:rPr lang="en-US" altLang="zh-CN" sz="2000">
                <a:solidFill>
                  <a:schemeClr val="tx1"/>
                </a:solidFill>
                <a:effectLst>
                  <a:outerShdw blurRad="38100" dist="25400" dir="5400000" algn="ctr" rotWithShape="0">
                    <a:srgbClr val="6E747A">
                      <a:alpha val="43000"/>
                    </a:srgbClr>
                  </a:outerShdw>
                </a:effectLst>
              </a:rPr>
              <a:t>embedding</a:t>
            </a:r>
            <a:r>
              <a:rPr lang="zh-CN" altLang="en-US" sz="2000">
                <a:solidFill>
                  <a:schemeClr val="tx1"/>
                </a:solidFill>
                <a:effectLst>
                  <a:outerShdw blurRad="38100" dist="25400" dir="5400000" algn="ctr" rotWithShape="0">
                    <a:srgbClr val="6E747A">
                      <a:alpha val="43000"/>
                    </a:srgbClr>
                  </a:outerShdw>
                </a:effectLst>
              </a:rPr>
              <a:t>：Word2Vec</a:t>
            </a:r>
            <a:r>
              <a:rPr lang="en-US" altLang="zh-CN" sz="2000">
                <a:solidFill>
                  <a:schemeClr val="tx1"/>
                </a:solidFill>
                <a:effectLst>
                  <a:outerShdw blurRad="38100" dist="25400" dir="5400000" algn="ctr" rotWithShape="0">
                    <a:srgbClr val="6E747A">
                      <a:alpha val="43000"/>
                    </a:srgbClr>
                  </a:outerShdw>
                </a:effectLst>
              </a:rPr>
              <a:t>-Skip-gram 和 CBOW</a:t>
            </a:r>
            <a:endParaRPr lang="en-US" altLang="zh-CN"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en-US" altLang="zh-CN" sz="2000">
                <a:solidFill>
                  <a:schemeClr val="tx1"/>
                </a:solidFill>
                <a:effectLst>
                  <a:outerShdw blurRad="38100" dist="25400" dir="5400000" algn="ctr" rotWithShape="0">
                    <a:srgbClr val="6E747A">
                      <a:alpha val="43000"/>
                    </a:srgbClr>
                  </a:outerShdw>
                </a:effectLst>
              </a:rPr>
              <a:t>Item2Vec</a:t>
            </a:r>
            <a:r>
              <a:rPr lang="zh-CN" altLang="en-US" sz="2000">
                <a:solidFill>
                  <a:schemeClr val="tx1"/>
                </a:solidFill>
                <a:effectLst>
                  <a:outerShdw blurRad="38100" dist="25400" dir="5400000" algn="ctr" rotWithShape="0">
                    <a:srgbClr val="6E747A">
                      <a:alpha val="43000"/>
                    </a:srgbClr>
                  </a:outerShdw>
                </a:effectLst>
              </a:rPr>
              <a:t>、Graph Embedding、</a:t>
            </a:r>
            <a:r>
              <a:rPr lang="en-US" altLang="zh-CN" sz="2000">
                <a:solidFill>
                  <a:schemeClr val="tx1"/>
                </a:solidFill>
                <a:effectLst>
                  <a:outerShdw blurRad="38100" dist="25400" dir="5400000" algn="ctr" rotWithShape="0">
                    <a:srgbClr val="6E747A">
                      <a:alpha val="43000"/>
                    </a:srgbClr>
                  </a:outerShdw>
                </a:effectLst>
              </a:rPr>
              <a:t>Doc2Vec</a:t>
            </a:r>
            <a:r>
              <a:rPr lang="zh-CN" altLang="en-US" sz="2000">
                <a:solidFill>
                  <a:schemeClr val="tx1"/>
                </a:solidFill>
                <a:effectLst>
                  <a:outerShdw blurRad="38100" dist="25400" dir="5400000" algn="ctr" rotWithShape="0">
                    <a:srgbClr val="6E747A">
                      <a:alpha val="43000"/>
                    </a:srgbClr>
                  </a:outerShdw>
                </a:effectLst>
              </a:rPr>
              <a:t>、词频特征</a:t>
            </a:r>
            <a:r>
              <a:rPr lang="en-US" altLang="zh-CN" sz="2000">
                <a:solidFill>
                  <a:schemeClr val="tx1"/>
                </a:solidFill>
                <a:effectLst>
                  <a:outerShdw blurRad="38100" dist="25400" dir="5400000" algn="ctr" rotWithShape="0">
                    <a:srgbClr val="6E747A">
                      <a:alpha val="43000"/>
                    </a:srgbClr>
                  </a:outerShdw>
                </a:effectLst>
              </a:rPr>
              <a:t>tf-idf</a:t>
            </a:r>
            <a:endParaRPr lang="en-US" altLang="zh-CN"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endParaRPr lang="en-US" altLang="zh-CN"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提取模板：</a:t>
            </a:r>
            <a:r>
              <a:rPr lang="en-US" altLang="zh-CN" sz="2000">
                <a:solidFill>
                  <a:schemeClr val="tx1"/>
                </a:solidFill>
                <a:effectLst>
                  <a:outerShdw blurRad="38100" dist="25400" dir="5400000" algn="ctr" rotWithShape="0">
                    <a:srgbClr val="6E747A">
                      <a:alpha val="43000"/>
                    </a:srgbClr>
                  </a:outerShdw>
                </a:effectLst>
              </a:rPr>
              <a:t>drain3</a:t>
            </a:r>
            <a:r>
              <a:rPr lang="zh-CN" altLang="en-US" sz="2000">
                <a:solidFill>
                  <a:schemeClr val="tx1"/>
                </a:solidFill>
                <a:effectLst>
                  <a:outerShdw blurRad="38100" dist="25400" dir="5400000" algn="ctr" rotWithShape="0">
                    <a:srgbClr val="6E747A">
                      <a:alpha val="43000"/>
                    </a:srgbClr>
                  </a:outerShdw>
                </a:effectLst>
              </a:rPr>
              <a:t>、</a:t>
            </a:r>
            <a:r>
              <a:rPr lang="en-US" altLang="zh-CN" sz="2000">
                <a:solidFill>
                  <a:schemeClr val="tx1"/>
                </a:solidFill>
                <a:effectLst>
                  <a:outerShdw blurRad="38100" dist="25400" dir="5400000" algn="ctr" rotWithShape="0">
                    <a:srgbClr val="6E747A">
                      <a:alpha val="43000"/>
                    </a:srgbClr>
                  </a:outerShdw>
                </a:effectLst>
              </a:rPr>
              <a:t>deeplog</a:t>
            </a:r>
            <a:r>
              <a:rPr lang="zh-CN" altLang="en-US" sz="2000">
                <a:solidFill>
                  <a:schemeClr val="tx1"/>
                </a:solidFill>
                <a:effectLst>
                  <a:outerShdw blurRad="38100" dist="25400" dir="5400000" algn="ctr" rotWithShape="0">
                    <a:srgbClr val="6E747A">
                      <a:alpha val="43000"/>
                    </a:srgbClr>
                  </a:outerShdw>
                </a:effectLst>
              </a:rPr>
              <a:t>、结构</a:t>
            </a:r>
            <a:r>
              <a:rPr lang="zh-CN" altLang="en-US" sz="2000">
                <a:solidFill>
                  <a:schemeClr val="tx1"/>
                </a:solidFill>
                <a:effectLst>
                  <a:outerShdw blurRad="38100" dist="25400" dir="5400000" algn="ctr" rotWithShape="0">
                    <a:srgbClr val="6E747A">
                      <a:alpha val="43000"/>
                    </a:srgbClr>
                  </a:outerShdw>
                </a:effectLst>
              </a:rPr>
              <a:t>分割</a:t>
            </a: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常用统计：滑动窗口内模板日志</a:t>
            </a:r>
            <a:r>
              <a:rPr lang="zh-CN" altLang="en-US" sz="2000">
                <a:solidFill>
                  <a:schemeClr val="tx1"/>
                </a:solidFill>
                <a:effectLst>
                  <a:outerShdw blurRad="38100" dist="25400" dir="5400000" algn="ctr" rotWithShape="0">
                    <a:srgbClr val="6E747A">
                      <a:alpha val="43000"/>
                    </a:srgbClr>
                  </a:outerShdw>
                </a:effectLst>
              </a:rPr>
              <a:t>模板出现次数、特征出现</a:t>
            </a:r>
            <a:r>
              <a:rPr lang="zh-CN" altLang="en-US" sz="2000">
                <a:solidFill>
                  <a:schemeClr val="tx1"/>
                </a:solidFill>
                <a:effectLst>
                  <a:outerShdw blurRad="38100" dist="25400" dir="5400000" algn="ctr" rotWithShape="0">
                    <a:srgbClr val="6E747A">
                      <a:alpha val="43000"/>
                    </a:srgbClr>
                  </a:outerShdw>
                </a:effectLst>
              </a:rPr>
              <a:t>次数</a:t>
            </a: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统计特征：时间特征、故障类型、包含</a:t>
            </a:r>
            <a:r>
              <a:rPr lang="zh-CN" altLang="en-US" sz="2000">
                <a:solidFill>
                  <a:schemeClr val="tx1"/>
                </a:solidFill>
                <a:effectLst>
                  <a:outerShdw blurRad="38100" dist="25400" dir="5400000" algn="ctr" rotWithShape="0">
                    <a:srgbClr val="6E747A">
                      <a:alpha val="43000"/>
                    </a:srgbClr>
                  </a:outerShdw>
                </a:effectLst>
              </a:rPr>
              <a:t>故障、</a:t>
            </a:r>
            <a:r>
              <a:rPr lang="zh-CN" altLang="en-US" sz="2000">
                <a:solidFill>
                  <a:schemeClr val="tx1"/>
                </a:solidFill>
                <a:effectLst>
                  <a:outerShdw blurRad="38100" dist="25400" dir="5400000" algn="ctr" rotWithShape="0">
                    <a:srgbClr val="6E747A">
                      <a:alpha val="43000"/>
                    </a:srgbClr>
                  </a:outerShdw>
                </a:effectLst>
              </a:rPr>
              <a:t>最大、平均等</a:t>
            </a: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zh-CN" altLang="en-US" sz="2000">
                <a:solidFill>
                  <a:schemeClr val="tx1"/>
                </a:solidFill>
                <a:effectLst>
                  <a:outerShdw blurRad="38100" dist="25400" dir="5400000" algn="ctr" rotWithShape="0">
                    <a:srgbClr val="6E747A">
                      <a:alpha val="43000"/>
                    </a:srgbClr>
                  </a:outerShdw>
                </a:effectLst>
              </a:rPr>
              <a:t>特征</a:t>
            </a:r>
            <a:r>
              <a:rPr lang="zh-CN" altLang="en-US" sz="2000">
                <a:solidFill>
                  <a:schemeClr val="tx1"/>
                </a:solidFill>
                <a:effectLst>
                  <a:outerShdw blurRad="38100" dist="25400" dir="5400000" algn="ctr" rotWithShape="0">
                    <a:srgbClr val="6E747A">
                      <a:alpha val="43000"/>
                    </a:srgbClr>
                  </a:outerShdw>
                </a:effectLst>
              </a:rPr>
              <a:t>交叉</a:t>
            </a:r>
            <a:endParaRPr lang="zh-CN" altLang="en-US" sz="2000">
              <a:solidFill>
                <a:schemeClr val="tx1"/>
              </a:solidFill>
              <a:effectLst>
                <a:outerShdw blurRad="38100" dist="25400" dir="5400000" algn="ctr" rotWithShape="0">
                  <a:srgbClr val="6E747A">
                    <a:alpha val="43000"/>
                  </a:srgbClr>
                </a:outerShdw>
              </a:effectLst>
            </a:endParaRPr>
          </a:p>
          <a:p>
            <a:pPr indent="0" algn="l">
              <a:buFont typeface="Wingdings" panose="05000000000000000000" charset="0"/>
              <a:buNone/>
            </a:pPr>
            <a:r>
              <a:rPr lang="en-US" altLang="zh-CN" sz="2000">
                <a:solidFill>
                  <a:schemeClr val="tx1"/>
                </a:solidFill>
                <a:effectLst>
                  <a:outerShdw blurRad="38100" dist="25400" dir="5400000" algn="ctr" rotWithShape="0">
                    <a:srgbClr val="6E747A">
                      <a:alpha val="43000"/>
                    </a:srgbClr>
                  </a:outerShdw>
                </a:effectLst>
              </a:rPr>
              <a:t>                                                           					</a:t>
            </a:r>
            <a:r>
              <a:rPr lang="zh-CN" altLang="en-US" sz="2000">
                <a:solidFill>
                  <a:schemeClr val="tx1"/>
                </a:solidFill>
                <a:effectLst>
                  <a:outerShdw blurRad="38100" dist="25400" dir="5400000" algn="ctr" rotWithShape="0">
                    <a:srgbClr val="6E747A">
                      <a:alpha val="43000"/>
                    </a:srgbClr>
                  </a:outerShdw>
                </a:effectLst>
              </a:rPr>
              <a:t>特征</a:t>
            </a:r>
            <a:r>
              <a:rPr lang="zh-CN" altLang="en-US" sz="2000">
                <a:solidFill>
                  <a:schemeClr val="tx1"/>
                </a:solidFill>
                <a:effectLst>
                  <a:outerShdw blurRad="38100" dist="25400" dir="5400000" algn="ctr" rotWithShape="0">
                    <a:srgbClr val="6E747A">
                      <a:alpha val="43000"/>
                    </a:srgbClr>
                  </a:outerShdw>
                </a:effectLst>
              </a:rPr>
              <a:t>工程对比</a:t>
            </a:r>
            <a:endParaRPr lang="zh-CN" altLang="en-US" sz="2000">
              <a:solidFill>
                <a:schemeClr val="tx1"/>
              </a:solidFill>
              <a:effectLst>
                <a:outerShdw blurRad="38100" dist="25400" dir="5400000" algn="ctr" rotWithShape="0">
                  <a:srgbClr val="6E747A">
                    <a:alpha val="43000"/>
                  </a:srgbClr>
                </a:outerShdw>
              </a:effectLst>
            </a:endParaRPr>
          </a:p>
        </p:txBody>
      </p:sp>
      <p:sp>
        <p:nvSpPr>
          <p:cNvPr id="12" name="文本框 11"/>
          <p:cNvSpPr txBox="1"/>
          <p:nvPr>
            <p:custDataLst>
              <p:tags r:id="rId4"/>
            </p:custDataLst>
          </p:nvPr>
        </p:nvSpPr>
        <p:spPr>
          <a:xfrm>
            <a:off x="954120" y="23990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solidFill>
                  <a:schemeClr val="accent1"/>
                </a:solidFill>
              </a:rPr>
              <a:t>2.1 </a:t>
            </a:r>
            <a:r>
              <a:rPr lang="zh-CN" altLang="en-US">
                <a:solidFill>
                  <a:schemeClr val="accent1"/>
                </a:solidFill>
              </a:rPr>
              <a:t>研究思路</a:t>
            </a:r>
            <a:endParaRPr lang="zh-CN" altLang="en-US">
              <a:solidFill>
                <a:schemeClr val="accent1"/>
              </a:solidFill>
            </a:endParaRPr>
          </a:p>
        </p:txBody>
      </p:sp>
      <p:graphicFrame>
        <p:nvGraphicFramePr>
          <p:cNvPr id="2" name="表格 1"/>
          <p:cNvGraphicFramePr/>
          <p:nvPr>
            <p:custDataLst>
              <p:tags r:id="rId5"/>
            </p:custDataLst>
          </p:nvPr>
        </p:nvGraphicFramePr>
        <p:xfrm>
          <a:off x="8239125" y="2581275"/>
          <a:ext cx="3453765" cy="2394585"/>
        </p:xfrm>
        <a:graphic>
          <a:graphicData uri="http://schemas.openxmlformats.org/drawingml/2006/table">
            <a:tbl>
              <a:tblPr firstRow="1" bandRow="1">
                <a:tableStyleId>{5C22544A-7EE6-4342-B048-85BDC9FD1C3A}</a:tableStyleId>
              </a:tblPr>
              <a:tblGrid>
                <a:gridCol w="1151255"/>
                <a:gridCol w="1151255"/>
                <a:gridCol w="1151255"/>
              </a:tblGrid>
              <a:tr h="430530">
                <a:tc>
                  <a:txBody>
                    <a:bodyPr/>
                    <a:p>
                      <a:pPr>
                        <a:buNone/>
                      </a:pPr>
                      <a:endParaRPr lang="zh-CN" altLang="en-US"/>
                    </a:p>
                  </a:txBody>
                  <a:tcPr/>
                </a:tc>
                <a:tc>
                  <a:txBody>
                    <a:bodyPr/>
                    <a:p>
                      <a:pPr>
                        <a:buNone/>
                      </a:pPr>
                      <a:r>
                        <a:rPr lang="en-US" altLang="zh-CN"/>
                        <a:t>NLP</a:t>
                      </a:r>
                      <a:endParaRPr lang="en-US" altLang="zh-CN"/>
                    </a:p>
                  </a:txBody>
                  <a:tcPr/>
                </a:tc>
                <a:tc>
                  <a:txBody>
                    <a:bodyPr/>
                    <a:p>
                      <a:pPr>
                        <a:buNone/>
                      </a:pPr>
                      <a:r>
                        <a:rPr lang="zh-CN" altLang="en-US"/>
                        <a:t>统计</a:t>
                      </a:r>
                      <a:endParaRPr lang="zh-CN" altLang="en-US"/>
                    </a:p>
                  </a:txBody>
                  <a:tcPr/>
                </a:tc>
              </a:tr>
              <a:tr h="982345">
                <a:tc>
                  <a:txBody>
                    <a:bodyPr/>
                    <a:p>
                      <a:pPr algn="ctr">
                        <a:buNone/>
                      </a:pPr>
                      <a:r>
                        <a:rPr lang="zh-CN" altLang="en-US"/>
                        <a:t>优点</a:t>
                      </a:r>
                      <a:endParaRPr lang="zh-CN" altLang="en-US"/>
                    </a:p>
                  </a:txBody>
                  <a:tcPr anchor="ctr" anchorCtr="0"/>
                </a:tc>
                <a:tc>
                  <a:txBody>
                    <a:bodyPr/>
                    <a:p>
                      <a:pPr>
                        <a:buNone/>
                      </a:pPr>
                      <a:r>
                        <a:rPr lang="zh-CN" altLang="en-US"/>
                        <a:t>时间</a:t>
                      </a:r>
                      <a:r>
                        <a:rPr lang="zh-CN" altLang="en-US"/>
                        <a:t>短</a:t>
                      </a:r>
                      <a:endParaRPr lang="zh-CN" altLang="en-US"/>
                    </a:p>
                    <a:p>
                      <a:pPr>
                        <a:buNone/>
                      </a:pPr>
                      <a:r>
                        <a:rPr lang="zh-CN" altLang="en-US"/>
                        <a:t>自动</a:t>
                      </a:r>
                      <a:r>
                        <a:rPr lang="zh-CN" altLang="en-US"/>
                        <a:t>构建</a:t>
                      </a:r>
                      <a:endParaRPr lang="zh-CN" altLang="en-US"/>
                    </a:p>
                    <a:p>
                      <a:pPr>
                        <a:buNone/>
                      </a:pPr>
                      <a:r>
                        <a:rPr lang="zh-CN" altLang="en-US"/>
                        <a:t>方便</a:t>
                      </a:r>
                      <a:r>
                        <a:rPr lang="zh-CN" altLang="en-US"/>
                        <a:t>处理</a:t>
                      </a:r>
                      <a:endParaRPr lang="zh-CN" altLang="en-US"/>
                    </a:p>
                  </a:txBody>
                  <a:tcPr/>
                </a:tc>
                <a:tc>
                  <a:txBody>
                    <a:bodyPr/>
                    <a:p>
                      <a:pPr>
                        <a:buNone/>
                      </a:pPr>
                      <a:r>
                        <a:rPr lang="zh-CN" altLang="en-US"/>
                        <a:t>准确率</a:t>
                      </a:r>
                      <a:r>
                        <a:rPr lang="zh-CN" altLang="en-US"/>
                        <a:t>高</a:t>
                      </a:r>
                      <a:endParaRPr lang="zh-CN" altLang="en-US"/>
                    </a:p>
                    <a:p>
                      <a:pPr>
                        <a:buNone/>
                      </a:pPr>
                      <a:r>
                        <a:rPr lang="zh-CN" altLang="en-US"/>
                        <a:t>树模型</a:t>
                      </a:r>
                      <a:endParaRPr lang="zh-CN" altLang="en-US"/>
                    </a:p>
                    <a:p>
                      <a:pPr>
                        <a:buNone/>
                      </a:pPr>
                      <a:r>
                        <a:rPr lang="zh-CN" altLang="en-US"/>
                        <a:t>灵活</a:t>
                      </a:r>
                      <a:endParaRPr lang="zh-CN" altLang="en-US"/>
                    </a:p>
                  </a:txBody>
                  <a:tcPr/>
                </a:tc>
              </a:tr>
              <a:tr h="981710">
                <a:tc>
                  <a:txBody>
                    <a:bodyPr/>
                    <a:p>
                      <a:pPr algn="ctr">
                        <a:buNone/>
                      </a:pPr>
                      <a:r>
                        <a:rPr lang="zh-CN" altLang="en-US"/>
                        <a:t>缺点</a:t>
                      </a:r>
                      <a:endParaRPr lang="zh-CN" altLang="en-US"/>
                    </a:p>
                  </a:txBody>
                  <a:tcPr anchor="ctr" anchorCtr="0"/>
                </a:tc>
                <a:tc>
                  <a:txBody>
                    <a:bodyPr/>
                    <a:p>
                      <a:pPr>
                        <a:buNone/>
                      </a:pPr>
                      <a:r>
                        <a:rPr lang="zh-CN" altLang="en-US"/>
                        <a:t>准确率</a:t>
                      </a:r>
                      <a:r>
                        <a:rPr lang="zh-CN" altLang="en-US"/>
                        <a:t>低</a:t>
                      </a:r>
                      <a:endParaRPr lang="zh-CN" altLang="en-US"/>
                    </a:p>
                    <a:p>
                      <a:pPr>
                        <a:buNone/>
                      </a:pPr>
                      <a:r>
                        <a:rPr lang="zh-CN" altLang="en-US"/>
                        <a:t>区分度</a:t>
                      </a:r>
                      <a:r>
                        <a:rPr lang="zh-CN" altLang="en-US"/>
                        <a:t>低</a:t>
                      </a:r>
                      <a:endParaRPr lang="zh-CN" altLang="en-US"/>
                    </a:p>
                    <a:p>
                      <a:pPr>
                        <a:buNone/>
                      </a:pPr>
                      <a:r>
                        <a:rPr lang="zh-CN" altLang="en-US"/>
                        <a:t>无</a:t>
                      </a:r>
                      <a:r>
                        <a:rPr lang="zh-CN" altLang="en-US"/>
                        <a:t>结构</a:t>
                      </a:r>
                      <a:endParaRPr lang="zh-CN" altLang="en-US"/>
                    </a:p>
                  </a:txBody>
                  <a:tcPr/>
                </a:tc>
                <a:tc>
                  <a:txBody>
                    <a:bodyPr/>
                    <a:p>
                      <a:pPr>
                        <a:buNone/>
                      </a:pPr>
                      <a:r>
                        <a:rPr lang="zh-CN" altLang="en-US"/>
                        <a:t>耗时长</a:t>
                      </a:r>
                      <a:endParaRPr lang="zh-CN" altLang="en-US"/>
                    </a:p>
                    <a:p>
                      <a:pPr>
                        <a:buNone/>
                      </a:pPr>
                      <a:r>
                        <a:rPr lang="zh-CN" altLang="en-US"/>
                        <a:t>手动</a:t>
                      </a:r>
                      <a:r>
                        <a:rPr lang="zh-CN" altLang="en-US"/>
                        <a:t>收集</a:t>
                      </a:r>
                      <a:endParaRPr lang="zh-CN" altLang="en-US"/>
                    </a:p>
                    <a:p>
                      <a:pPr>
                        <a:buNone/>
                      </a:pPr>
                      <a:r>
                        <a:rPr lang="zh-CN" altLang="en-US"/>
                        <a:t>复杂</a:t>
                      </a:r>
                      <a:endParaRPr lang="zh-CN" altLang="en-US"/>
                    </a:p>
                  </a:txBody>
                  <a:tcPr/>
                </a:tc>
              </a:tr>
            </a:tbl>
          </a:graphicData>
        </a:graphic>
      </p:graphicFrame>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6.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6.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 name="KSO_WM_TEMPLATE_MASTER_TYPE" val="1"/>
</p:tagLst>
</file>

<file path=ppt/tags/tag13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3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
  <p:tag name="KSO_WM_TEMPLATE_INDEX" val="20188997"/>
  <p:tag name="KSO_WM_SLIDE_LAYOUT" val="a_b"/>
  <p:tag name="KSO_WM_SLIDE_LAYOUT_CNT" val="1_1"/>
  <p:tag name="KSO_WM_UNIT_SHOW_EDIT_AREA_INDICATION" val="1"/>
  <p:tag name="KSO_WM_TEMPLATE_THUMBS_INDEX" val="1、4、7、12、13、14、15、16、17、18、20、24、25、28、33、36、40、43、44"/>
</p:tagLst>
</file>

<file path=ppt/tags/tag141.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1"/>
  <p:tag name="KSO_WM_UNIT_LAYERLEVEL" val="1_1_1"/>
  <p:tag name="KSO_WM_BEAUTIFY_FLAG" val="#wm#"/>
  <p:tag name="KSO_WM_DIAGRAM_GROUP_CODE" val="l1-1"/>
  <p:tag name="KSO_WM_UNIT_ID" val="custom20188997_4*l_h_i*1_1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
  <p:tag name="KSO_WM_UNIT_ISCONTENTSTITLE" val="0"/>
  <p:tag name="KSO_WM_UNIT_HIGHLIGHT" val="0"/>
  <p:tag name="KSO_WM_UNIT_COMPATIBLE" val="0"/>
  <p:tag name="KSO_WM_BEAUTIFY_FLAG" val="#wm#"/>
  <p:tag name="KSO_WM_DIAGRAM_GROUP_CODE" val="l1-1"/>
  <p:tag name="KSO_WM_UNIT_ID" val="custom20188997_4*b*1"/>
  <p:tag name="KSO_WM_UNIT_PRESET_TEXT" val="目 录"/>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DIAGRAM_GROUP_CODE" val="l1-1"/>
  <p:tag name="KSO_WM_TAG_VERSION" val="1.0"/>
  <p:tag name="KSO_WM_BEAUTIFY_FLAG" val="#wm#"/>
  <p:tag name="KSO_WM_UNIT_TYPE" val="i"/>
  <p:tag name="KSO_WM_UNIT_ID" val="custom20188997_4*i*2"/>
  <p:tag name="KSO_WM_TEMPLATE_CATEGORY" val="custom"/>
  <p:tag name="KSO_WM_TEMPLATE_INDEX" val="20188997"/>
  <p:tag name="KSO_WM_UNIT_INDEX" val="2"/>
  <p:tag name="KSO_WM_UNIT_HIGHLIGHT" val="0"/>
  <p:tag name="KSO_WM_UNIT_COMPATIBLE" val="0"/>
  <p:tag name="KSO_WM_UNIT_DIAGRAM_ISNUMVISUAL" val="0"/>
  <p:tag name="KSO_WM_UNIT_DIAGRAM_ISREFERUNIT" val="0"/>
  <p:tag name="KSO_WM_UNIT_LAYERLEVEL" val="1"/>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BEAUTIFY_FLAG" val="#wm#"/>
  <p:tag name="KSO_WM_DIAGRAM_GROUP_CODE" val="l1-1"/>
  <p:tag name="KSO_WM_UNIT_ID" val="custom20188997_4*a*1"/>
  <p:tag name="KSO_WM_UNIT_PRESET_TEXT" val="CONTENTS"/>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45.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BEAUTIFY_FLAG" val="#wm#"/>
  <p:tag name="KSO_WM_DIAGRAM_GROUP_CODE" val="l1-1"/>
  <p:tag name="KSO_WM_UNIT_ID" val="custom20188997_4*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1"/>
  <p:tag name="KSO_WM_UNIT_LAYERLEVEL" val="1_1_1"/>
  <p:tag name="KSO_WM_BEAUTIFY_FLAG" val="#wm#"/>
  <p:tag name="KSO_WM_DIAGRAM_GROUP_CODE" val="l1-1"/>
  <p:tag name="KSO_WM_UNIT_ID" val="custom20188997_4*l_h_i*1_2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4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1"/>
  <p:tag name="KSO_WM_UNIT_LAYERLEVEL" val="1_1_1"/>
  <p:tag name="KSO_WM_BEAUTIFY_FLAG" val="#wm#"/>
  <p:tag name="KSO_WM_DIAGRAM_GROUP_CODE" val="l1-1"/>
  <p:tag name="KSO_WM_UNIT_ID" val="custom20188997_4*l_h_i*1_3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1"/>
  <p:tag name="KSO_WM_UNIT_LAYERLEVEL" val="1_1_1"/>
  <p:tag name="KSO_WM_BEAUTIFY_FLAG" val="#wm#"/>
  <p:tag name="KSO_WM_DIAGRAM_GROUP_CODE" val="l1-1"/>
  <p:tag name="KSO_WM_UNIT_ID" val="custom20188997_4*l_h_i*1_4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2_1"/>
  <p:tag name="KSO_WM_UNIT_LAYERLEVEL" val="1_1_1"/>
  <p:tag name="KSO_WM_UNIT_VALUE" val="4"/>
  <p:tag name="KSO_WM_UNIT_HIGHLIGHT" val="0"/>
  <p:tag name="KSO_WM_UNIT_COMPATIBLE" val="0"/>
  <p:tag name="KSO_WM_BEAUTIFY_FLAG" val="#wm#"/>
  <p:tag name="KSO_WM_DIAGRAM_GROUP_CODE" val="l1-1"/>
  <p:tag name="KSO_WM_UNIT_ID" val="custom20188997_4*l_h_f*1_2_1"/>
  <p:tag name="KSO_WM_UNIT_PRESET_TEXT" val="研究&#13;方法"/>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4_1"/>
  <p:tag name="KSO_WM_UNIT_LAYERLEVEL" val="1_1_1"/>
  <p:tag name="KSO_WM_UNIT_VALUE" val="4"/>
  <p:tag name="KSO_WM_UNIT_HIGHLIGHT" val="0"/>
  <p:tag name="KSO_WM_UNIT_COMPATIBLE" val="0"/>
  <p:tag name="KSO_WM_BEAUTIFY_FLAG" val="#wm#"/>
  <p:tag name="KSO_WM_DIAGRAM_GROUP_CODE" val="l1-1"/>
  <p:tag name="KSO_WM_UNIT_ID" val="custom20188997_4*l_h_f*1_4_1"/>
  <p:tag name="KSO_WM_UNIT_PRESET_TEXT" val="成果&#13;应用"/>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3_1"/>
  <p:tag name="KSO_WM_UNIT_LAYERLEVEL" val="1_1_1"/>
  <p:tag name="KSO_WM_UNIT_VALUE" val="6"/>
  <p:tag name="KSO_WM_UNIT_HIGHLIGHT" val="0"/>
  <p:tag name="KSO_WM_UNIT_COMPATIBLE" val="0"/>
  <p:tag name="KSO_WM_BEAUTIFY_FLAG" val="#wm#"/>
  <p:tag name="KSO_WM_DIAGRAM_GROUP_CODE" val="l1-1"/>
  <p:tag name="KSO_WM_UNIT_ID" val="custom20188997_4*l_h_f*1_3_1"/>
  <p:tag name="KSO_WM_UNIT_PRESET_TEXT" val="技术&#13;实践"/>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2"/>
  <p:tag name="KSO_WM_UNIT_LAYERLEVEL" val="1_1_1"/>
  <p:tag name="KSO_WM_BEAUTIFY_FLAG" val="#wm#"/>
  <p:tag name="KSO_WM_DIAGRAM_GROUP_CODE" val="l1-1"/>
  <p:tag name="KSO_WM_UNIT_ID" val="custom20188997_4*l_h_i*1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3"/>
  <p:tag name="KSO_WM_UNIT_LAYERLEVEL" val="1_1_1"/>
  <p:tag name="KSO_WM_BEAUTIFY_FLAG" val="#wm#"/>
  <p:tag name="KSO_WM_DIAGRAM_GROUP_CODE" val="l1-1"/>
  <p:tag name="KSO_WM_UNIT_ID" val="custom20188997_4*l_h_i*1_1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5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2"/>
  <p:tag name="KSO_WM_UNIT_LAYERLEVEL" val="1_1_1"/>
  <p:tag name="KSO_WM_BEAUTIFY_FLAG" val="#wm#"/>
  <p:tag name="KSO_WM_DIAGRAM_GROUP_CODE" val="l1-1"/>
  <p:tag name="KSO_WM_UNIT_ID" val="custom20188997_4*l_h_i*1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3"/>
  <p:tag name="KSO_WM_UNIT_LAYERLEVEL" val="1_1_1"/>
  <p:tag name="KSO_WM_BEAUTIFY_FLAG" val="#wm#"/>
  <p:tag name="KSO_WM_DIAGRAM_GROUP_CODE" val="l1-1"/>
  <p:tag name="KSO_WM_UNIT_ID" val="custom20188997_4*l_h_i*1_2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2"/>
  <p:tag name="KSO_WM_UNIT_LAYERLEVEL" val="1_1_1"/>
  <p:tag name="KSO_WM_BEAUTIFY_FLAG" val="#wm#"/>
  <p:tag name="KSO_WM_DIAGRAM_GROUP_CODE" val="l1-1"/>
  <p:tag name="KSO_WM_UNIT_ID" val="custom20188997_4*l_h_i*1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3"/>
  <p:tag name="KSO_WM_UNIT_LAYERLEVEL" val="1_1_1"/>
  <p:tag name="KSO_WM_BEAUTIFY_FLAG" val="#wm#"/>
  <p:tag name="KSO_WM_DIAGRAM_GROUP_CODE" val="l1-1"/>
  <p:tag name="KSO_WM_UNIT_ID" val="custom20188997_4*l_h_i*1_3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2"/>
  <p:tag name="KSO_WM_UNIT_LAYERLEVEL" val="1_1_1"/>
  <p:tag name="KSO_WM_BEAUTIFY_FLAG" val="#wm#"/>
  <p:tag name="KSO_WM_DIAGRAM_GROUP_CODE" val="l1-1"/>
  <p:tag name="KSO_WM_UNIT_ID" val="custom20188997_4*l_h_i*1_4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5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3"/>
  <p:tag name="KSO_WM_UNIT_LAYERLEVEL" val="1_1_1"/>
  <p:tag name="KSO_WM_BEAUTIFY_FLAG" val="#wm#"/>
  <p:tag name="KSO_WM_DIAGRAM_GROUP_CODE" val="l1-1"/>
  <p:tag name="KSO_WM_UNIT_ID" val="custom20188997_4*l_h_i*1_4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SLIDE_ITEM_CNT" val="4"/>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4"/>
  <p:tag name="KSO_WM_SLIDE_INDEX" val="4"/>
  <p:tag name="KSO_WM_DIAGRAM_GROUP_CODE" val="l1-1"/>
  <p:tag name="KSO_WM_TEMPLATE_SUBCATEGORY" val="0"/>
  <p:tag name="KSO_WM_TEMPLATE_MASTER_TYPE" val="1"/>
  <p:tag name="KSO_WM_TEMPLATE_COLOR_TYPE" val="0"/>
  <p:tag name="KSO_WM_SLIDE_DIAGTYPE" val="l"/>
</p:tagLst>
</file>

<file path=ppt/tags/tag161.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UNIT_ID" val="custom20188997_7*a*1"/>
  <p:tag name="KSO_WM_UNIT_PRESET_TEXT" val="1. 绪论"/>
  <p:tag name="KSO_WM_UNIT_ISNUMDGMTITLE" val="0"/>
  <p:tag name="KSO_WM_UNIT_NOCLEAR" val="0"/>
  <p:tag name="KSO_WM_UNIT_DIAGRAM_ISNUMVISUAL" val="0"/>
  <p:tag name="KSO_WM_UNIT_DIAGRAM_ISREFERUNIT" val="0"/>
</p:tagLst>
</file>

<file path=ppt/tags/tag162.xml><?xml version="1.0" encoding="utf-8"?>
<p:tagLst xmlns:p="http://schemas.openxmlformats.org/presentationml/2006/main">
  <p:tag name="KSO_WM_TEMPLATE_CATEGORY" val="custom"/>
  <p:tag name="KSO_WM_TEMPLATE_INDEX" val="20188997"/>
  <p:tag name="KSO_WM_TAG_VERSION" val="1.0"/>
  <p:tag name="KSO_WM_UNIT_TYPE" val="f"/>
  <p:tag name="KSO_WM_UNIT_INDEX" val="1"/>
  <p:tag name="KSO_WM_UNIT_LAYERLEVEL" val="1"/>
  <p:tag name="KSO_WM_UNIT_VALUE" val="23"/>
  <p:tag name="KSO_WM_UNIT_HIGHLIGHT" val="0"/>
  <p:tag name="KSO_WM_UNIT_COMPATIBLE" val="0"/>
  <p:tag name="KSO_WM_BEAUTIFY_FLAG" val="#wm#"/>
  <p:tag name="KSO_WM_UNIT_ID" val="custom20188997_7*f*1"/>
  <p:tag name="KSO_WM_UNIT_PRESET_TEXT" val="1.1选题背景   1.2研究意义   1.3研究现状  1.4创新点"/>
  <p:tag name="KSO_WM_UNIT_SUBTYPE" val="a"/>
  <p:tag name="KSO_WM_UNIT_NOCLEAR" val="0"/>
  <p:tag name="KSO_WM_UNIT_DIAGRAM_ISNUMVISUAL" val="0"/>
  <p:tag name="KSO_WM_UNIT_DIAGRAM_ISREFERUNIT" val="0"/>
</p:tagLst>
</file>

<file path=ppt/tags/tag163.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BEAUTIFY_FLAG" val="#wm#"/>
  <p:tag name="KSO_WM_UNIT_ID" val="custom20188997_7*e*1"/>
  <p:tag name="KSO_WM_UNIT_PRESET_TEXT" val="PART&#13;ONE"/>
  <p:tag name="KSO_WM_UNIT_NOCLEAR" val="0"/>
  <p:tag name="KSO_WM_UNIT_DIAGRAM_ISNUMVISUAL" val="0"/>
  <p:tag name="KSO_WM_UNIT_DIAGRAM_ISREFERUNIT" val="0"/>
</p:tagLst>
</file>

<file path=ppt/tags/tag164.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3"/>
  <p:tag name="KSO_WM_TEMPLATE_CATEGORY" val="custom"/>
  <p:tag name="KSO_WM_TEMPLATE_INDEX" val="20188997"/>
  <p:tag name="KSO_WM_SLIDE_ID" val="custom20188997_7"/>
  <p:tag name="KSO_WM_SLIDE_INDEX" val="7"/>
  <p:tag name="KSO_WM_TEMPLATE_SUBCATEGORY" val="0"/>
  <p:tag name="KSO_WM_TEMPLATE_MASTER_TYPE" val="1"/>
  <p:tag name="KSO_WM_TEMPLATE_COLOR_TYPE" val="0"/>
</p:tagLst>
</file>

<file path=ppt/tags/tag165.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7.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2.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173.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75.xml><?xml version="1.0" encoding="utf-8"?>
<p:tagLst xmlns:p="http://schemas.openxmlformats.org/presentationml/2006/main">
  <p:tag name="KSO_WM_UNIT_TABLE_BEAUTIFY" val="smartTable{68750366-0d54-462b-ac30-eb54f073fca6}"/>
  <p:tag name="TABLE_ENDDRAG_ORIGIN_RECT" val="299*85"/>
  <p:tag name="TABLE_ENDDRAG_RECT" val="104*146*299*85"/>
</p:tagLst>
</file>

<file path=ppt/tags/tag176.xml><?xml version="1.0" encoding="utf-8"?>
<p:tagLst xmlns:p="http://schemas.openxmlformats.org/presentationml/2006/main">
  <p:tag name="KSO_WM_UNIT_TABLE_BEAUTIFY" val="smartTable{c545d9d9-00c1-499d-9f2b-cc5287c0893e}"/>
  <p:tag name="TABLE_ENDDRAG_ORIGIN_RECT" val="147*150"/>
  <p:tag name="TABLE_ENDDRAG_RECT" val="72*276*147*150"/>
</p:tagLst>
</file>

<file path=ppt/tags/tag177.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8.xml><?xml version="1.0" encoding="utf-8"?>
<p:tagLst xmlns:p="http://schemas.openxmlformats.org/presentationml/2006/main">
  <p:tag name="KSO_WM_UNIT_PLACING_PICTURE_USER_VIEWPORT" val="{&quot;height&quot;:6240,&quot;width&quot;:15640}"/>
</p:tagLst>
</file>

<file path=ppt/tags/tag179.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181.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84.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185.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89.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8997"/>
  <p:tag name="KSO_WM_TAG_VERSION" val="1.0"/>
  <p:tag name="KSO_WM_UNIT_TYPE" val="e"/>
  <p:tag name="KSO_WM_UNIT_INDEX" val="1"/>
  <p:tag name="KSO_WM_UNIT_LAYERLEVEL" val="1"/>
  <p:tag name="KSO_WM_UNIT_VALUE" val="4"/>
  <p:tag name="KSO_WM_UNIT_HIGHLIGHT" val="0"/>
  <p:tag name="KSO_WM_UNIT_COMPATIBLE" val="1"/>
  <p:tag name="KSO_WM_BEAUTIFY_FLAG" val="#wm#"/>
  <p:tag name="KSO_WM_UNIT_ID" val="custom20188997_9*e*1"/>
  <p:tag name="KSO_WM_UNIT_PRESET_TEXT" val="PART&#13;TWO"/>
  <p:tag name="KSO_WM_UNIT_NOCLEAR" val="0"/>
  <p:tag name="KSO_WM_UNIT_DIAGRAM_ISNUMVISUAL" val="0"/>
  <p:tag name="KSO_WM_UNIT_DIAGRAM_ISREFERUNIT" val="0"/>
</p:tagLst>
</file>

<file path=ppt/tags/tag191.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UNIT_ID" val="custom20188997_9*a*1"/>
  <p:tag name="KSO_WM_UNIT_PRESET_TEXT" val="2. 研究方法"/>
  <p:tag name="KSO_WM_UNIT_ISNUMDGMTITLE" val="0"/>
  <p:tag name="KSO_WM_UNIT_NOCLEAR" val="0"/>
  <p:tag name="KSO_WM_UNIT_DIAGRAM_ISNUMVISUAL" val="0"/>
  <p:tag name="KSO_WM_UNIT_DIAGRAM_ISREFERUNIT" val="0"/>
</p:tagLst>
</file>

<file path=ppt/tags/tag192.xml><?xml version="1.0" encoding="utf-8"?>
<p:tagLst xmlns:p="http://schemas.openxmlformats.org/presentationml/2006/main">
  <p:tag name="KSO_WM_TEMPLATE_CATEGORY" val="custom"/>
  <p:tag name="KSO_WM_TEMPLATE_INDEX" val="20188997"/>
  <p:tag name="KSO_WM_UNIT_ISCONTENTSTITLE" val="0"/>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9*f*1"/>
  <p:tag name="KSO_WM_UNIT_PRESET_TEXT" val="2.1研究思路   2.2可行性分析   2.3研究过程"/>
  <p:tag name="KSO_WM_UNIT_SUBTYPE" val="a"/>
  <p:tag name="KSO_WM_UNIT_NOCLEAR" val="0"/>
  <p:tag name="KSO_WM_UNIT_DIAGRAM_ISNUMVISUAL" val="0"/>
  <p:tag name="KSO_WM_UNIT_DIAGRAM_ISREFERUNIT" val="0"/>
</p:tagLst>
</file>

<file path=ppt/tags/tag193.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5"/>
  <p:tag name="KSO_WM_TEMPLATE_CATEGORY" val="custom"/>
  <p:tag name="KSO_WM_TEMPLATE_INDEX" val="20188997"/>
  <p:tag name="KSO_WM_SLIDE_ID" val="custom20188997_9"/>
  <p:tag name="KSO_WM_SLIDE_INDEX" val="9"/>
  <p:tag name="KSO_WM_TEMPLATE_SUBCATEGORY" val="0"/>
  <p:tag name="KSO_WM_TEMPLATE_MASTER_TYPE" val="1"/>
  <p:tag name="KSO_WM_TEMPLATE_COLOR_TYPE" val="0"/>
</p:tagLst>
</file>

<file path=ppt/tags/tag194.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98.xml><?xml version="1.0" encoding="utf-8"?>
<p:tagLst xmlns:p="http://schemas.openxmlformats.org/presentationml/2006/main">
  <p:tag name="KSO_WM_UNIT_TABLE_BEAUTIFY" val="smartTable{2e2e0004-45d3-4a0a-ab1a-79f248bc27f2}"/>
  <p:tag name="TABLE_ENDDRAG_ORIGIN_RECT" val="271*188"/>
  <p:tag name="TABLE_ENDDRAG_RECT" val="648*188*271*188"/>
</p:tagLst>
</file>

<file path=ppt/tags/tag199.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04.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05.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9.xml><?xml version="1.0" encoding="utf-8"?>
<p:tagLst xmlns:p="http://schemas.openxmlformats.org/presentationml/2006/main">
  <p:tag name="KSO_WM_UNIT_TABLE_BEAUTIFY" val="smartTable{2f692e8b-ca09-4548-9869-67c693ea8629}"/>
  <p:tag name="TABLE_ENDDRAG_ORIGIN_RECT" val="770*80"/>
  <p:tag name="TABLE_ENDDRAG_RECT" val="95*389*770*8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ABLE_BEAUTIFY" val="smartTable{e5bcc3ff-18ff-40d3-a049-1d25f947dc79}"/>
  <p:tag name="TABLE_ENDDRAG_ORIGIN_RECT" val="212*170"/>
  <p:tag name="TABLE_ENDDRAG_RECT" val="621*230*212*170"/>
</p:tagLst>
</file>

<file path=ppt/tags/tag211.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12.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BEAUTIFY_FLAG" val="#wm#"/>
  <p:tag name="KSO_WM_TAG_VERSION" val="1.0"/>
  <p:tag name="KSO_WM_UNIT_ID" val="custom20188997_11*e*1"/>
  <p:tag name="KSO_WM_UNIT_PRESET_TEXT" val="PART&#13;THREE"/>
  <p:tag name="KSO_WM_UNIT_NOCLEAR" val="0"/>
  <p:tag name="KSO_WM_UNIT_DIAGRAM_ISNUMVISUAL" val="0"/>
  <p:tag name="KSO_WM_UNIT_DIAGRAM_ISREFERUNIT" val="0"/>
</p:tagLst>
</file>

<file path=ppt/tags/tag213.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97_11*a*1"/>
  <p:tag name="KSO_WM_UNIT_PRESET_TEXT" val="3. 技术实践"/>
  <p:tag name="KSO_WM_UNIT_ISNUMDGMTITLE" val="0"/>
  <p:tag name="KSO_WM_UNIT_NOCLEAR" val="0"/>
  <p:tag name="KSO_WM_UNIT_DIAGRAM_ISNUMVISUAL" val="0"/>
  <p:tag name="KSO_WM_UNIT_DIAGRAM_ISREFERUNIT" val="0"/>
</p:tagLst>
</file>

<file path=ppt/tags/tag214.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11*f*1"/>
  <p:tag name="KSO_WM_UNIT_PRESET_TEXT" val="3.1关键技术   3.2技术难点   3.3案例分析"/>
  <p:tag name="KSO_WM_UNIT_SUBTYPE" val="a"/>
  <p:tag name="KSO_WM_UNIT_NOCLEAR" val="0"/>
  <p:tag name="KSO_WM_UNIT_DIAGRAM_ISNUMVISUAL" val="0"/>
  <p:tag name="KSO_WM_UNIT_DIAGRAM_ISREFERUNIT" val="0"/>
</p:tagLst>
</file>

<file path=ppt/tags/tag215.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7"/>
  <p:tag name="KSO_WM_TEMPLATE_CATEGORY" val="custom"/>
  <p:tag name="KSO_WM_TEMPLATE_INDEX" val="20188997"/>
  <p:tag name="KSO_WM_SLIDE_ID" val="custom20188997_11"/>
  <p:tag name="KSO_WM_SLIDE_INDEX" val="11"/>
  <p:tag name="KSO_WM_TEMPLATE_SUBCATEGORY" val="0"/>
  <p:tag name="KSO_WM_TEMPLATE_MASTER_TYPE" val="1"/>
  <p:tag name="KSO_WM_TEMPLATE_COLOR_TYPE" val="0"/>
</p:tagLst>
</file>

<file path=ppt/tags/tag216.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18.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19.xml><?xml version="1.0" encoding="utf-8"?>
<p:tagLst xmlns:p="http://schemas.openxmlformats.org/presentationml/2006/main">
  <p:tag name="KSO_WM_UNIT_TABLE_BEAUTIFY" val="smartTable{156e8620-d28e-4d29-a164-18f45130c76d}"/>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1.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2.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23.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26.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7.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28.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29.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31.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2.xml><?xml version="1.0" encoding="utf-8"?>
<p:tagLst xmlns:p="http://schemas.openxmlformats.org/presentationml/2006/main">
  <p:tag name="KSO_WM_UNIT_TABLE_BEAUTIFY" val="smartTable{8424e9fc-4bbc-4bff-9aff-e3738dcba4ce}"/>
  <p:tag name="TABLE_ENDDRAG_ORIGIN_RECT" val="354*135"/>
  <p:tag name="TABLE_ENDDRAG_RECT" val="470*307*354*135"/>
</p:tagLst>
</file>

<file path=ppt/tags/tag233.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34.xml><?xml version="1.0" encoding="utf-8"?>
<p:tagLst xmlns:p="http://schemas.openxmlformats.org/presentationml/2006/main">
  <p:tag name="KSO_WM_TEMPLATE_CATEGORY" val="custom"/>
  <p:tag name="KSO_WM_TEMPLATE_INDEX" val="20188997"/>
  <p:tag name="KSO_WM_UNIT_TYPE" val="e"/>
  <p:tag name="KSO_WM_UNIT_INDEX" val="1"/>
  <p:tag name="KSO_WM_UNIT_LAYERLEVEL" val="1"/>
  <p:tag name="KSO_WM_UNIT_VALUE" val="8"/>
  <p:tag name="KSO_WM_UNIT_HIGHLIGHT" val="0"/>
  <p:tag name="KSO_WM_UNIT_COMPATIBLE" val="1"/>
  <p:tag name="KSO_WM_BEAUTIFY_FLAG" val="#wm#"/>
  <p:tag name="KSO_WM_TAG_VERSION" val="1.0"/>
  <p:tag name="KSO_WM_UNIT_ID" val="custom20188997_13*e*1"/>
  <p:tag name="KSO_WM_UNIT_PRESET_TEXT" val="PART&#13;FOUR"/>
  <p:tag name="KSO_WM_UNIT_NOCLEAR" val="0"/>
  <p:tag name="KSO_WM_UNIT_DIAGRAM_ISNUMVISUAL" val="0"/>
  <p:tag name="KSO_WM_UNIT_DIAGRAM_ISREFERUNIT" val="0"/>
</p:tagLst>
</file>

<file path=ppt/tags/tag235.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97_13*a*1"/>
  <p:tag name="KSO_WM_UNIT_PRESET_TEXT" val="4. 成果应用"/>
  <p:tag name="KSO_WM_UNIT_ISNUMDGMTITLE" val="0"/>
  <p:tag name="KSO_WM_UNIT_NOCLEAR" val="0"/>
  <p:tag name="KSO_WM_UNIT_DIAGRAM_ISNUMVISUAL" val="0"/>
  <p:tag name="KSO_WM_UNIT_DIAGRAM_ISREFERUNIT" val="0"/>
</p:tagLst>
</file>

<file path=ppt/tags/tag236.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23"/>
  <p:tag name="KSO_WM_UNIT_HIGHLIGHT" val="0"/>
  <p:tag name="KSO_WM_UNIT_COMPATIBLE" val="0"/>
  <p:tag name="KSO_WM_BEAUTIFY_FLAG" val="#wm#"/>
  <p:tag name="KSO_WM_TAG_VERSION" val="1.0"/>
  <p:tag name="KSO_WM_UNIT_ID" val="custom20188997_13*f*1"/>
  <p:tag name="KSO_WM_UNIT_PRESET_TEXT" val="4.1研究成果   4.2应用前景"/>
  <p:tag name="KSO_WM_UNIT_SUBTYPE" val="a"/>
  <p:tag name="KSO_WM_UNIT_NOCLEAR" val="0"/>
  <p:tag name="KSO_WM_UNIT_DIAGRAM_ISNUMVISUAL" val="0"/>
  <p:tag name="KSO_WM_UNIT_DIAGRAM_ISREFERUNIT" val="0"/>
</p:tagLst>
</file>

<file path=ppt/tags/tag237.xml><?xml version="1.0" encoding="utf-8"?>
<p:tagLst xmlns:p="http://schemas.openxmlformats.org/presentationml/2006/main">
  <p:tag name="KSO_WM_TAG_VERSION" val="1.0"/>
  <p:tag name="KSO_WM_SLIDE_ITEM_CNT" val="0"/>
  <p:tag name="KSO_WM_SLIDE_LAYOUT" val="a_e_f"/>
  <p:tag name="KSO_WM_SLIDE_LAYOUT_CNT" val="1_1_1"/>
  <p:tag name="KSO_WM_SLIDE_TYPE" val="sectionTitle"/>
  <p:tag name="KSO_WM_SLIDE_SUBTYPE" val="pureTxt"/>
  <p:tag name="KSO_WM_BEAUTIFY_FLAG" val="#wm#"/>
  <p:tag name="KSO_WM_COMBINE_RELATE_SLIDE_ID" val="background20185107_9"/>
  <p:tag name="KSO_WM_TEMPLATE_CATEGORY" val="custom"/>
  <p:tag name="KSO_WM_TEMPLATE_INDEX" val="20188997"/>
  <p:tag name="KSO_WM_SLIDE_ID" val="custom20188997_13"/>
  <p:tag name="KSO_WM_SLIDE_INDEX" val="13"/>
  <p:tag name="KSO_WM_TEMPLATE_SUBCATEGORY" val="0"/>
  <p:tag name="KSO_WM_TEMPLATE_MASTER_TYPE" val="1"/>
  <p:tag name="KSO_WM_TEMPLATE_COLOR_TYPE" val="0"/>
</p:tagLst>
</file>

<file path=ppt/tags/tag238.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43.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46.xml><?xml version="1.0" encoding="utf-8"?>
<p:tagLst xmlns:p="http://schemas.openxmlformats.org/presentationml/2006/main">
  <p:tag name="KSO_WM_TEMPLATE_CATEGORY" val="custom"/>
  <p:tag name="KSO_WM_TEMPLATE_INDEX" val="20188997"/>
  <p:tag name="KSO_WM_TAG_VERSION" val="1.0"/>
  <p:tag name="KSO_WM_UNIT_TYPE" val="h_f"/>
  <p:tag name="KSO_WM_UNIT_INDEX" val="1_1"/>
  <p:tag name="KSO_WM_UNIT_LAYERLEVEL" val="1_1"/>
  <p:tag name="KSO_WM_UNIT_VALUE" val="78"/>
  <p:tag name="KSO_WM_UNIT_HIGHLIGHT" val="0"/>
  <p:tag name="KSO_WM_UNIT_COMPATIBLE" val="0"/>
  <p:tag name="KSO_WM_BEAUTIFY_FLAG" val="#wm#"/>
  <p:tag name="KSO_WM_DIAGRAM_GROUP_CODE" val="l1-2"/>
  <p:tag name="KSO_WM_UNIT_ID" val="custom20188997_8*h_f*1_1"/>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7.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48.xml><?xml version="1.0" encoding="utf-8"?>
<p:tagLst xmlns:p="http://schemas.openxmlformats.org/presentationml/2006/main">
  <p:tag name="KSO_WM_DIAGRAM_GROUP_CODE" val="l1-2"/>
  <p:tag name="KSO_WM_TAG_VERSION" val="1.0"/>
  <p:tag name="KSO_WM_BEAUTIFY_FLAG" val="#wm#"/>
  <p:tag name="KSO_WM_UNIT_TYPE" val="i"/>
  <p:tag name="KSO_WM_UNIT_ID" val="custom20188997_8*i*4"/>
  <p:tag name="KSO_WM_TEMPLATE_CATEGORY" val="custom"/>
  <p:tag name="KSO_WM_TEMPLATE_INDEX" val="20188997"/>
  <p:tag name="KSO_WM_UNIT_INDEX" val="4"/>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9.xml><?xml version="1.0" encoding="utf-8"?>
<p:tagLst xmlns:p="http://schemas.openxmlformats.org/presentationml/2006/main">
  <p:tag name="KSO_WM_TEMPLATE_CATEGORY" val="custom"/>
  <p:tag name="KSO_WM_TEMPLATE_INDEX" val="20188997"/>
  <p:tag name="KSO_WM_TAG_VERSION" val="1.0"/>
  <p:tag name="KSO_WM_UNIT_TYPE" val="h_a"/>
  <p:tag name="KSO_WM_UNIT_INDEX" val="1_1"/>
  <p:tag name="KSO_WM_UNIT_LAYERLEVEL" val="1_1"/>
  <p:tag name="KSO_WM_UNIT_VALUE" val="27"/>
  <p:tag name="KSO_WM_UNIT_HIGHLIGHT" val="0"/>
  <p:tag name="KSO_WM_UNIT_COMPATIBLE" val="0"/>
  <p:tag name="KSO_WM_BEAUTIFY_FLAG" val="#wm#"/>
  <p:tag name="KSO_WM_DIAGRAM_GROUP_CODE" val="l1-2"/>
  <p:tag name="KSO_WM_UNIT_ID" val="custom20188997_8*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DIAGRAM_GROUP_CODE" val="l1-2"/>
  <p:tag name="KSO_WM_UNIT_ID" val="custom20188997_8*a*1"/>
  <p:tag name="KSO_WM_UNIT_PRESET_TEXT" val="1.1 选题背景"/>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51.xml><?xml version="1.0" encoding="utf-8"?>
<p:tagLst xmlns:p="http://schemas.openxmlformats.org/presentationml/2006/main">
  <p:tag name="KSO_WM_TAG_VERSION" val="1.0"/>
  <p:tag name="KSO_WM_SLIDE_ITEM_CNT" val="2"/>
  <p:tag name="KSO_WM_SLIDE_LAYOUT" val="a_h_l"/>
  <p:tag name="KSO_WM_SLIDE_LAYOUT_CNT" val="1_1_1"/>
  <p:tag name="KSO_WM_SLIDE_TYPE" val="text"/>
  <p:tag name="KSO_WM_SLIDE_SUBTYPE" val="diag"/>
  <p:tag name="KSO_WM_BEAUTIFY_FLAG" val="#wm#"/>
  <p:tag name="KSO_WM_SLIDE_POSITION" val="50.9305*211.206"/>
  <p:tag name="KSO_WM_SLIDE_SIZE" val="844.451*270.09"/>
  <p:tag name="KSO_WM_COMBINE_RELATE_SLIDE_ID" val="background20185107_4"/>
  <p:tag name="KSO_WM_TEMPLATE_CATEGORY" val="custom"/>
  <p:tag name="KSO_WM_TEMPLATE_INDEX" val="20188997"/>
  <p:tag name="KSO_WM_SLIDE_ID" val="custom20188997_8"/>
  <p:tag name="KSO_WM_SLIDE_INDEX" val="8"/>
  <p:tag name="KSO_WM_DIAGRAM_GROUP_CODE" val="l1-2"/>
  <p:tag name="KSO_WM_TEMPLATE_SUBCATEGORY" val="0"/>
  <p:tag name="KSO_WM_TEMPLATE_MASTER_TYPE" val="1"/>
  <p:tag name="KSO_WM_TEMPLATE_COLOR_TYPE" val="0"/>
  <p:tag name="KSO_WM_SLIDE_DIAGTYPE" val="l"/>
</p:tagLst>
</file>

<file path=ppt/tags/tag25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0188997_18*a*1"/>
  <p:tag name="KSO_WM_UNIT_PRESET_TEXT" val="请老师批评指导"/>
  <p:tag name="KSO_WM_UNIT_ISNUMDGMTITLE" val="0"/>
  <p:tag name="KSO_WM_UNIT_NOCLEAR" val="0"/>
  <p:tag name="KSO_WM_UNIT_DIAGRAM_ISNUMVISUAL" val="0"/>
  <p:tag name="KSO_WM_UNIT_DIAGRAM_ISREFERUNIT" val="0"/>
</p:tagLst>
</file>

<file path=ppt/tags/tag253.xml><?xml version="1.0" encoding="utf-8"?>
<p:tagLst xmlns:p="http://schemas.openxmlformats.org/presentationml/2006/main">
  <p:tag name="KSO_WM_TEMPLATE_CATEGORY" val="custom"/>
  <p:tag name="KSO_WM_TEMPLATE_INDEX" val="20188997"/>
  <p:tag name="KSO_WM_UNIT_TYPE" val="b"/>
  <p:tag name="KSO_WM_UNIT_INDEX" val="1"/>
  <p:tag name="KSO_WM_UNIT_LAYERLEVEL" val="1"/>
  <p:tag name="KSO_WM_UNIT_VALUE" val="10"/>
  <p:tag name="KSO_WM_UNIT_ISCONTENTSTITLE" val="0"/>
  <p:tag name="KSO_WM_UNIT_HIGHLIGHT" val="0"/>
  <p:tag name="KSO_WM_UNIT_COMPATIBLE" val="0"/>
  <p:tag name="KSO_WM_BEAUTIFY_FLAG" val="#wm#"/>
  <p:tag name="KSO_WM_TAG_VERSION" val="1.0"/>
  <p:tag name="KSO_WM_UNIT_ID" val="custom20188997_18*b*1"/>
  <p:tag name="KSO_WM_UNIT_PRESET_TEXT" val="THANKS"/>
  <p:tag name="KSO_WM_UNIT_ISNUMDGMTITLE" val="0"/>
  <p:tag name="KSO_WM_UNIT_NOCLEAR" val="0"/>
  <p:tag name="KSO_WM_UNIT_DIAGRAM_ISNUMVISUAL" val="0"/>
  <p:tag name="KSO_WM_UNIT_DIAGRAM_ISREFERUNIT" val="0"/>
</p:tagLst>
</file>

<file path=ppt/tags/tag254.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SLIDE_SUBTYPE" val="pureTxt"/>
  <p:tag name="KSO_WM_BEAUTIFY_FLAG" val="#wm#"/>
  <p:tag name="KSO_WM_COMBINE_RELATE_SLIDE_ID" val="background20185107_14"/>
  <p:tag name="KSO_WM_TEMPLATE_CATEGORY" val="custom"/>
  <p:tag name="KSO_WM_TEMPLATE_INDEX" val="20188997"/>
  <p:tag name="KSO_WM_SLIDE_ID" val="custom20188997_18"/>
  <p:tag name="KSO_WM_SLIDE_INDEX" val="18"/>
  <p:tag name="KSO_WM_TEMPLATE_SUBCATEGORY" val="0"/>
  <p:tag name="KSO_WM_TEMPLATE_MASTER_TYPE" val="1"/>
  <p:tag name="KSO_WM_TEMPLATE_COLOR_TYPE"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2"/>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7.xml><?xml version="1.0" encoding="utf-8"?>
<p:tagLst xmlns:p="http://schemas.openxmlformats.org/presentationml/2006/main">
  <p:tag name="KSO_WM_TAG_VERSION" val="1.0"/>
  <p:tag name="KSO_WM_BEAUTIFY_FLAG" val="#wm#"/>
  <p:tag name="KSO_WM_UNIT_TYPE" val="i"/>
  <p:tag name="KSO_WM_UNIT_ID" val="_14*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188997">
      <a:dk1>
        <a:srgbClr val="000000"/>
      </a:dk1>
      <a:lt1>
        <a:srgbClr val="FFFFFF"/>
      </a:lt1>
      <a:dk2>
        <a:srgbClr val="F2F2F2"/>
      </a:dk2>
      <a:lt2>
        <a:srgbClr val="FFFFFF"/>
      </a:lt2>
      <a:accent1>
        <a:srgbClr val="2071D3"/>
      </a:accent1>
      <a:accent2>
        <a:srgbClr val="1C69BD"/>
      </a:accent2>
      <a:accent3>
        <a:srgbClr val="1862A7"/>
      </a:accent3>
      <a:accent4>
        <a:srgbClr val="287583"/>
      </a:accent4>
      <a:accent5>
        <a:srgbClr val="4DA452"/>
      </a:accent5>
      <a:accent6>
        <a:srgbClr val="71D320"/>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2219</Words>
  <Application>WPS 演示</Application>
  <PresentationFormat>宽屏</PresentationFormat>
  <Paragraphs>355</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Wingdings</vt:lpstr>
      <vt:lpstr>Arial Unicode MS</vt:lpstr>
      <vt:lpstr>Calibri</vt:lpstr>
      <vt:lpstr>1_Office 主题​​</vt:lpstr>
      <vt:lpstr>基于大规模日志的故障诊断 </vt:lpstr>
      <vt:lpstr>PowerPoint 演示文稿</vt:lpstr>
      <vt:lpstr>赛题背景</vt:lpstr>
      <vt:lpstr>PowerPoint 演示文稿</vt:lpstr>
      <vt:lpstr>PowerPoint 演示文稿</vt:lpstr>
      <vt:lpstr>PowerPoint 演示文稿</vt:lpstr>
      <vt:lpstr>PowerPoint 演示文稿</vt:lpstr>
      <vt:lpstr>2. 特征工程</vt:lpstr>
      <vt:lpstr>PowerPoint 演示文稿</vt:lpstr>
      <vt:lpstr>PowerPoint 演示文稿</vt:lpstr>
      <vt:lpstr>PowerPoint 演示文稿</vt:lpstr>
      <vt:lpstr>3 分类器</vt:lpstr>
      <vt:lpstr>PowerPoint 演示文稿</vt:lpstr>
      <vt:lpstr>PowerPoint 演示文稿</vt:lpstr>
      <vt:lpstr>PowerPoint 演示文稿</vt:lpstr>
      <vt:lpstr>4 复赛规划</vt:lpstr>
      <vt:lpstr>PowerPoint 演示文稿</vt:lpstr>
      <vt:lpstr>PowerPoint 演示文稿</vt:lpstr>
      <vt:lpstr>PowerPoint 演示文稿</vt:lpstr>
      <vt:lpstr>请老师批评指导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李熠轩</cp:lastModifiedBy>
  <cp:revision>179</cp:revision>
  <dcterms:created xsi:type="dcterms:W3CDTF">2019-06-19T02:08:00Z</dcterms:created>
  <dcterms:modified xsi:type="dcterms:W3CDTF">2022-04-20T06:54:45Z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76AD273A61374BB7A246AA1D8760C44F</vt:lpwstr>
  </property>
</Properties>
</file>