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D947-163A-5747-968B-F47F122D77CB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1960-BC1A-6F47-B509-EC93023DE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Game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2016-02-26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6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 and Predict Game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49805"/>
            <a:ext cx="8515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#-------------------------------------------------------------- </a:t>
            </a:r>
          </a:p>
          <a:p>
            <a:r>
              <a:rPr lang="en-US" sz="1000" dirty="0" smtClean="0">
                <a:latin typeface="Courier"/>
                <a:cs typeface="Courier"/>
              </a:rPr>
              <a:t># Write error to </a:t>
            </a:r>
            <a:r>
              <a:rPr lang="en-US" sz="1000" dirty="0" err="1" smtClean="0">
                <a:latin typeface="Courier"/>
                <a:cs typeface="Courier"/>
              </a:rPr>
              <a:t>DataFrame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#--------------------------------------------------------------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err="1" smtClean="0">
                <a:latin typeface="Courier"/>
                <a:cs typeface="Courier"/>
              </a:rPr>
              <a:t>table_val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pd.DataFrame</a:t>
            </a:r>
            <a:r>
              <a:rPr lang="en-US" sz="1000" dirty="0" smtClean="0">
                <a:latin typeface="Courier"/>
                <a:cs typeface="Courier"/>
              </a:rPr>
              <a:t>({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training_date_start</a:t>
            </a:r>
            <a:r>
              <a:rPr lang="en-US" sz="1000" dirty="0" smtClean="0">
                <a:latin typeface="Courier"/>
                <a:cs typeface="Courier"/>
              </a:rPr>
              <a:t>' : [dataset['</a:t>
            </a:r>
            <a:r>
              <a:rPr lang="en-US" sz="1000" dirty="0" err="1" smtClean="0">
                <a:latin typeface="Courier"/>
                <a:cs typeface="Courier"/>
              </a:rPr>
              <a:t>date_game</a:t>
            </a:r>
            <a:r>
              <a:rPr lang="en-US" sz="1000" dirty="0" smtClean="0">
                <a:latin typeface="Courier"/>
                <a:cs typeface="Courier"/>
              </a:rPr>
              <a:t>'][0].</a:t>
            </a:r>
            <a:r>
              <a:rPr lang="en-US" sz="1000" dirty="0" err="1" smtClean="0">
                <a:latin typeface="Courier"/>
                <a:cs typeface="Courier"/>
              </a:rPr>
              <a:t>isoformat</a:t>
            </a:r>
            <a:r>
              <a:rPr lang="en-US" sz="1000" dirty="0" smtClean="0">
                <a:latin typeface="Courier"/>
                <a:cs typeface="Courier"/>
              </a:rPr>
              <a:t>()], 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training_date_end</a:t>
            </a:r>
            <a:r>
              <a:rPr lang="en-US" sz="1000" dirty="0" smtClean="0">
                <a:latin typeface="Courier"/>
                <a:cs typeface="Courier"/>
              </a:rPr>
              <a:t>' : [dataset['</a:t>
            </a:r>
            <a:r>
              <a:rPr lang="en-US" sz="1000" dirty="0" err="1" smtClean="0">
                <a:latin typeface="Courier"/>
                <a:cs typeface="Courier"/>
              </a:rPr>
              <a:t>date_game</a:t>
            </a:r>
            <a:r>
              <a:rPr lang="en-US" sz="1000" dirty="0" smtClean="0">
                <a:latin typeface="Courier"/>
                <a:cs typeface="Courier"/>
              </a:rPr>
              <a:t>'][x].</a:t>
            </a:r>
            <a:r>
              <a:rPr lang="en-US" sz="1000" dirty="0" err="1" smtClean="0">
                <a:latin typeface="Courier"/>
                <a:cs typeface="Courier"/>
              </a:rPr>
              <a:t>isoformat</a:t>
            </a:r>
            <a:r>
              <a:rPr lang="en-US" sz="1000" dirty="0" smtClean="0">
                <a:latin typeface="Courier"/>
                <a:cs typeface="Courier"/>
              </a:rPr>
              <a:t>()],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test_date_start</a:t>
            </a:r>
            <a:r>
              <a:rPr lang="en-US" sz="1000" dirty="0" smtClean="0">
                <a:latin typeface="Courier"/>
                <a:cs typeface="Courier"/>
              </a:rPr>
              <a:t>' : [dataset['</a:t>
            </a:r>
            <a:r>
              <a:rPr lang="en-US" sz="1000" dirty="0" err="1" smtClean="0">
                <a:latin typeface="Courier"/>
                <a:cs typeface="Courier"/>
              </a:rPr>
              <a:t>date_game</a:t>
            </a:r>
            <a:r>
              <a:rPr lang="en-US" sz="1000" dirty="0" smtClean="0">
                <a:latin typeface="Courier"/>
                <a:cs typeface="Courier"/>
              </a:rPr>
              <a:t>'][x+1].</a:t>
            </a:r>
            <a:r>
              <a:rPr lang="en-US" sz="1000" dirty="0" err="1" smtClean="0">
                <a:latin typeface="Courier"/>
                <a:cs typeface="Courier"/>
              </a:rPr>
              <a:t>isoformat</a:t>
            </a:r>
            <a:r>
              <a:rPr lang="en-US" sz="1000" dirty="0" smtClean="0">
                <a:latin typeface="Courier"/>
                <a:cs typeface="Courier"/>
              </a:rPr>
              <a:t>()],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test_date_end</a:t>
            </a:r>
            <a:r>
              <a:rPr lang="en-US" sz="1000" dirty="0" smtClean="0">
                <a:latin typeface="Courier"/>
                <a:cs typeface="Courier"/>
              </a:rPr>
              <a:t>' : [dataset['</a:t>
            </a:r>
            <a:r>
              <a:rPr lang="en-US" sz="1000" dirty="0" err="1" smtClean="0">
                <a:latin typeface="Courier"/>
                <a:cs typeface="Courier"/>
              </a:rPr>
              <a:t>date_game</a:t>
            </a:r>
            <a:r>
              <a:rPr lang="en-US" sz="1000" dirty="0" smtClean="0">
                <a:latin typeface="Courier"/>
                <a:cs typeface="Courier"/>
              </a:rPr>
              <a:t>'][features_rows-1].</a:t>
            </a:r>
            <a:r>
              <a:rPr lang="en-US" sz="1000" dirty="0" err="1" smtClean="0">
                <a:latin typeface="Courier"/>
                <a:cs typeface="Courier"/>
              </a:rPr>
              <a:t>isoformat</a:t>
            </a:r>
            <a:r>
              <a:rPr lang="en-US" sz="1000" dirty="0" smtClean="0">
                <a:latin typeface="Courier"/>
                <a:cs typeface="Courier"/>
              </a:rPr>
              <a:t>()],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training_sample_size</a:t>
            </a:r>
            <a:r>
              <a:rPr lang="en-US" sz="1000" dirty="0" smtClean="0">
                <a:latin typeface="Courier"/>
                <a:cs typeface="Courier"/>
              </a:rPr>
              <a:t>' : [x*</a:t>
            </a:r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test_sample_size</a:t>
            </a:r>
            <a:r>
              <a:rPr lang="en-US" sz="1000" dirty="0" smtClean="0">
                <a:latin typeface="Courier"/>
                <a:cs typeface="Courier"/>
              </a:rPr>
              <a:t>' : [</a:t>
            </a:r>
            <a:r>
              <a:rPr lang="en-US" sz="1000" dirty="0" err="1" smtClean="0">
                <a:latin typeface="Courier"/>
                <a:cs typeface="Courier"/>
              </a:rPr>
              <a:t>features_rows</a:t>
            </a:r>
            <a:r>
              <a:rPr lang="en-US" sz="1000" dirty="0" smtClean="0">
                <a:latin typeface="Courier"/>
                <a:cs typeface="Courier"/>
              </a:rPr>
              <a:t>-x*</a:t>
            </a:r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model_parameter_settings</a:t>
            </a:r>
            <a:r>
              <a:rPr lang="en-US" sz="1000" dirty="0" smtClean="0">
                <a:latin typeface="Courier"/>
                <a:cs typeface="Courier"/>
              </a:rPr>
              <a:t>' : ['linear regression, 20 game moving </a:t>
            </a:r>
            <a:r>
              <a:rPr lang="en-US" sz="1000" dirty="0" err="1" smtClean="0">
                <a:latin typeface="Courier"/>
                <a:cs typeface="Courier"/>
              </a:rPr>
              <a:t>avg</a:t>
            </a:r>
            <a:r>
              <a:rPr lang="en-US" sz="1000" dirty="0" smtClean="0">
                <a:latin typeface="Courier"/>
                <a:cs typeface="Courier"/>
              </a:rPr>
              <a:t>, increasing training size'],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'model' : ['linear regression'],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model_parameters</a:t>
            </a:r>
            <a:r>
              <a:rPr lang="en-US" sz="1000" dirty="0" smtClean="0">
                <a:latin typeface="Courier"/>
                <a:cs typeface="Courier"/>
              </a:rPr>
              <a:t>' : ['N/A'],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mean_square_error</a:t>
            </a:r>
            <a:r>
              <a:rPr lang="en-US" sz="1000" dirty="0" smtClean="0">
                <a:latin typeface="Courier"/>
                <a:cs typeface="Courier"/>
              </a:rPr>
              <a:t>' : [</a:t>
            </a:r>
            <a:r>
              <a:rPr lang="en-US" sz="1000" dirty="0" err="1" smtClean="0">
                <a:latin typeface="Courier"/>
                <a:cs typeface="Courier"/>
              </a:rPr>
              <a:t>linear_regr_error</a:t>
            </a:r>
            <a:r>
              <a:rPr lang="en-US" sz="1000" dirty="0" smtClean="0">
                <a:latin typeface="Courier"/>
                <a:cs typeface="Courier"/>
              </a:rPr>
              <a:t>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root_mean_square_error</a:t>
            </a:r>
            <a:r>
              <a:rPr lang="en-US" sz="1000" dirty="0" smtClean="0">
                <a:latin typeface="Courier"/>
                <a:cs typeface="Courier"/>
              </a:rPr>
              <a:t>' : [</a:t>
            </a:r>
            <a:r>
              <a:rPr lang="en-US" sz="1000" dirty="0" err="1" smtClean="0">
                <a:latin typeface="Courier"/>
                <a:cs typeface="Courier"/>
              </a:rPr>
              <a:t>math.sqrt</a:t>
            </a:r>
            <a:r>
              <a:rPr lang="en-US" sz="1000" dirty="0" smtClean="0">
                <a:latin typeface="Courier"/>
                <a:cs typeface="Courier"/>
              </a:rPr>
              <a:t>(</a:t>
            </a:r>
            <a:r>
              <a:rPr lang="en-US" sz="1000" dirty="0" err="1" smtClean="0">
                <a:latin typeface="Courier"/>
                <a:cs typeface="Courier"/>
              </a:rPr>
              <a:t>linear_regr_error</a:t>
            </a:r>
            <a:r>
              <a:rPr lang="en-US" sz="1000" dirty="0" smtClean="0">
                <a:latin typeface="Courier"/>
                <a:cs typeface="Courier"/>
              </a:rPr>
              <a:t>)],</a:t>
            </a:r>
          </a:p>
          <a:p>
            <a:r>
              <a:rPr lang="en-US" sz="1000" dirty="0" smtClean="0">
                <a:latin typeface="Courier"/>
                <a:cs typeface="Courier"/>
              </a:rPr>
              <a:t>	'</a:t>
            </a:r>
            <a:r>
              <a:rPr lang="en-US" sz="1000" dirty="0" err="1" smtClean="0">
                <a:latin typeface="Courier"/>
                <a:cs typeface="Courier"/>
              </a:rPr>
              <a:t>date_tm</a:t>
            </a:r>
            <a:r>
              <a:rPr lang="en-US" sz="1000" dirty="0" smtClean="0">
                <a:latin typeface="Courier"/>
                <a:cs typeface="Courier"/>
              </a:rPr>
              <a:t>' : [</a:t>
            </a:r>
            <a:r>
              <a:rPr lang="en-US" sz="1000" dirty="0" err="1" smtClean="0">
                <a:latin typeface="Courier"/>
                <a:cs typeface="Courier"/>
              </a:rPr>
              <a:t>datetime.datetime.now</a:t>
            </a:r>
            <a:r>
              <a:rPr lang="en-US" sz="1000" dirty="0" smtClean="0">
                <a:latin typeface="Courier"/>
                <a:cs typeface="Courier"/>
              </a:rPr>
              <a:t>().</a:t>
            </a:r>
            <a:r>
              <a:rPr lang="en-US" sz="1000" dirty="0" err="1" smtClean="0">
                <a:latin typeface="Courier"/>
                <a:cs typeface="Courier"/>
              </a:rPr>
              <a:t>isoformat</a:t>
            </a:r>
            <a:r>
              <a:rPr lang="en-US" sz="1000" dirty="0" smtClean="0">
                <a:latin typeface="Courier"/>
                <a:cs typeface="Courier"/>
              </a:rPr>
              <a:t>()]</a:t>
            </a:r>
          </a:p>
          <a:p>
            <a:r>
              <a:rPr lang="en-US" sz="1000" dirty="0" smtClean="0">
                <a:latin typeface="Courier"/>
                <a:cs typeface="Courier"/>
              </a:rPr>
              <a:t>	})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err="1" smtClean="0">
                <a:latin typeface="Courier"/>
                <a:cs typeface="Courier"/>
              </a:rPr>
              <a:t>table_val.to_sql</a:t>
            </a:r>
            <a:r>
              <a:rPr lang="en-US" sz="1000" dirty="0" smtClean="0">
                <a:latin typeface="Courier"/>
                <a:cs typeface="Courier"/>
              </a:rPr>
              <a:t>('</a:t>
            </a:r>
            <a:r>
              <a:rPr lang="en-US" sz="1000" dirty="0" err="1" smtClean="0">
                <a:latin typeface="Courier"/>
                <a:cs typeface="Courier"/>
              </a:rPr>
              <a:t>model_perf</a:t>
            </a:r>
            <a:r>
              <a:rPr lang="en-US" sz="1000" dirty="0" smtClean="0">
                <a:latin typeface="Courier"/>
                <a:cs typeface="Courier"/>
              </a:rPr>
              <a:t>', engine, index = False, </a:t>
            </a:r>
            <a:r>
              <a:rPr lang="en-US" sz="1000" dirty="0" err="1" smtClean="0">
                <a:latin typeface="Courier"/>
                <a:cs typeface="Courier"/>
              </a:rPr>
              <a:t>if_exists</a:t>
            </a:r>
            <a:r>
              <a:rPr lang="en-US" sz="1000" dirty="0" smtClean="0">
                <a:latin typeface="Courier"/>
                <a:cs typeface="Courier"/>
              </a:rPr>
              <a:t> = 'append')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733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model fit error vs. training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 and Predict Game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529" y="5938355"/>
            <a:ext cx="634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 model error stops decreasing at training sample size around 1000 games.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6864864" cy="45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85" y="1830707"/>
            <a:ext cx="8606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other models</a:t>
            </a:r>
          </a:p>
          <a:p>
            <a:r>
              <a:rPr lang="en-US" dirty="0"/>
              <a:t>	</a:t>
            </a:r>
            <a:r>
              <a:rPr lang="en-US" dirty="0" smtClean="0"/>
              <a:t>Neural Net regression</a:t>
            </a:r>
          </a:p>
          <a:p>
            <a:r>
              <a:rPr lang="en-US" dirty="0" smtClean="0"/>
              <a:t>Ingest more data</a:t>
            </a:r>
          </a:p>
          <a:p>
            <a:r>
              <a:rPr lang="en-US" dirty="0"/>
              <a:t>	</a:t>
            </a:r>
            <a:r>
              <a:rPr lang="en-US" dirty="0" smtClean="0"/>
              <a:t>Player data</a:t>
            </a:r>
          </a:p>
          <a:p>
            <a:r>
              <a:rPr lang="en-US" dirty="0"/>
              <a:t>	</a:t>
            </a:r>
            <a:r>
              <a:rPr lang="en-US" dirty="0" smtClean="0"/>
              <a:t>Minutes played within last n days of each game</a:t>
            </a:r>
          </a:p>
          <a:p>
            <a:r>
              <a:rPr lang="en-US" dirty="0" smtClean="0"/>
              <a:t>Test different moving average parameters</a:t>
            </a:r>
          </a:p>
          <a:p>
            <a:r>
              <a:rPr lang="en-US" dirty="0"/>
              <a:t>	</a:t>
            </a:r>
            <a:r>
              <a:rPr lang="en-US" dirty="0" smtClean="0"/>
              <a:t>Currently using 20 game moving average</a:t>
            </a:r>
          </a:p>
          <a:p>
            <a:r>
              <a:rPr lang="en-US" dirty="0" smtClean="0"/>
              <a:t>Cluster analysis of teams</a:t>
            </a:r>
          </a:p>
          <a:p>
            <a:r>
              <a:rPr lang="en-US" dirty="0" smtClean="0"/>
              <a:t>	Are there broad categories that teams fit into?</a:t>
            </a:r>
          </a:p>
          <a:p>
            <a:r>
              <a:rPr lang="en-US" dirty="0" smtClean="0"/>
              <a:t>Team by team modeling</a:t>
            </a:r>
          </a:p>
          <a:p>
            <a:r>
              <a:rPr lang="en-US" dirty="0"/>
              <a:t>	</a:t>
            </a:r>
            <a:r>
              <a:rPr lang="en-US" dirty="0" smtClean="0"/>
              <a:t>Can we achieve better performance by modeling games on a team-specific basis?</a:t>
            </a:r>
          </a:p>
        </p:txBody>
      </p:sp>
    </p:spTree>
    <p:extLst>
      <p:ext uri="{BB962C8B-B14F-4D97-AF65-F5344CB8AC3E}">
        <p14:creationId xmlns:p14="http://schemas.microsoft.com/office/powerpoint/2010/main" val="41794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492" y="1684382"/>
            <a:ext cx="8020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Import libraries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structured Mongo data to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Order and Rank games by Team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Running Average of Stats for each Team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Data into Python</a:t>
            </a:r>
          </a:p>
          <a:p>
            <a:pPr marL="342900" indent="-342900">
              <a:buAutoNum type="arabicPeriod"/>
            </a:pPr>
            <a:r>
              <a:rPr lang="en-US" dirty="0" smtClean="0"/>
              <a:t>Normalize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Fit and Predict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marL="342900" indent="-342900">
              <a:buAutoNum type="arabicPeriod"/>
            </a:pPr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Optimize Algorithms</a:t>
            </a:r>
          </a:p>
          <a:p>
            <a:pPr lvl="1"/>
            <a:r>
              <a:rPr lang="en-US" dirty="0" smtClean="0"/>
              <a:t>Ingest </a:t>
            </a:r>
            <a:r>
              <a:rPr lang="en-US" dirty="0"/>
              <a:t>M</a:t>
            </a:r>
            <a:r>
              <a:rPr lang="en-US" dirty="0" smtClean="0"/>
              <a:t>ore Data</a:t>
            </a:r>
          </a:p>
        </p:txBody>
      </p:sp>
    </p:spTree>
    <p:extLst>
      <p:ext uri="{BB962C8B-B14F-4D97-AF65-F5344CB8AC3E}">
        <p14:creationId xmlns:p14="http://schemas.microsoft.com/office/powerpoint/2010/main" val="6586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 Libraries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708360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Import data analysis packages</a:t>
            </a:r>
          </a:p>
          <a:p>
            <a:r>
              <a:rPr lang="en-US" dirty="0" smtClean="0">
                <a:latin typeface="Courier"/>
                <a:cs typeface="Courier"/>
              </a:rPr>
              <a:t>import math</a:t>
            </a: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numpy</a:t>
            </a:r>
            <a:r>
              <a:rPr lang="en-US" dirty="0" smtClean="0">
                <a:latin typeface="Courier"/>
                <a:cs typeface="Courier"/>
              </a:rPr>
              <a:t> as </a:t>
            </a:r>
            <a:r>
              <a:rPr lang="en-US" dirty="0" err="1" smtClean="0">
                <a:latin typeface="Courier"/>
                <a:cs typeface="Courier"/>
              </a:rPr>
              <a:t>np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matplotlib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pandas as </a:t>
            </a:r>
            <a:r>
              <a:rPr lang="en-US" dirty="0" err="1" smtClean="0">
                <a:latin typeface="Courier"/>
                <a:cs typeface="Courier"/>
              </a:rPr>
              <a:t>pd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pandas import </a:t>
            </a:r>
            <a:r>
              <a:rPr lang="en-US" dirty="0" err="1" smtClean="0">
                <a:latin typeface="Courier"/>
                <a:cs typeface="Courier"/>
              </a:rPr>
              <a:t>DataFrame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matplotlib.pyplot</a:t>
            </a:r>
            <a:r>
              <a:rPr lang="en-US" dirty="0" smtClean="0">
                <a:latin typeface="Courier"/>
                <a:cs typeface="Courier"/>
              </a:rPr>
              <a:t> as </a:t>
            </a:r>
            <a:r>
              <a:rPr lang="en-US" dirty="0" err="1" smtClean="0">
                <a:latin typeface="Courier"/>
                <a:cs typeface="Courier"/>
              </a:rPr>
              <a:t>plt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pymongo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sqlalchemy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create_engine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datetime</a:t>
            </a:r>
            <a:r>
              <a:rPr lang="en-US" dirty="0" smtClean="0">
                <a:latin typeface="Courier"/>
                <a:cs typeface="Courier"/>
              </a:rPr>
              <a:t> import date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import </a:t>
            </a:r>
            <a:r>
              <a:rPr lang="en-US" dirty="0" err="1" smtClean="0">
                <a:latin typeface="Courier"/>
                <a:cs typeface="Courier"/>
              </a:rPr>
              <a:t>sklearn</a:t>
            </a:r>
            <a:r>
              <a:rPr lang="en-US" dirty="0" smtClean="0">
                <a:latin typeface="Courier"/>
                <a:cs typeface="Courier"/>
              </a:rPr>
              <a:t> datasets and algorithms</a:t>
            </a: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sklearn</a:t>
            </a:r>
            <a:r>
              <a:rPr lang="en-US" dirty="0" smtClean="0">
                <a:latin typeface="Courier"/>
                <a:cs typeface="Courier"/>
              </a:rPr>
              <a:t> import datasets</a:t>
            </a: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sklearn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svm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sklearn.neighbors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KNeighborsClassifier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sklearn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linear_model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sknn.mlp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Regressor</a:t>
            </a:r>
            <a:r>
              <a:rPr lang="en-US" dirty="0" smtClean="0">
                <a:latin typeface="Courier"/>
                <a:cs typeface="Courier"/>
              </a:rPr>
              <a:t>, Layer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5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Copy structured Mongo data to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681600"/>
            <a:ext cx="860045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client = </a:t>
            </a:r>
            <a:r>
              <a:rPr lang="en-US" sz="1600" dirty="0" err="1" smtClean="0">
                <a:latin typeface="Courier"/>
                <a:cs typeface="Courier"/>
              </a:rPr>
              <a:t>pymongo.MongoClient</a:t>
            </a:r>
            <a:r>
              <a:rPr lang="en-US" sz="1600" dirty="0" smtClean="0">
                <a:latin typeface="Courier"/>
                <a:cs typeface="Courier"/>
              </a:rPr>
              <a:t>('</a:t>
            </a:r>
            <a:r>
              <a:rPr lang="en-US" sz="1600" dirty="0" err="1" smtClean="0">
                <a:latin typeface="Courier"/>
                <a:cs typeface="Courier"/>
              </a:rPr>
              <a:t>localhost</a:t>
            </a:r>
            <a:r>
              <a:rPr lang="en-US" sz="1600" dirty="0" smtClean="0">
                <a:latin typeface="Courier"/>
                <a:cs typeface="Courier"/>
              </a:rPr>
              <a:t>', 27017)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db</a:t>
            </a:r>
            <a:r>
              <a:rPr lang="en-US" sz="1600" dirty="0" smtClean="0">
                <a:latin typeface="Courier"/>
                <a:cs typeface="Courier"/>
              </a:rPr>
              <a:t> = client['</a:t>
            </a:r>
            <a:r>
              <a:rPr lang="en-US" sz="1600" dirty="0" err="1" smtClean="0">
                <a:latin typeface="Courier"/>
                <a:cs typeface="Courier"/>
              </a:rPr>
              <a:t>nba</a:t>
            </a:r>
            <a:r>
              <a:rPr lang="en-US" sz="1600" dirty="0" smtClean="0">
                <a:latin typeface="Courier"/>
                <a:cs typeface="Courier"/>
              </a:rPr>
              <a:t>']</a:t>
            </a:r>
          </a:p>
          <a:p>
            <a:r>
              <a:rPr lang="en-US" sz="1600" dirty="0" smtClean="0">
                <a:latin typeface="Courier"/>
                <a:cs typeface="Courier"/>
              </a:rPr>
              <a:t>cursor = </a:t>
            </a:r>
            <a:r>
              <a:rPr lang="en-US" sz="1600" dirty="0" err="1" smtClean="0">
                <a:latin typeface="Courier"/>
                <a:cs typeface="Courier"/>
              </a:rPr>
              <a:t>db.boxScores.find</a:t>
            </a:r>
            <a:r>
              <a:rPr lang="en-US" sz="1600" dirty="0" smtClean="0">
                <a:latin typeface="Courier"/>
                <a:cs typeface="Courier"/>
              </a:rPr>
              <a:t>();</a:t>
            </a:r>
          </a:p>
          <a:p>
            <a:r>
              <a:rPr lang="en-US" sz="1600" dirty="0" smtClean="0">
                <a:latin typeface="Courier"/>
                <a:cs typeface="Courier"/>
              </a:rPr>
              <a:t>cursor[1]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db.collection_names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DFboxscore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pd.DataFrame</a:t>
            </a:r>
            <a:r>
              <a:rPr lang="en-US" sz="1600" dirty="0" smtClean="0">
                <a:latin typeface="Courier"/>
                <a:cs typeface="Courier"/>
              </a:rPr>
              <a:t>(list(cursor));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DFboxscore.to_csv</a:t>
            </a:r>
            <a:r>
              <a:rPr lang="en-US" sz="1600" dirty="0" smtClean="0">
                <a:latin typeface="Courier"/>
                <a:cs typeface="Courier"/>
              </a:rPr>
              <a:t>('/home/</a:t>
            </a:r>
            <a:r>
              <a:rPr lang="en-US" sz="1600" dirty="0" err="1" smtClean="0">
                <a:latin typeface="Courier"/>
                <a:cs typeface="Courier"/>
              </a:rPr>
              <a:t>ubuntu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data_science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boxscore.csv</a:t>
            </a:r>
            <a:r>
              <a:rPr lang="en-US" sz="1600" dirty="0" smtClean="0">
                <a:latin typeface="Courier"/>
                <a:cs typeface="Courier"/>
              </a:rPr>
              <a:t>', </a:t>
            </a:r>
            <a:r>
              <a:rPr lang="en-US" sz="1600" dirty="0" err="1" smtClean="0">
                <a:latin typeface="Courier"/>
                <a:cs typeface="Courier"/>
              </a:rPr>
              <a:t>sep</a:t>
            </a:r>
            <a:r>
              <a:rPr lang="en-US" sz="1600" dirty="0" smtClean="0">
                <a:latin typeface="Courier"/>
                <a:cs typeface="Courier"/>
              </a:rPr>
              <a:t>=';')</a:t>
            </a:r>
          </a:p>
          <a:p>
            <a:endParaRPr lang="en-US" dirty="0" smtClean="0"/>
          </a:p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DB Instance identifier: dc-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Master Username: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smtClean="0"/>
              <a:t>Master Password: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smtClean="0"/>
              <a:t>Database Name: </a:t>
            </a:r>
            <a:r>
              <a:rPr lang="en-US" dirty="0" err="1" smtClean="0"/>
              <a:t>nba</a:t>
            </a:r>
            <a:endParaRPr lang="en-US" dirty="0" smtClean="0"/>
          </a:p>
          <a:p>
            <a:pPr lvl="1"/>
            <a:r>
              <a:rPr lang="en-US" dirty="0" smtClean="0"/>
              <a:t>Database Port: 5432</a:t>
            </a:r>
          </a:p>
          <a:p>
            <a:pPr lvl="1"/>
            <a:r>
              <a:rPr lang="en-US" dirty="0" smtClean="0"/>
              <a:t>Host: dc-db.c0idyhwyzcjh.us-west-1.rds.amazonaws.com</a:t>
            </a:r>
          </a:p>
          <a:p>
            <a:pPr lvl="1"/>
            <a:endParaRPr lang="en-US" dirty="0" smtClean="0"/>
          </a:p>
          <a:p>
            <a:pPr lvl="1" indent="-457200"/>
            <a:r>
              <a:rPr lang="en-US" dirty="0" smtClean="0"/>
              <a:t>Copy </a:t>
            </a:r>
            <a:r>
              <a:rPr lang="en-US" dirty="0" err="1" smtClean="0"/>
              <a:t>csv</a:t>
            </a:r>
            <a:r>
              <a:rPr lang="en-US" dirty="0" smtClean="0"/>
              <a:t> to database staging table: </a:t>
            </a:r>
            <a:r>
              <a:rPr lang="en-US" dirty="0" err="1" smtClean="0"/>
              <a:t>boxscore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6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Order and Rank games by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537"/>
            <a:ext cx="749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from staging table to fact table: </a:t>
            </a:r>
            <a:r>
              <a:rPr lang="en-US" dirty="0" err="1" smtClean="0"/>
              <a:t>box_master</a:t>
            </a:r>
            <a:endParaRPr lang="en-US" dirty="0" smtClean="0"/>
          </a:p>
          <a:p>
            <a:pPr marL="457200" indent="-457200"/>
            <a:r>
              <a:rPr lang="en-US" dirty="0" smtClean="0"/>
              <a:t>Order by date and add rank of each game by team so we can calculate running average of stats over variable number of past games.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285" y="2396833"/>
            <a:ext cx="8229600" cy="427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CREATE TABLE </a:t>
            </a:r>
            <a:r>
              <a:rPr lang="en-US" sz="800" dirty="0" err="1" smtClean="0"/>
              <a:t>box_master</a:t>
            </a:r>
            <a:endParaRPr lang="en-US" sz="800" dirty="0" smtClean="0"/>
          </a:p>
          <a:p>
            <a:r>
              <a:rPr lang="en-US" sz="800" dirty="0" err="1"/>
              <a:t>z</a:t>
            </a:r>
            <a:r>
              <a:rPr lang="en-US" sz="800" dirty="0" err="1" smtClean="0"/>
              <a:t>s</a:t>
            </a:r>
            <a:r>
              <a:rPr lang="en-US" sz="800" dirty="0" smtClean="0"/>
              <a:t> select</a:t>
            </a:r>
          </a:p>
          <a:p>
            <a:r>
              <a:rPr lang="en-US" sz="800" dirty="0" smtClean="0"/>
              <a:t>cast(</a:t>
            </a:r>
            <a:r>
              <a:rPr lang="en-US" sz="800" dirty="0" err="1" smtClean="0"/>
              <a:t>game_id</a:t>
            </a:r>
            <a:r>
              <a:rPr lang="en-US" sz="800" dirty="0" smtClean="0"/>
              <a:t> as INT)</a:t>
            </a:r>
          </a:p>
          <a:p>
            <a:r>
              <a:rPr lang="en-US" sz="800" dirty="0" smtClean="0"/>
              <a:t>, cast(substring(date from 1 for 10) as date) </a:t>
            </a:r>
            <a:r>
              <a:rPr lang="en-US" sz="800" dirty="0" err="1" smtClean="0"/>
              <a:t>date_game</a:t>
            </a:r>
            <a:endParaRPr lang="en-US" sz="800" dirty="0" smtClean="0"/>
          </a:p>
          <a:p>
            <a:r>
              <a:rPr lang="en-US" sz="800" dirty="0" smtClean="0"/>
              <a:t>, cast(season as INT) season</a:t>
            </a:r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team_abbreviation</a:t>
            </a:r>
            <a:r>
              <a:rPr lang="en-US" sz="800" dirty="0" smtClean="0"/>
              <a:t> as VARCHAR) </a:t>
            </a:r>
            <a:r>
              <a:rPr lang="en-US" sz="800" dirty="0" err="1" smtClean="0"/>
              <a:t>team_abbreviation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team_city</a:t>
            </a:r>
            <a:r>
              <a:rPr lang="en-US" sz="800" dirty="0" smtClean="0"/>
              <a:t> as VARCHAR) </a:t>
            </a:r>
            <a:r>
              <a:rPr lang="en-US" sz="800" dirty="0" err="1" smtClean="0"/>
              <a:t>team_city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team_id</a:t>
            </a:r>
            <a:r>
              <a:rPr lang="en-US" sz="800" dirty="0" smtClean="0"/>
              <a:t> as INT) </a:t>
            </a:r>
            <a:r>
              <a:rPr lang="en-US" sz="800" dirty="0" err="1" smtClean="0"/>
              <a:t>team_id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team_name</a:t>
            </a:r>
            <a:r>
              <a:rPr lang="en-US" sz="800" dirty="0" smtClean="0"/>
              <a:t> as VARCHAR) </a:t>
            </a:r>
            <a:r>
              <a:rPr lang="en-US" sz="800" dirty="0" err="1" smtClean="0"/>
              <a:t>team_name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home_away</a:t>
            </a:r>
            <a:r>
              <a:rPr lang="en-US" sz="800" dirty="0" smtClean="0"/>
              <a:t> as VARCHAR) </a:t>
            </a:r>
            <a:r>
              <a:rPr lang="en-US" sz="800" dirty="0" err="1" smtClean="0"/>
              <a:t>home_away</a:t>
            </a:r>
            <a:endParaRPr lang="en-US" sz="800" dirty="0" smtClean="0"/>
          </a:p>
          <a:p>
            <a:r>
              <a:rPr lang="en-US" sz="800" dirty="0" smtClean="0"/>
              <a:t>, cast(turnovers as INT) turnovers</a:t>
            </a:r>
          </a:p>
          <a:p>
            <a:r>
              <a:rPr lang="en-US" sz="800" dirty="0" smtClean="0"/>
              <a:t>, cast(cast(substring(min from 1 for position(':' in min)-1) as NUMERIC(5,2)) + cast(substring(min from position(':' in min)+1 for 2) as NUMERIC(5,2))/60 as numeric(5,2)) </a:t>
            </a:r>
            <a:r>
              <a:rPr lang="en-US" sz="800" dirty="0" err="1" smtClean="0"/>
              <a:t>total_minutes</a:t>
            </a:r>
            <a:endParaRPr lang="en-US" sz="800" dirty="0" smtClean="0"/>
          </a:p>
          <a:p>
            <a:r>
              <a:rPr lang="en-US" sz="800" dirty="0" smtClean="0"/>
              <a:t>, rank() OVER (PARTITION BY </a:t>
            </a:r>
            <a:r>
              <a:rPr lang="en-US" sz="800" dirty="0" err="1" smtClean="0"/>
              <a:t>team_id</a:t>
            </a:r>
            <a:r>
              <a:rPr lang="en-US" sz="800" dirty="0" smtClean="0"/>
              <a:t> ORDER BY cast(substring(date from 1 for 10) as date) DESC) </a:t>
            </a:r>
            <a:r>
              <a:rPr lang="en-US" sz="800" dirty="0" err="1" smtClean="0"/>
              <a:t>team_game_rank</a:t>
            </a:r>
            <a:r>
              <a:rPr lang="en-US" sz="800" dirty="0" smtClean="0"/>
              <a:t> </a:t>
            </a:r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ast</a:t>
            </a:r>
            <a:r>
              <a:rPr lang="en-US" sz="800" dirty="0" smtClean="0"/>
              <a:t> as INT) </a:t>
            </a:r>
            <a:r>
              <a:rPr lang="en-US" sz="800" dirty="0" err="1" smtClean="0"/>
              <a:t>ast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blk</a:t>
            </a:r>
            <a:r>
              <a:rPr lang="en-US" sz="800" dirty="0" smtClean="0"/>
              <a:t> as INT) </a:t>
            </a:r>
            <a:r>
              <a:rPr lang="en-US" sz="800" dirty="0" err="1" smtClean="0"/>
              <a:t>blk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dreb</a:t>
            </a:r>
            <a:r>
              <a:rPr lang="en-US" sz="800" dirty="0" smtClean="0"/>
              <a:t> as INT) </a:t>
            </a:r>
            <a:r>
              <a:rPr lang="en-US" sz="800" dirty="0" err="1" smtClean="0"/>
              <a:t>dreb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oreb</a:t>
            </a:r>
            <a:r>
              <a:rPr lang="en-US" sz="800" dirty="0" smtClean="0"/>
              <a:t> as INT) </a:t>
            </a:r>
            <a:r>
              <a:rPr lang="en-US" sz="800" dirty="0" err="1" smtClean="0"/>
              <a:t>oreb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reb</a:t>
            </a:r>
            <a:r>
              <a:rPr lang="en-US" sz="800" dirty="0" smtClean="0"/>
              <a:t> as INT) </a:t>
            </a:r>
            <a:r>
              <a:rPr lang="en-US" sz="800" dirty="0" err="1" smtClean="0"/>
              <a:t>reb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stl</a:t>
            </a:r>
            <a:r>
              <a:rPr lang="en-US" sz="800" dirty="0" smtClean="0"/>
              <a:t> as INT) </a:t>
            </a:r>
            <a:r>
              <a:rPr lang="en-US" sz="800" dirty="0" err="1" smtClean="0"/>
              <a:t>stl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pts</a:t>
            </a:r>
            <a:r>
              <a:rPr lang="en-US" sz="800" dirty="0" smtClean="0"/>
              <a:t> as NUMERIC(4,1)) </a:t>
            </a:r>
            <a:r>
              <a:rPr lang="en-US" sz="800" dirty="0" err="1" smtClean="0"/>
              <a:t>pts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ptsa</a:t>
            </a:r>
            <a:r>
              <a:rPr lang="en-US" sz="800" dirty="0" smtClean="0"/>
              <a:t> as NUMERIC(4,1)) </a:t>
            </a:r>
            <a:r>
              <a:rPr lang="en-US" sz="800" dirty="0" err="1" smtClean="0"/>
              <a:t>ptsa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plus_minus</a:t>
            </a:r>
            <a:r>
              <a:rPr lang="en-US" sz="800" dirty="0" smtClean="0"/>
              <a:t> as NUMERIC(4,1)) </a:t>
            </a:r>
            <a:r>
              <a:rPr lang="en-US" sz="800" dirty="0" err="1" smtClean="0"/>
              <a:t>pt_diff</a:t>
            </a:r>
            <a:endParaRPr lang="en-US" sz="800" dirty="0" smtClean="0"/>
          </a:p>
          <a:p>
            <a:r>
              <a:rPr lang="en-US" sz="800" dirty="0" smtClean="0"/>
              <a:t>, cast(fg3a as INT) fg3a</a:t>
            </a:r>
          </a:p>
          <a:p>
            <a:r>
              <a:rPr lang="en-US" sz="800" dirty="0" smtClean="0"/>
              <a:t>, cast(fg3m as INT) fg3m</a:t>
            </a:r>
          </a:p>
          <a:p>
            <a:r>
              <a:rPr lang="en-US" sz="800" dirty="0" smtClean="0"/>
              <a:t>, cast(fg3_pct as NUMERIC(4,3)) </a:t>
            </a:r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fga</a:t>
            </a:r>
            <a:r>
              <a:rPr lang="en-US" sz="800" dirty="0" smtClean="0"/>
              <a:t> as INT) </a:t>
            </a:r>
            <a:r>
              <a:rPr lang="en-US" sz="800" dirty="0" err="1" smtClean="0"/>
              <a:t>fga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fgm</a:t>
            </a:r>
            <a:r>
              <a:rPr lang="en-US" sz="800" dirty="0" smtClean="0"/>
              <a:t> as INT) </a:t>
            </a:r>
            <a:r>
              <a:rPr lang="en-US" sz="800" dirty="0" err="1" smtClean="0"/>
              <a:t>fgm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fg_pct</a:t>
            </a:r>
            <a:r>
              <a:rPr lang="en-US" sz="800" dirty="0" smtClean="0"/>
              <a:t> as NUMERIC(4,3))</a:t>
            </a:r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fta</a:t>
            </a:r>
            <a:r>
              <a:rPr lang="en-US" sz="800" dirty="0" smtClean="0"/>
              <a:t> as INT) </a:t>
            </a:r>
            <a:r>
              <a:rPr lang="en-US" sz="800" dirty="0" err="1" smtClean="0"/>
              <a:t>fta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ftm</a:t>
            </a:r>
            <a:r>
              <a:rPr lang="en-US" sz="800" dirty="0" smtClean="0"/>
              <a:t> as INT) </a:t>
            </a:r>
            <a:r>
              <a:rPr lang="en-US" sz="800" dirty="0" err="1" smtClean="0"/>
              <a:t>ftm</a:t>
            </a:r>
            <a:endParaRPr lang="en-US" sz="800" dirty="0" smtClean="0"/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ft_pct</a:t>
            </a:r>
            <a:r>
              <a:rPr lang="en-US" sz="800" dirty="0" smtClean="0"/>
              <a:t> as NUMERIC(4,3))</a:t>
            </a:r>
          </a:p>
          <a:p>
            <a:r>
              <a:rPr lang="en-US" sz="800" dirty="0" smtClean="0"/>
              <a:t>, cast(</a:t>
            </a:r>
            <a:r>
              <a:rPr lang="en-US" sz="800" dirty="0" err="1" smtClean="0"/>
              <a:t>pf</a:t>
            </a:r>
            <a:r>
              <a:rPr lang="en-US" sz="800" dirty="0" smtClean="0"/>
              <a:t> as INT) </a:t>
            </a:r>
            <a:r>
              <a:rPr lang="en-US" sz="800" dirty="0" err="1" smtClean="0"/>
              <a:t>pf</a:t>
            </a:r>
            <a:endParaRPr lang="en-US" sz="800" dirty="0" smtClean="0"/>
          </a:p>
          <a:p>
            <a:r>
              <a:rPr lang="en-US" sz="800" dirty="0" smtClean="0"/>
              <a:t>from </a:t>
            </a:r>
            <a:r>
              <a:rPr lang="en-US" sz="800" dirty="0" err="1" smtClean="0"/>
              <a:t>boxscore</a:t>
            </a:r>
            <a:endParaRPr lang="en-US" sz="800" dirty="0" smtClean="0"/>
          </a:p>
          <a:p>
            <a:r>
              <a:rPr lang="en-US" sz="800" dirty="0" smtClean="0"/>
              <a:t>order by </a:t>
            </a:r>
            <a:r>
              <a:rPr lang="en-US" sz="800" dirty="0" err="1" smtClean="0"/>
              <a:t>team_id</a:t>
            </a:r>
            <a:r>
              <a:rPr lang="en-US" sz="800" dirty="0" smtClean="0"/>
              <a:t>, </a:t>
            </a:r>
            <a:r>
              <a:rPr lang="en-US" sz="800" dirty="0" err="1" smtClean="0"/>
              <a:t>date_game</a:t>
            </a:r>
            <a:r>
              <a:rPr lang="en-US" sz="800" dirty="0" smtClean="0"/>
              <a:t> </a:t>
            </a:r>
            <a:r>
              <a:rPr lang="en-US" sz="800" dirty="0" err="1" smtClean="0"/>
              <a:t>desc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93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Calculate Running Average of Stats for each Team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53591"/>
            <a:ext cx="745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SQL Query to get 20 game running average of stats for each team going into every game.</a:t>
            </a:r>
          </a:p>
          <a:p>
            <a:pPr marL="457200" indent="-457200"/>
            <a:r>
              <a:rPr lang="en-US" dirty="0" smtClean="0"/>
              <a:t>Self join table to get game, home team, and away team stats in same row of table so we get the target (</a:t>
            </a:r>
            <a:r>
              <a:rPr lang="en-US" dirty="0" err="1" smtClean="0"/>
              <a:t>pt</a:t>
            </a:r>
            <a:r>
              <a:rPr lang="en-US" dirty="0" smtClean="0"/>
              <a:t> differential) and features on the same line for the algorithm.</a:t>
            </a:r>
          </a:p>
        </p:txBody>
      </p:sp>
      <p:pic>
        <p:nvPicPr>
          <p:cNvPr id="7" name="Picture 6" descr="Screen Shot 2016-02-26 at 10.19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6831"/>
            <a:ext cx="9144000" cy="27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Read Data into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861247"/>
            <a:ext cx="82296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Use </a:t>
            </a:r>
            <a:r>
              <a:rPr lang="en-US" dirty="0" err="1" smtClean="0">
                <a:latin typeface="Courier"/>
                <a:cs typeface="Courier"/>
              </a:rPr>
              <a:t>SQLAlchemy</a:t>
            </a:r>
            <a:r>
              <a:rPr lang="en-US" dirty="0" smtClean="0">
                <a:latin typeface="Courier"/>
                <a:cs typeface="Courier"/>
              </a:rPr>
              <a:t> to import data into Python</a:t>
            </a:r>
          </a:p>
          <a:p>
            <a:r>
              <a:rPr lang="en-US" dirty="0" smtClean="0">
                <a:latin typeface="Courier"/>
                <a:cs typeface="Courier"/>
              </a:rPr>
              <a:t># import data from database into data frame</a:t>
            </a:r>
          </a:p>
          <a:p>
            <a:r>
              <a:rPr lang="en-US" dirty="0" smtClean="0">
                <a:latin typeface="Courier"/>
                <a:cs typeface="Courier"/>
              </a:rPr>
              <a:t>engine = </a:t>
            </a:r>
            <a:r>
              <a:rPr lang="en-US" dirty="0" err="1" smtClean="0">
                <a:latin typeface="Courier"/>
                <a:cs typeface="Courier"/>
              </a:rPr>
              <a:t>create_engine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postgresql</a:t>
            </a:r>
            <a:r>
              <a:rPr lang="en-US" dirty="0" smtClean="0">
                <a:latin typeface="Courier"/>
                <a:cs typeface="Courier"/>
              </a:rPr>
              <a:t>://postgres:postgres@dc-db.c0idyhwyzcjh.us-west-1.rds.amazonaws.com:5432/</a:t>
            </a:r>
            <a:r>
              <a:rPr lang="en-US" dirty="0" err="1" smtClean="0">
                <a:latin typeface="Courier"/>
                <a:cs typeface="Courier"/>
              </a:rPr>
              <a:t>nba</a:t>
            </a:r>
            <a:r>
              <a:rPr lang="en-US" dirty="0" smtClean="0">
                <a:latin typeface="Courier"/>
                <a:cs typeface="Courier"/>
              </a:rPr>
              <a:t>')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fd</a:t>
            </a:r>
            <a:r>
              <a:rPr lang="en-US" dirty="0" smtClean="0">
                <a:latin typeface="Courier"/>
                <a:cs typeface="Courier"/>
              </a:rPr>
              <a:t> = open('/home/</a:t>
            </a:r>
            <a:r>
              <a:rPr lang="en-US" dirty="0" err="1" smtClean="0">
                <a:latin typeface="Courier"/>
                <a:cs typeface="Courier"/>
              </a:rPr>
              <a:t>ubuntu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data_science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nba_boxscore_query.sql</a:t>
            </a:r>
            <a:r>
              <a:rPr lang="en-US" dirty="0" smtClean="0">
                <a:latin typeface="Courier"/>
                <a:cs typeface="Courier"/>
              </a:rPr>
              <a:t>', 'r')</a:t>
            </a:r>
          </a:p>
          <a:p>
            <a:r>
              <a:rPr lang="en-US" dirty="0" err="1" smtClean="0">
                <a:latin typeface="Courier"/>
                <a:cs typeface="Courier"/>
              </a:rPr>
              <a:t>sqlFile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fd.read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fd.close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dataset = </a:t>
            </a:r>
            <a:r>
              <a:rPr lang="en-US" dirty="0" err="1" smtClean="0">
                <a:latin typeface="Courier"/>
                <a:cs typeface="Courier"/>
              </a:rPr>
              <a:t>pd.read_sql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sqlFile</a:t>
            </a:r>
            <a:r>
              <a:rPr lang="en-US" dirty="0" smtClean="0">
                <a:latin typeface="Courier"/>
                <a:cs typeface="Courier"/>
              </a:rPr>
              <a:t>, engine)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Load features and targets</a:t>
            </a:r>
          </a:p>
          <a:p>
            <a:r>
              <a:rPr lang="en-US" dirty="0" smtClean="0">
                <a:latin typeface="Courier"/>
                <a:cs typeface="Courier"/>
              </a:rPr>
              <a:t>features = </a:t>
            </a:r>
            <a:r>
              <a:rPr lang="en-US" dirty="0" err="1" smtClean="0">
                <a:latin typeface="Courier"/>
                <a:cs typeface="Courier"/>
              </a:rPr>
              <a:t>dataset.iloc</a:t>
            </a:r>
            <a:r>
              <a:rPr lang="en-US" dirty="0" smtClean="0">
                <a:latin typeface="Courier"/>
                <a:cs typeface="Courier"/>
              </a:rPr>
              <a:t>[:,7:42]</a:t>
            </a:r>
          </a:p>
          <a:p>
            <a:r>
              <a:rPr lang="en-US" dirty="0" smtClean="0">
                <a:latin typeface="Courier"/>
                <a:cs typeface="Courier"/>
              </a:rPr>
              <a:t>targets = </a:t>
            </a:r>
            <a:r>
              <a:rPr lang="en-US" dirty="0" err="1" smtClean="0">
                <a:latin typeface="Courier"/>
                <a:cs typeface="Courier"/>
              </a:rPr>
              <a:t>dataset.iloc</a:t>
            </a:r>
            <a:r>
              <a:rPr lang="en-US" dirty="0" smtClean="0">
                <a:latin typeface="Courier"/>
                <a:cs typeface="Courier"/>
              </a:rPr>
              <a:t>[:,6]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6867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Normalize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661911"/>
            <a:ext cx="84208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Load into Pandas</a:t>
            </a:r>
          </a:p>
          <a:p>
            <a:r>
              <a:rPr lang="en-US" dirty="0" err="1" smtClean="0">
                <a:latin typeface="Courier"/>
                <a:cs typeface="Courier"/>
              </a:rPr>
              <a:t>features_df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DataFrame</a:t>
            </a:r>
            <a:r>
              <a:rPr lang="en-US" dirty="0" smtClean="0">
                <a:latin typeface="Courier"/>
                <a:cs typeface="Courier"/>
              </a:rPr>
              <a:t>(features)</a:t>
            </a:r>
          </a:p>
          <a:p>
            <a:r>
              <a:rPr lang="en-US" dirty="0" err="1" smtClean="0">
                <a:latin typeface="Courier"/>
                <a:cs typeface="Courier"/>
              </a:rPr>
              <a:t>features_shape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features_df.shape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features_stats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features_df.describe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Create normalized data set</a:t>
            </a:r>
          </a:p>
          <a:p>
            <a:r>
              <a:rPr lang="en-US" dirty="0" err="1" smtClean="0">
                <a:latin typeface="Courier"/>
                <a:cs typeface="Courier"/>
              </a:rPr>
              <a:t>features_columns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features_shape</a:t>
            </a:r>
            <a:r>
              <a:rPr lang="en-US" dirty="0" smtClean="0">
                <a:latin typeface="Courier"/>
                <a:cs typeface="Courier"/>
              </a:rPr>
              <a:t>[1]</a:t>
            </a:r>
          </a:p>
          <a:p>
            <a:r>
              <a:rPr lang="en-US" dirty="0" err="1" smtClean="0">
                <a:latin typeface="Courier"/>
                <a:cs typeface="Courier"/>
              </a:rPr>
              <a:t>features_rows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features_shape</a:t>
            </a:r>
            <a:r>
              <a:rPr lang="en-US" dirty="0" smtClean="0">
                <a:latin typeface="Courier"/>
                <a:cs typeface="Courier"/>
              </a:rPr>
              <a:t>[0]</a:t>
            </a:r>
          </a:p>
          <a:p>
            <a:r>
              <a:rPr lang="en-US" dirty="0" err="1" smtClean="0">
                <a:latin typeface="Courier"/>
                <a:cs typeface="Courier"/>
              </a:rPr>
              <a:t>features_normalized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DataFrame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for col in range(0, features_columns-1):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features_normalized</a:t>
            </a:r>
            <a:r>
              <a:rPr lang="en-US" dirty="0" smtClean="0">
                <a:latin typeface="Courier"/>
                <a:cs typeface="Courier"/>
              </a:rPr>
              <a:t>[col] = (</a:t>
            </a:r>
            <a:r>
              <a:rPr lang="en-US" dirty="0" err="1" smtClean="0">
                <a:latin typeface="Courier"/>
                <a:cs typeface="Courier"/>
              </a:rPr>
              <a:t>features_df.ix</a:t>
            </a:r>
            <a:r>
              <a:rPr lang="en-US" dirty="0" smtClean="0">
                <a:latin typeface="Courier"/>
                <a:cs typeface="Courier"/>
              </a:rPr>
              <a:t>[:,col] - </a:t>
            </a:r>
            <a:r>
              <a:rPr lang="en-US" dirty="0" err="1" smtClean="0">
                <a:latin typeface="Courier"/>
                <a:cs typeface="Courier"/>
              </a:rPr>
              <a:t>features_df.ix</a:t>
            </a:r>
            <a:r>
              <a:rPr lang="en-US" dirty="0" smtClean="0">
                <a:latin typeface="Courier"/>
                <a:cs typeface="Courier"/>
              </a:rPr>
              <a:t>[:,col].mean()) / </a:t>
            </a:r>
            <a:r>
              <a:rPr lang="en-US" dirty="0" err="1" smtClean="0">
                <a:latin typeface="Courier"/>
                <a:cs typeface="Courier"/>
              </a:rPr>
              <a:t>features_df.ix</a:t>
            </a:r>
            <a:r>
              <a:rPr lang="en-US" dirty="0" smtClean="0">
                <a:latin typeface="Courier"/>
                <a:cs typeface="Courier"/>
              </a:rPr>
              <a:t>[:,col].</a:t>
            </a:r>
            <a:r>
              <a:rPr lang="en-US" dirty="0" err="1" smtClean="0">
                <a:latin typeface="Courier"/>
                <a:cs typeface="Courier"/>
              </a:rPr>
              <a:t>std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ddof</a:t>
            </a:r>
            <a:r>
              <a:rPr lang="en-US" dirty="0" smtClean="0">
                <a:latin typeface="Courier"/>
                <a:cs typeface="Courier"/>
              </a:rPr>
              <a:t>=0)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562" y="5995565"/>
            <a:ext cx="784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stats transformed into number of standard deviations from the mean of the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Fit and Predict Game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470" y="1194911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#-------------------------------------------------------------- </a:t>
            </a:r>
          </a:p>
          <a:p>
            <a:r>
              <a:rPr lang="en-US" sz="1000" dirty="0" smtClean="0">
                <a:latin typeface="Courier"/>
                <a:cs typeface="Courier"/>
              </a:rPr>
              <a:t># Loop through games of season</a:t>
            </a:r>
          </a:p>
          <a:p>
            <a:r>
              <a:rPr lang="en-US" sz="1000" dirty="0" smtClean="0">
                <a:latin typeface="Courier"/>
                <a:cs typeface="Courier"/>
              </a:rPr>
              <a:t>#--------------------------------------------------------------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# Use 100n-games to predict remaining games.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 = 100</a:t>
            </a:r>
          </a:p>
          <a:p>
            <a:r>
              <a:rPr lang="en-US" sz="1000" dirty="0" smtClean="0">
                <a:latin typeface="Courier"/>
                <a:cs typeface="Courier"/>
              </a:rPr>
              <a:t>n = round(</a:t>
            </a:r>
            <a:r>
              <a:rPr lang="en-US" sz="1000" dirty="0" err="1" smtClean="0">
                <a:latin typeface="Courier"/>
                <a:cs typeface="Courier"/>
              </a:rPr>
              <a:t>features_rows</a:t>
            </a:r>
            <a:r>
              <a:rPr lang="en-US" sz="1000" dirty="0" smtClean="0">
                <a:latin typeface="Courier"/>
                <a:cs typeface="Courier"/>
              </a:rPr>
              <a:t>/</a:t>
            </a:r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 + 0.5)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for x in range(0, n):</a:t>
            </a:r>
          </a:p>
          <a:p>
            <a:r>
              <a:rPr lang="en-US" sz="1000" dirty="0" smtClean="0">
                <a:latin typeface="Courier"/>
                <a:cs typeface="Courier"/>
              </a:rPr>
              <a:t>	#-------------------------------------------------------------- </a:t>
            </a:r>
          </a:p>
          <a:p>
            <a:r>
              <a:rPr lang="en-US" sz="1000" dirty="0" smtClean="0">
                <a:latin typeface="Courier"/>
                <a:cs typeface="Courier"/>
              </a:rPr>
              <a:t>	# Create Test Train datasets</a:t>
            </a:r>
          </a:p>
          <a:p>
            <a:r>
              <a:rPr lang="en-US" sz="1000" dirty="0" smtClean="0">
                <a:latin typeface="Courier"/>
                <a:cs typeface="Courier"/>
              </a:rPr>
              <a:t>	#--------------------------------------------------------------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	# Split </a:t>
            </a:r>
            <a:r>
              <a:rPr lang="en-US" sz="1000" dirty="0" err="1" smtClean="0">
                <a:latin typeface="Courier"/>
                <a:cs typeface="Courier"/>
              </a:rPr>
              <a:t>dataframe</a:t>
            </a:r>
            <a:r>
              <a:rPr lang="en-US" sz="1000" dirty="0" smtClean="0">
                <a:latin typeface="Courier"/>
                <a:cs typeface="Courier"/>
              </a:rPr>
              <a:t> into training and test arrays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features_train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features_normalized.ix</a:t>
            </a:r>
            <a:r>
              <a:rPr lang="en-US" sz="1000" dirty="0" smtClean="0">
                <a:latin typeface="Courier"/>
                <a:cs typeface="Courier"/>
              </a:rPr>
              <a:t>[0:x*</a:t>
            </a:r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,].values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targets_train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targets.ix</a:t>
            </a:r>
            <a:r>
              <a:rPr lang="en-US" sz="1000" dirty="0" smtClean="0">
                <a:latin typeface="Courier"/>
                <a:cs typeface="Courier"/>
              </a:rPr>
              <a:t>[0:x*</a:t>
            </a:r>
            <a:r>
              <a:rPr lang="en-US" sz="1000" dirty="0" err="1" smtClean="0">
                <a:latin typeface="Courier"/>
                <a:cs typeface="Courier"/>
              </a:rPr>
              <a:t>game_increment</a:t>
            </a:r>
            <a:r>
              <a:rPr lang="en-US" sz="1000" dirty="0" smtClean="0">
                <a:latin typeface="Courier"/>
                <a:cs typeface="Courier"/>
              </a:rPr>
              <a:t>,].values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features_test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features_normalized.ix</a:t>
            </a:r>
            <a:r>
              <a:rPr lang="en-US" sz="1000" dirty="0" smtClean="0">
                <a:latin typeface="Courier"/>
                <a:cs typeface="Courier"/>
              </a:rPr>
              <a:t>[x*game_increment+1:features_rows,].values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targets_test</a:t>
            </a:r>
            <a:r>
              <a:rPr lang="en-US" sz="1000" dirty="0" smtClean="0">
                <a:latin typeface="Courier"/>
                <a:cs typeface="Courier"/>
              </a:rPr>
              <a:t> =  </a:t>
            </a:r>
            <a:r>
              <a:rPr lang="en-US" sz="1000" dirty="0" err="1" smtClean="0">
                <a:latin typeface="Courier"/>
                <a:cs typeface="Courier"/>
              </a:rPr>
              <a:t>targets.ix</a:t>
            </a:r>
            <a:r>
              <a:rPr lang="en-US" sz="1000" dirty="0" smtClean="0">
                <a:latin typeface="Courier"/>
                <a:cs typeface="Courier"/>
              </a:rPr>
              <a:t>[x*game_increment+1:features_rows,].values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	#-------------------------------------------------------------- </a:t>
            </a:r>
          </a:p>
          <a:p>
            <a:r>
              <a:rPr lang="en-US" sz="1000" dirty="0" smtClean="0">
                <a:latin typeface="Courier"/>
                <a:cs typeface="Courier"/>
              </a:rPr>
              <a:t>	# Regression models</a:t>
            </a:r>
          </a:p>
          <a:p>
            <a:r>
              <a:rPr lang="en-US" sz="1000" dirty="0" smtClean="0">
                <a:latin typeface="Courier"/>
                <a:cs typeface="Courier"/>
              </a:rPr>
              <a:t>	#--------------------------------------------------------------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	# Linear regression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linear_regr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linear_model.LinearRegression</a:t>
            </a:r>
            <a:r>
              <a:rPr lang="en-US" sz="1000" dirty="0" smtClean="0">
                <a:latin typeface="Courier"/>
                <a:cs typeface="Courier"/>
              </a:rPr>
              <a:t>()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linear_regr.fit</a:t>
            </a:r>
            <a:r>
              <a:rPr lang="en-US" sz="1000" dirty="0" smtClean="0">
                <a:latin typeface="Courier"/>
                <a:cs typeface="Courier"/>
              </a:rPr>
              <a:t>(</a:t>
            </a:r>
            <a:r>
              <a:rPr lang="en-US" sz="1000" dirty="0" err="1" smtClean="0">
                <a:latin typeface="Courier"/>
                <a:cs typeface="Courier"/>
              </a:rPr>
              <a:t>features_train</a:t>
            </a:r>
            <a:r>
              <a:rPr lang="en-US" sz="1000" dirty="0" smtClean="0">
                <a:latin typeface="Courier"/>
                <a:cs typeface="Courier"/>
              </a:rPr>
              <a:t>, </a:t>
            </a:r>
            <a:r>
              <a:rPr lang="en-US" sz="1000" dirty="0" err="1" smtClean="0">
                <a:latin typeface="Courier"/>
                <a:cs typeface="Courier"/>
              </a:rPr>
              <a:t>targets_train</a:t>
            </a:r>
            <a:r>
              <a:rPr lang="en-US" sz="1000" dirty="0" smtClean="0">
                <a:latin typeface="Courier"/>
                <a:cs typeface="Courier"/>
              </a:rPr>
              <a:t>)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linear_prediction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linear_regr.predict</a:t>
            </a:r>
            <a:r>
              <a:rPr lang="en-US" sz="1000" dirty="0" smtClean="0">
                <a:latin typeface="Courier"/>
                <a:cs typeface="Courier"/>
              </a:rPr>
              <a:t>(</a:t>
            </a:r>
            <a:r>
              <a:rPr lang="en-US" sz="1000" dirty="0" err="1" smtClean="0">
                <a:latin typeface="Courier"/>
                <a:cs typeface="Courier"/>
              </a:rPr>
              <a:t>features_test</a:t>
            </a:r>
            <a:r>
              <a:rPr lang="en-US" sz="1000" dirty="0" smtClean="0">
                <a:latin typeface="Courier"/>
                <a:cs typeface="Courier"/>
              </a:rPr>
              <a:t>)</a:t>
            </a:r>
          </a:p>
          <a:p>
            <a:r>
              <a:rPr lang="en-US" sz="1000" dirty="0" smtClean="0">
                <a:latin typeface="Courier"/>
                <a:cs typeface="Courier"/>
              </a:rPr>
              <a:t>	# mean square error</a:t>
            </a:r>
          </a:p>
          <a:p>
            <a:r>
              <a:rPr lang="en-US" sz="1000" dirty="0" smtClean="0">
                <a:latin typeface="Courier"/>
                <a:cs typeface="Courier"/>
              </a:rPr>
              <a:t>	</a:t>
            </a:r>
            <a:r>
              <a:rPr lang="en-US" sz="1000" dirty="0" err="1" smtClean="0">
                <a:latin typeface="Courier"/>
                <a:cs typeface="Courier"/>
              </a:rPr>
              <a:t>linear_regr_error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np.mean</a:t>
            </a:r>
            <a:r>
              <a:rPr lang="en-US" sz="1000" dirty="0" smtClean="0">
                <a:latin typeface="Courier"/>
                <a:cs typeface="Courier"/>
              </a:rPr>
              <a:t>((</a:t>
            </a:r>
            <a:r>
              <a:rPr lang="en-US" sz="1000" dirty="0" err="1" smtClean="0">
                <a:latin typeface="Courier"/>
                <a:cs typeface="Courier"/>
              </a:rPr>
              <a:t>linear_prediction-targets_test</a:t>
            </a:r>
            <a:r>
              <a:rPr lang="en-US" sz="1000" dirty="0" smtClean="0">
                <a:latin typeface="Courier"/>
                <a:cs typeface="Courier"/>
              </a:rPr>
              <a:t>)**2)	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32" y="6211669"/>
            <a:ext cx="733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training data set to determine how many games we should use to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1213</Words>
  <Application>Microsoft Macintosh PowerPoint</Application>
  <PresentationFormat>On-screen Show (4:3)</PresentationFormat>
  <Paragraphs>188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NBA Game Modeling</vt:lpstr>
      <vt:lpstr>Overview</vt:lpstr>
      <vt:lpstr>Import Libraries</vt:lpstr>
      <vt:lpstr>Copy structured Mongo data to Postgres database</vt:lpstr>
      <vt:lpstr>Order and Rank games by Team</vt:lpstr>
      <vt:lpstr>Calculate Running Average of Stats for each Team</vt:lpstr>
      <vt:lpstr>Read Data into Python</vt:lpstr>
      <vt:lpstr>Normalize Data</vt:lpstr>
      <vt:lpstr>Fit and Predict Game Data</vt:lpstr>
      <vt:lpstr>Fit and Predict Game Data</vt:lpstr>
      <vt:lpstr>Fit and Predict Game Data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Game Modeling</dc:title>
  <dc:creator>Dave Chi</dc:creator>
  <cp:lastModifiedBy>Dave Chi</cp:lastModifiedBy>
  <cp:revision>13</cp:revision>
  <dcterms:created xsi:type="dcterms:W3CDTF">2016-02-27T05:36:28Z</dcterms:created>
  <dcterms:modified xsi:type="dcterms:W3CDTF">2016-02-27T06:54:05Z</dcterms:modified>
</cp:coreProperties>
</file>