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2"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D4B1E-207A-4093-970D-4731A816AA5E}" type="datetimeFigureOut">
              <a:rPr lang="en-SG" smtClean="0"/>
              <a:t>30/5/2021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131112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D4B1E-207A-4093-970D-4731A816AA5E}" type="datetimeFigureOut">
              <a:rPr lang="en-SG" smtClean="0"/>
              <a:t>30/5/2021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68417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B3D4B1E-207A-4093-970D-4731A816AA5E}" type="datetimeFigureOut">
              <a:rPr lang="en-SG" smtClean="0"/>
              <a:t>30/5/2021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208961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3D4B1E-207A-4093-970D-4731A816AA5E}" type="datetimeFigureOut">
              <a:rPr lang="en-SG" smtClean="0"/>
              <a:t>30/5/2021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332518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D4B1E-207A-4093-970D-4731A816AA5E}" type="datetimeFigureOut">
              <a:rPr lang="en-SG" smtClean="0"/>
              <a:t>30/5/2021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1141636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D4B1E-207A-4093-970D-4731A816AA5E}" type="datetimeFigureOut">
              <a:rPr lang="en-SG" smtClean="0"/>
              <a:t>30/5/2021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50597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D4B1E-207A-4093-970D-4731A816AA5E}" type="datetimeFigureOut">
              <a:rPr lang="en-SG" smtClean="0"/>
              <a:t>30/5/2021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88823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D4B1E-207A-4093-970D-4731A816AA5E}" type="datetimeFigureOut">
              <a:rPr lang="en-SG" smtClean="0"/>
              <a:t>30/5/2021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275078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D4B1E-207A-4093-970D-4731A816AA5E}" type="datetimeFigureOut">
              <a:rPr lang="en-SG" smtClean="0"/>
              <a:t>30/5/2021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407489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D4B1E-207A-4093-970D-4731A816AA5E}" type="datetimeFigureOut">
              <a:rPr lang="en-SG" smtClean="0"/>
              <a:t>30/5/2021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99705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D4B1E-207A-4093-970D-4731A816AA5E}" type="datetimeFigureOut">
              <a:rPr lang="en-SG" smtClean="0"/>
              <a:t>30/5/2021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74443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D4B1E-207A-4093-970D-4731A816AA5E}" type="datetimeFigureOut">
              <a:rPr lang="en-SG" smtClean="0"/>
              <a:t>30/5/2021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421897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D4B1E-207A-4093-970D-4731A816AA5E}" type="datetimeFigureOut">
              <a:rPr lang="en-SG" smtClean="0"/>
              <a:t>30/5/2021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270989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B3D4B1E-207A-4093-970D-4731A816AA5E}" type="datetimeFigureOut">
              <a:rPr lang="en-SG" smtClean="0"/>
              <a:t>30/5/2021</a:t>
            </a:fld>
            <a:endParaRPr lang="en-SG"/>
          </a:p>
        </p:txBody>
      </p:sp>
      <p:sp>
        <p:nvSpPr>
          <p:cNvPr id="6" name="Footer Placeholder 5"/>
          <p:cNvSpPr>
            <a:spLocks noGrp="1"/>
          </p:cNvSpPr>
          <p:nvPr>
            <p:ph type="ftr" sz="quarter" idx="11"/>
          </p:nvPr>
        </p:nvSpPr>
        <p:spPr>
          <a:xfrm>
            <a:off x="590396" y="6041362"/>
            <a:ext cx="3295413" cy="365125"/>
          </a:xfrm>
        </p:spPr>
        <p:txBody>
          <a:bodyPr/>
          <a:lstStyle/>
          <a:p>
            <a:endParaRPr lang="en-SG"/>
          </a:p>
        </p:txBody>
      </p:sp>
      <p:sp>
        <p:nvSpPr>
          <p:cNvPr id="7" name="Slide Number Placeholder 6"/>
          <p:cNvSpPr>
            <a:spLocks noGrp="1"/>
          </p:cNvSpPr>
          <p:nvPr>
            <p:ph type="sldNum" sz="quarter" idx="12"/>
          </p:nvPr>
        </p:nvSpPr>
        <p:spPr>
          <a:xfrm>
            <a:off x="4862689" y="5915888"/>
            <a:ext cx="1062155" cy="490599"/>
          </a:xfrm>
        </p:spPr>
        <p:txBody>
          <a:bodyPr/>
          <a:lstStyle/>
          <a:p>
            <a:fld id="{BA7A2470-5FA7-4B6F-92DE-DE7F810C20C8}" type="slidenum">
              <a:rPr lang="en-SG" smtClean="0"/>
              <a:t>‹#›</a:t>
            </a:fld>
            <a:endParaRPr lang="en-SG"/>
          </a:p>
        </p:txBody>
      </p:sp>
    </p:spTree>
    <p:extLst>
      <p:ext uri="{BB962C8B-B14F-4D97-AF65-F5344CB8AC3E}">
        <p14:creationId xmlns:p14="http://schemas.microsoft.com/office/powerpoint/2010/main" val="300102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SG"/>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3D4B1E-207A-4093-970D-4731A816AA5E}" type="datetimeFigureOut">
              <a:rPr lang="en-SG" smtClean="0"/>
              <a:t>30/5/2021</a:t>
            </a:fld>
            <a:endParaRPr lang="en-SG"/>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A7A2470-5FA7-4B6F-92DE-DE7F810C20C8}" type="slidenum">
              <a:rPr lang="en-SG" smtClean="0"/>
              <a:t>‹#›</a:t>
            </a:fld>
            <a:endParaRPr lang="en-SG"/>
          </a:p>
        </p:txBody>
      </p:sp>
    </p:spTree>
    <p:extLst>
      <p:ext uri="{BB962C8B-B14F-4D97-AF65-F5344CB8AC3E}">
        <p14:creationId xmlns:p14="http://schemas.microsoft.com/office/powerpoint/2010/main" val="3840051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dgeimpuls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x8-the-ai-community/audio-classification-using-cnn-coding-example-f9cbd272269e" TargetMode="External"/><Relationship Id="rId2" Type="http://schemas.openxmlformats.org/officeDocument/2006/relationships/hyperlink" Target="https://studio.edgeimpulse.com/studio/31737/deploy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6B8-4591-4155-8982-B377BB530D40}"/>
              </a:ext>
            </a:extLst>
          </p:cNvPr>
          <p:cNvSpPr>
            <a:spLocks noGrp="1"/>
          </p:cNvSpPr>
          <p:nvPr>
            <p:ph type="ctrTitle"/>
          </p:nvPr>
        </p:nvSpPr>
        <p:spPr/>
        <p:txBody>
          <a:bodyPr/>
          <a:lstStyle/>
          <a:p>
            <a:r>
              <a:rPr lang="en-SG" dirty="0"/>
              <a:t>IIOT Lab Project </a:t>
            </a:r>
          </a:p>
        </p:txBody>
      </p:sp>
    </p:spTree>
    <p:extLst>
      <p:ext uri="{BB962C8B-B14F-4D97-AF65-F5344CB8AC3E}">
        <p14:creationId xmlns:p14="http://schemas.microsoft.com/office/powerpoint/2010/main" val="142500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F499-1333-4BBB-843B-609F821F8869}"/>
              </a:ext>
            </a:extLst>
          </p:cNvPr>
          <p:cNvSpPr>
            <a:spLocks noGrp="1"/>
          </p:cNvSpPr>
          <p:nvPr>
            <p:ph type="title"/>
          </p:nvPr>
        </p:nvSpPr>
        <p:spPr/>
        <p:txBody>
          <a:bodyPr/>
          <a:lstStyle/>
          <a:p>
            <a:r>
              <a:rPr lang="en-SG" dirty="0"/>
              <a:t>Team Members:</a:t>
            </a:r>
          </a:p>
        </p:txBody>
      </p:sp>
      <p:sp>
        <p:nvSpPr>
          <p:cNvPr id="3" name="Content Placeholder 2">
            <a:extLst>
              <a:ext uri="{FF2B5EF4-FFF2-40B4-BE49-F238E27FC236}">
                <a16:creationId xmlns:a16="http://schemas.microsoft.com/office/drawing/2014/main" id="{886520CF-4533-4E31-9C55-730113AA422F}"/>
              </a:ext>
            </a:extLst>
          </p:cNvPr>
          <p:cNvSpPr>
            <a:spLocks noGrp="1"/>
          </p:cNvSpPr>
          <p:nvPr>
            <p:ph idx="1"/>
          </p:nvPr>
        </p:nvSpPr>
        <p:spPr/>
        <p:txBody>
          <a:bodyPr>
            <a:normAutofit/>
          </a:bodyPr>
          <a:lstStyle/>
          <a:p>
            <a:pPr>
              <a:buAutoNum type="arabicPeriod"/>
            </a:pPr>
            <a:r>
              <a:rPr lang="en-SG" sz="3200" dirty="0"/>
              <a:t>Vatsal Nanawati - 180929033</a:t>
            </a:r>
          </a:p>
          <a:p>
            <a:pPr>
              <a:buAutoNum type="arabicPeriod"/>
            </a:pPr>
            <a:r>
              <a:rPr lang="en-SG" sz="3200" dirty="0" err="1"/>
              <a:t>Bhaavin</a:t>
            </a:r>
            <a:r>
              <a:rPr lang="en-SG" sz="3200" dirty="0"/>
              <a:t> Kishore </a:t>
            </a:r>
            <a:r>
              <a:rPr lang="en-SG" sz="3200" dirty="0" err="1"/>
              <a:t>Jogeshwar</a:t>
            </a:r>
            <a:r>
              <a:rPr lang="en-SG" sz="3200" dirty="0"/>
              <a:t> – 180929048</a:t>
            </a:r>
          </a:p>
          <a:p>
            <a:pPr>
              <a:buAutoNum type="arabicPeriod"/>
            </a:pPr>
            <a:r>
              <a:rPr lang="en-SG" sz="3200" dirty="0" err="1"/>
              <a:t>Akshansh</a:t>
            </a:r>
            <a:r>
              <a:rPr lang="en-SG" sz="3200" dirty="0"/>
              <a:t> Nath Goswami - 180929064</a:t>
            </a:r>
          </a:p>
        </p:txBody>
      </p:sp>
    </p:spTree>
    <p:extLst>
      <p:ext uri="{BB962C8B-B14F-4D97-AF65-F5344CB8AC3E}">
        <p14:creationId xmlns:p14="http://schemas.microsoft.com/office/powerpoint/2010/main" val="18686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420-00A3-404A-9F1C-123BC82B8917}"/>
              </a:ext>
            </a:extLst>
          </p:cNvPr>
          <p:cNvSpPr>
            <a:spLocks noGrp="1"/>
          </p:cNvSpPr>
          <p:nvPr>
            <p:ph type="title"/>
          </p:nvPr>
        </p:nvSpPr>
        <p:spPr>
          <a:xfrm>
            <a:off x="810000" y="447188"/>
            <a:ext cx="10571998" cy="970450"/>
          </a:xfrm>
        </p:spPr>
        <p:txBody>
          <a:bodyPr>
            <a:normAutofit/>
          </a:bodyPr>
          <a:lstStyle/>
          <a:p>
            <a:r>
              <a:rPr lang="en-SG" dirty="0"/>
              <a:t>Brief Introduction </a:t>
            </a:r>
          </a:p>
        </p:txBody>
      </p:sp>
      <p:sp>
        <p:nvSpPr>
          <p:cNvPr id="3" name="Content Placeholder 2">
            <a:extLst>
              <a:ext uri="{FF2B5EF4-FFF2-40B4-BE49-F238E27FC236}">
                <a16:creationId xmlns:a16="http://schemas.microsoft.com/office/drawing/2014/main" id="{8162A192-8FFB-4D22-B44D-7448A80D744B}"/>
              </a:ext>
            </a:extLst>
          </p:cNvPr>
          <p:cNvSpPr>
            <a:spLocks noGrp="1"/>
          </p:cNvSpPr>
          <p:nvPr>
            <p:ph idx="1"/>
          </p:nvPr>
        </p:nvSpPr>
        <p:spPr>
          <a:xfrm>
            <a:off x="818713" y="2413000"/>
            <a:ext cx="3835583" cy="3632200"/>
          </a:xfrm>
        </p:spPr>
        <p:txBody>
          <a:bodyPr>
            <a:normAutofit/>
          </a:bodyPr>
          <a:lstStyle/>
          <a:p>
            <a:pPr marL="0" indent="0">
              <a:buNone/>
            </a:pPr>
            <a:r>
              <a:rPr lang="en-SG" sz="1600" dirty="0"/>
              <a:t>Our IIOT Lab Project is </a:t>
            </a:r>
            <a:r>
              <a:rPr lang="en-SG" sz="1600" b="0" i="0" dirty="0">
                <a:effectLst/>
              </a:rPr>
              <a:t>a cough detection system for the Arduino Nano BLE Sense using </a:t>
            </a:r>
            <a:r>
              <a:rPr lang="en-SG" sz="1600" b="0" i="0" dirty="0" err="1">
                <a:effectLst/>
              </a:rPr>
              <a:t>TinyML</a:t>
            </a:r>
            <a:r>
              <a:rPr lang="en-SG" sz="1600" b="0" i="0" dirty="0">
                <a:effectLst/>
              </a:rPr>
              <a:t> and Edge Impulse. </a:t>
            </a:r>
            <a:endParaRPr lang="en-SG" sz="1600" dirty="0"/>
          </a:p>
        </p:txBody>
      </p:sp>
      <p:pic>
        <p:nvPicPr>
          <p:cNvPr id="1026" name="Picture 2" descr="7 Home Remedies to Get Rid of a Cough | Everyday Health">
            <a:extLst>
              <a:ext uri="{FF2B5EF4-FFF2-40B4-BE49-F238E27FC236}">
                <a16:creationId xmlns:a16="http://schemas.microsoft.com/office/drawing/2014/main" id="{37BEF1F6-11E9-4CFF-BC3D-F95534BB35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1851" y="2505665"/>
            <a:ext cx="6277349" cy="353100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08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FA1D-D16C-47FD-8944-F90827F7AE50}"/>
              </a:ext>
            </a:extLst>
          </p:cNvPr>
          <p:cNvSpPr>
            <a:spLocks noGrp="1"/>
          </p:cNvSpPr>
          <p:nvPr>
            <p:ph type="title"/>
          </p:nvPr>
        </p:nvSpPr>
        <p:spPr/>
        <p:txBody>
          <a:bodyPr/>
          <a:lstStyle/>
          <a:p>
            <a:r>
              <a:rPr lang="en-SG" dirty="0"/>
              <a:t>Story </a:t>
            </a:r>
          </a:p>
        </p:txBody>
      </p:sp>
      <p:sp>
        <p:nvSpPr>
          <p:cNvPr id="3" name="Content Placeholder 2">
            <a:extLst>
              <a:ext uri="{FF2B5EF4-FFF2-40B4-BE49-F238E27FC236}">
                <a16:creationId xmlns:a16="http://schemas.microsoft.com/office/drawing/2014/main" id="{BC69350C-CB92-4CB4-9EF8-E55BBB76040B}"/>
              </a:ext>
            </a:extLst>
          </p:cNvPr>
          <p:cNvSpPr>
            <a:spLocks noGrp="1"/>
          </p:cNvSpPr>
          <p:nvPr>
            <p:ph idx="1"/>
          </p:nvPr>
        </p:nvSpPr>
        <p:spPr/>
        <p:txBody>
          <a:bodyPr/>
          <a:lstStyle/>
          <a:p>
            <a:r>
              <a:rPr lang="en-SG" b="0" i="0" dirty="0">
                <a:effectLst/>
              </a:rPr>
              <a:t>There is a huge need for inexpensive, easily deployable solutions for COVID-19 and other flu related early detection. In this project we show how to use </a:t>
            </a:r>
            <a:r>
              <a:rPr lang="en-SG" b="0" i="0" u="none" strike="noStrike" dirty="0">
                <a:effectLst/>
                <a:hlinkClick r:id="rId2">
                  <a:extLst>
                    <a:ext uri="{A12FA001-AC4F-418D-AE19-62706E023703}">
                      <ahyp:hlinkClr xmlns:ahyp="http://schemas.microsoft.com/office/drawing/2018/hyperlinkcolor" val="tx"/>
                    </a:ext>
                  </a:extLst>
                </a:hlinkClick>
              </a:rPr>
              <a:t>Edge Impulse</a:t>
            </a:r>
            <a:r>
              <a:rPr lang="en-SG" b="0" i="0" dirty="0">
                <a:effectLst/>
              </a:rPr>
              <a:t> machine learning on an Arduino Nano BLE Sense to detect the presence of coughing in real-time audio. We built a dataset of coughing and background noise samples, and applied a highly optimized </a:t>
            </a:r>
            <a:r>
              <a:rPr lang="en-SG" b="0" i="0" dirty="0" err="1">
                <a:effectLst/>
              </a:rPr>
              <a:t>TInyML</a:t>
            </a:r>
            <a:r>
              <a:rPr lang="en-SG" b="0" i="0" dirty="0">
                <a:effectLst/>
              </a:rPr>
              <a:t> model, to build a cough detection system that runs in real time in under 20 kB of RAM on the Nano BLE Sense. This same approach applies to many other embedded audio pattern matching applications, for example elderly care, safety and machine monitoring. </a:t>
            </a:r>
            <a:endParaRPr lang="en-SG" dirty="0"/>
          </a:p>
        </p:txBody>
      </p:sp>
    </p:spTree>
    <p:extLst>
      <p:ext uri="{BB962C8B-B14F-4D97-AF65-F5344CB8AC3E}">
        <p14:creationId xmlns:p14="http://schemas.microsoft.com/office/powerpoint/2010/main" val="422235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5CAB-6450-48AD-BCE3-274869A1463C}"/>
              </a:ext>
            </a:extLst>
          </p:cNvPr>
          <p:cNvSpPr>
            <a:spLocks noGrp="1"/>
          </p:cNvSpPr>
          <p:nvPr>
            <p:ph type="title"/>
          </p:nvPr>
        </p:nvSpPr>
        <p:spPr/>
        <p:txBody>
          <a:bodyPr/>
          <a:lstStyle/>
          <a:p>
            <a:r>
              <a:rPr lang="en-SG" dirty="0"/>
              <a:t>Moving too Edge Impulse </a:t>
            </a:r>
          </a:p>
        </p:txBody>
      </p:sp>
      <p:sp>
        <p:nvSpPr>
          <p:cNvPr id="3" name="Content Placeholder 2">
            <a:extLst>
              <a:ext uri="{FF2B5EF4-FFF2-40B4-BE49-F238E27FC236}">
                <a16:creationId xmlns:a16="http://schemas.microsoft.com/office/drawing/2014/main" id="{3D63AB5A-9952-4B00-A3A6-19D6027FB365}"/>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3595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24F1-B465-4159-A206-12EB36FA39BA}"/>
              </a:ext>
            </a:extLst>
          </p:cNvPr>
          <p:cNvSpPr>
            <a:spLocks noGrp="1"/>
          </p:cNvSpPr>
          <p:nvPr>
            <p:ph type="title"/>
          </p:nvPr>
        </p:nvSpPr>
        <p:spPr/>
        <p:txBody>
          <a:bodyPr/>
          <a:lstStyle/>
          <a:p>
            <a:r>
              <a:rPr lang="en-SG" dirty="0"/>
              <a:t>Circuit Diagram if conducted on Arduino BLE Sense:</a:t>
            </a:r>
          </a:p>
        </p:txBody>
      </p:sp>
      <p:pic>
        <p:nvPicPr>
          <p:cNvPr id="1026" name="Picture 2" descr="Cough Detection System Circuit Diagram">
            <a:extLst>
              <a:ext uri="{FF2B5EF4-FFF2-40B4-BE49-F238E27FC236}">
                <a16:creationId xmlns:a16="http://schemas.microsoft.com/office/drawing/2014/main" id="{9A11147B-E543-4D92-AFB3-8957C78719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6092" y="2404435"/>
            <a:ext cx="3768401" cy="393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06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4490-FD5D-4732-8099-F5988F54BB1C}"/>
              </a:ext>
            </a:extLst>
          </p:cNvPr>
          <p:cNvSpPr>
            <a:spLocks noGrp="1"/>
          </p:cNvSpPr>
          <p:nvPr>
            <p:ph type="title"/>
          </p:nvPr>
        </p:nvSpPr>
        <p:spPr/>
        <p:txBody>
          <a:bodyPr/>
          <a:lstStyle/>
          <a:p>
            <a:r>
              <a:rPr lang="en-SG" dirty="0"/>
              <a:t>Individual Contribution </a:t>
            </a:r>
          </a:p>
        </p:txBody>
      </p:sp>
      <p:sp>
        <p:nvSpPr>
          <p:cNvPr id="3" name="Content Placeholder 2">
            <a:extLst>
              <a:ext uri="{FF2B5EF4-FFF2-40B4-BE49-F238E27FC236}">
                <a16:creationId xmlns:a16="http://schemas.microsoft.com/office/drawing/2014/main" id="{FD05BF7F-5DDE-4741-B9DC-C86E3FD6E91E}"/>
              </a:ext>
            </a:extLst>
          </p:cNvPr>
          <p:cNvSpPr>
            <a:spLocks noGrp="1"/>
          </p:cNvSpPr>
          <p:nvPr>
            <p:ph idx="1"/>
          </p:nvPr>
        </p:nvSpPr>
        <p:spPr/>
        <p:txBody>
          <a:bodyPr>
            <a:normAutofit lnSpcReduction="10000"/>
          </a:bodyPr>
          <a:lstStyle/>
          <a:p>
            <a:pPr>
              <a:buAutoNum type="arabicPeriod"/>
            </a:pPr>
            <a:endParaRPr lang="en-SG" sz="1800" dirty="0"/>
          </a:p>
          <a:p>
            <a:pPr>
              <a:buAutoNum type="arabicPeriod"/>
            </a:pPr>
            <a:endParaRPr lang="en-SG" dirty="0"/>
          </a:p>
          <a:p>
            <a:pPr>
              <a:buAutoNum type="arabicPeriod"/>
            </a:pPr>
            <a:endParaRPr lang="en-SG" sz="1800" dirty="0"/>
          </a:p>
          <a:p>
            <a:pPr>
              <a:buAutoNum type="arabicPeriod"/>
            </a:pPr>
            <a:endParaRPr lang="en-SG" dirty="0"/>
          </a:p>
          <a:p>
            <a:pPr>
              <a:buAutoNum type="arabicPeriod"/>
            </a:pPr>
            <a:endParaRPr lang="en-SG" sz="1800" dirty="0"/>
          </a:p>
          <a:p>
            <a:pPr>
              <a:buAutoNum type="arabicPeriod"/>
            </a:pPr>
            <a:r>
              <a:rPr lang="en-SG" sz="1800" dirty="0" err="1"/>
              <a:t>Bhaavin</a:t>
            </a:r>
            <a:r>
              <a:rPr lang="en-SG" sz="1800" dirty="0"/>
              <a:t> Kishore </a:t>
            </a:r>
            <a:r>
              <a:rPr lang="en-SG" sz="1800" dirty="0" err="1"/>
              <a:t>Jogeshwar</a:t>
            </a:r>
            <a:r>
              <a:rPr lang="en-SG" sz="1800" dirty="0"/>
              <a:t> - Dealing and Collection of Dataset for the Cough Modelling</a:t>
            </a:r>
          </a:p>
          <a:p>
            <a:pPr>
              <a:buFont typeface="Wingdings 2" charset="2"/>
              <a:buAutoNum type="arabicPeriod"/>
            </a:pPr>
            <a:r>
              <a:rPr lang="en-SG" sz="1800" dirty="0"/>
              <a:t>Vatsal Nanawati – Algorith</a:t>
            </a:r>
            <a:r>
              <a:rPr lang="en-SG" dirty="0"/>
              <a:t>m for Neural Network Configuration (</a:t>
            </a:r>
            <a:r>
              <a:rPr lang="en-SG" b="0" i="0" u="none" strike="noStrike" dirty="0">
                <a:solidFill>
                  <a:srgbClr val="2E9FE6"/>
                </a:solidFill>
                <a:effectLst/>
              </a:rPr>
              <a:t>2D convolution across the spectrogram )</a:t>
            </a:r>
          </a:p>
          <a:p>
            <a:pPr>
              <a:buFont typeface="Wingdings 2" charset="2"/>
              <a:buAutoNum type="arabicPeriod"/>
            </a:pPr>
            <a:r>
              <a:rPr lang="en-SG" sz="1800" dirty="0" err="1"/>
              <a:t>Akshansh</a:t>
            </a:r>
            <a:r>
              <a:rPr lang="en-SG" sz="1800" dirty="0"/>
              <a:t> Nath Goswami – Training, Testing and Accuracy of Dat</a:t>
            </a:r>
            <a:r>
              <a:rPr lang="en-SG" dirty="0"/>
              <a:t>a collected, followed by Deployment </a:t>
            </a:r>
            <a:endParaRPr lang="en-SG" sz="1800" dirty="0"/>
          </a:p>
          <a:p>
            <a:pPr>
              <a:buFont typeface="Wingdings 2" charset="2"/>
              <a:buAutoNum type="arabicPeriod"/>
            </a:pPr>
            <a:endParaRPr lang="en-SG" b="0" i="0" u="none" strike="noStrike" dirty="0">
              <a:solidFill>
                <a:srgbClr val="2E9FE6"/>
              </a:solidFill>
              <a:effectLst/>
            </a:endParaRPr>
          </a:p>
          <a:p>
            <a:pPr>
              <a:buFont typeface="Wingdings 2" charset="2"/>
              <a:buAutoNum type="arabicPeriod"/>
            </a:pPr>
            <a:endParaRPr lang="en-SG" b="0" i="0" u="none" strike="noStrike" dirty="0">
              <a:solidFill>
                <a:srgbClr val="2E9FE6"/>
              </a:solidFill>
              <a:effectLst/>
            </a:endParaRPr>
          </a:p>
          <a:p>
            <a:pPr>
              <a:buFont typeface="Wingdings 2" charset="2"/>
              <a:buAutoNum type="arabicPeriod"/>
            </a:pPr>
            <a:endParaRPr lang="en-SG" dirty="0">
              <a:solidFill>
                <a:srgbClr val="2E9FE6"/>
              </a:solidFill>
            </a:endParaRPr>
          </a:p>
          <a:p>
            <a:pPr>
              <a:buFont typeface="Wingdings 2" charset="2"/>
              <a:buAutoNum type="arabicPeriod"/>
            </a:pPr>
            <a:endParaRPr lang="en-SG" sz="1800" dirty="0"/>
          </a:p>
          <a:p>
            <a:pPr>
              <a:buAutoNum type="arabicPeriod"/>
            </a:pPr>
            <a:endParaRPr lang="en-SG" sz="1800" dirty="0"/>
          </a:p>
          <a:p>
            <a:pPr>
              <a:buAutoNum type="arabicPeriod"/>
            </a:pPr>
            <a:endParaRPr lang="en-SG" sz="1800" dirty="0"/>
          </a:p>
        </p:txBody>
      </p:sp>
    </p:spTree>
    <p:extLst>
      <p:ext uri="{BB962C8B-B14F-4D97-AF65-F5344CB8AC3E}">
        <p14:creationId xmlns:p14="http://schemas.microsoft.com/office/powerpoint/2010/main" val="142014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D322-4DB3-4572-B47E-324C087DEA3B}"/>
              </a:ext>
            </a:extLst>
          </p:cNvPr>
          <p:cNvSpPr>
            <a:spLocks noGrp="1"/>
          </p:cNvSpPr>
          <p:nvPr>
            <p:ph type="title"/>
          </p:nvPr>
        </p:nvSpPr>
        <p:spPr/>
        <p:txBody>
          <a:bodyPr/>
          <a:lstStyle/>
          <a:p>
            <a:r>
              <a:rPr lang="en-SG" dirty="0"/>
              <a:t>Resources: </a:t>
            </a:r>
          </a:p>
        </p:txBody>
      </p:sp>
      <p:sp>
        <p:nvSpPr>
          <p:cNvPr id="3" name="Content Placeholder 2">
            <a:extLst>
              <a:ext uri="{FF2B5EF4-FFF2-40B4-BE49-F238E27FC236}">
                <a16:creationId xmlns:a16="http://schemas.microsoft.com/office/drawing/2014/main" id="{B4C678F1-D55C-4E66-AA9E-FE2647257111}"/>
              </a:ext>
            </a:extLst>
          </p:cNvPr>
          <p:cNvSpPr>
            <a:spLocks noGrp="1"/>
          </p:cNvSpPr>
          <p:nvPr>
            <p:ph idx="1"/>
          </p:nvPr>
        </p:nvSpPr>
        <p:spPr/>
        <p:txBody>
          <a:bodyPr/>
          <a:lstStyle/>
          <a:p>
            <a:r>
              <a:rPr lang="en-SG" dirty="0"/>
              <a:t>Edge Impulse - </a:t>
            </a:r>
            <a:r>
              <a:rPr lang="en-SG" dirty="0">
                <a:hlinkClick r:id="rId2"/>
              </a:rPr>
              <a:t>https://studio.edgeimpulse.com/studio/31737/deployment</a:t>
            </a:r>
            <a:endParaRPr lang="en-SG" dirty="0"/>
          </a:p>
          <a:p>
            <a:r>
              <a:rPr lang="en-SG" dirty="0"/>
              <a:t>Execution Idea - https://www.sciencedirect.com/science/article/pii/S2352914820300587</a:t>
            </a:r>
          </a:p>
          <a:p>
            <a:r>
              <a:rPr lang="en-SG" dirty="0"/>
              <a:t>Algorithm - </a:t>
            </a:r>
            <a:r>
              <a:rPr lang="en-SG" dirty="0">
                <a:hlinkClick r:id="rId3"/>
              </a:rPr>
              <a:t>Audio Classification Using CNN — An Experiment | by The Experimental Writer | AI Graduate | Medium</a:t>
            </a:r>
            <a:endParaRPr lang="en-SG" dirty="0"/>
          </a:p>
        </p:txBody>
      </p:sp>
    </p:spTree>
    <p:extLst>
      <p:ext uri="{BB962C8B-B14F-4D97-AF65-F5344CB8AC3E}">
        <p14:creationId xmlns:p14="http://schemas.microsoft.com/office/powerpoint/2010/main" val="44832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5130-BE78-462F-A937-383519110FCF}"/>
              </a:ext>
            </a:extLst>
          </p:cNvPr>
          <p:cNvSpPr>
            <a:spLocks noGrp="1"/>
          </p:cNvSpPr>
          <p:nvPr>
            <p:ph type="title"/>
          </p:nvPr>
        </p:nvSpPr>
        <p:spPr/>
        <p:txBody>
          <a:bodyPr/>
          <a:lstStyle/>
          <a:p>
            <a:r>
              <a:rPr lang="en-SG" dirty="0"/>
              <a:t>Thank you Ma’am </a:t>
            </a:r>
          </a:p>
        </p:txBody>
      </p:sp>
      <p:sp>
        <p:nvSpPr>
          <p:cNvPr id="3" name="Content Placeholder 2">
            <a:extLst>
              <a:ext uri="{FF2B5EF4-FFF2-40B4-BE49-F238E27FC236}">
                <a16:creationId xmlns:a16="http://schemas.microsoft.com/office/drawing/2014/main" id="{BB597E79-B35F-4050-A673-61FAAA830E9B}"/>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56238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29</TotalTime>
  <Words>274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IIOT Lab Project </vt:lpstr>
      <vt:lpstr>Team Members:</vt:lpstr>
      <vt:lpstr>Brief Introduction </vt:lpstr>
      <vt:lpstr>Story </vt:lpstr>
      <vt:lpstr>Moving too Edge Impulse </vt:lpstr>
      <vt:lpstr>Circuit Diagram if conducted on Arduino BLE Sense:</vt:lpstr>
      <vt:lpstr>Individual Contribution </vt:lpstr>
      <vt:lpstr>Resources: </vt:lpstr>
      <vt:lpstr>Thank you Ma’am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IIOT Lab Project </dc:title>
  <dc:creator>VATSAL NANAWATI-180929033</dc:creator>
  <cp:lastModifiedBy>VATSAL NANAWATI-180929033</cp:lastModifiedBy>
  <cp:revision>6</cp:revision>
  <dcterms:created xsi:type="dcterms:W3CDTF">2021-05-29T11:57:18Z</dcterms:created>
  <dcterms:modified xsi:type="dcterms:W3CDTF">2021-05-30T05:09:01Z</dcterms:modified>
</cp:coreProperties>
</file>